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0" r:id="rId4"/>
    <p:sldId id="312" r:id="rId5"/>
    <p:sldId id="313" r:id="rId6"/>
    <p:sldId id="314" r:id="rId7"/>
    <p:sldId id="320" r:id="rId8"/>
    <p:sldId id="317" r:id="rId9"/>
    <p:sldId id="259" r:id="rId10"/>
    <p:sldId id="261" r:id="rId11"/>
    <p:sldId id="262" r:id="rId12"/>
    <p:sldId id="266" r:id="rId13"/>
    <p:sldId id="273" r:id="rId14"/>
    <p:sldId id="267" r:id="rId15"/>
    <p:sldId id="275" r:id="rId16"/>
    <p:sldId id="276" r:id="rId17"/>
    <p:sldId id="277" r:id="rId18"/>
    <p:sldId id="311" r:id="rId19"/>
    <p:sldId id="279" r:id="rId20"/>
    <p:sldId id="281" r:id="rId21"/>
    <p:sldId id="287" r:id="rId22"/>
    <p:sldId id="282" r:id="rId23"/>
    <p:sldId id="283" r:id="rId24"/>
    <p:sldId id="284" r:id="rId25"/>
    <p:sldId id="318" r:id="rId26"/>
    <p:sldId id="286" r:id="rId27"/>
    <p:sldId id="319" r:id="rId28"/>
    <p:sldId id="289" r:id="rId29"/>
    <p:sldId id="290" r:id="rId30"/>
    <p:sldId id="291" r:id="rId31"/>
    <p:sldId id="292" r:id="rId32"/>
    <p:sldId id="306" r:id="rId33"/>
    <p:sldId id="300" r:id="rId34"/>
    <p:sldId id="302" r:id="rId35"/>
    <p:sldId id="301" r:id="rId36"/>
    <p:sldId id="307" r:id="rId37"/>
    <p:sldId id="30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1D8C3E7-0172-4362-81D6-E390569E6C8F}" type="datetimeFigureOut">
              <a:rPr lang="en-US" smtClean="0"/>
              <a:t>8/10/2019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2674859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D8C3E7-0172-4362-81D6-E390569E6C8F}" type="datetimeFigureOut">
              <a:rPr lang="en-US" smtClean="0"/>
              <a:t>8/10/2019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155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D8C3E7-0172-4362-81D6-E390569E6C8F}" type="datetimeFigureOut">
              <a:rPr lang="en-US" smtClean="0"/>
              <a:t>8/10/2019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4123342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D8C3E7-0172-4362-81D6-E390569E6C8F}" type="datetimeFigureOut">
              <a:rPr lang="en-US" smtClean="0"/>
              <a:t>8/10/2019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214350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D8C3E7-0172-4362-81D6-E390569E6C8F}" type="datetimeFigureOut">
              <a:rPr lang="en-US" smtClean="0"/>
              <a:t>8/10/2019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1787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D8C3E7-0172-4362-81D6-E390569E6C8F}" type="datetimeFigureOut">
              <a:rPr lang="en-US" smtClean="0"/>
              <a:t>8/10/2019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1764156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D8C3E7-0172-4362-81D6-E390569E6C8F}" type="datetimeFigureOut">
              <a:rPr lang="en-US" smtClean="0"/>
              <a:t>8/10/2019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411335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D8C3E7-0172-4362-81D6-E390569E6C8F}" type="datetimeFigureOut">
              <a:rPr lang="en-US" smtClean="0"/>
              <a:t>8/10/2019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2570039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8C3E7-0172-4362-81D6-E390569E6C8F}" type="datetimeFigureOut">
              <a:rPr lang="en-US" smtClean="0"/>
              <a:t>8/10/2019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744182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D8C3E7-0172-4362-81D6-E390569E6C8F}" type="datetimeFigureOut">
              <a:rPr lang="en-US" smtClean="0"/>
              <a:t>8/10/2019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51678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D8C3E7-0172-4362-81D6-E390569E6C8F}" type="datetimeFigureOut">
              <a:rPr lang="en-US" smtClean="0"/>
              <a:t>8/10/2019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D7512-9838-4300-B38B-19DBE8028F71}" type="slidenum">
              <a:rPr lang="en-US" smtClean="0"/>
              <a:t>‹#›</a:t>
            </a:fld>
            <a:endParaRPr lang="en-US"/>
          </a:p>
        </p:txBody>
      </p:sp>
    </p:spTree>
    <p:extLst>
      <p:ext uri="{BB962C8B-B14F-4D97-AF65-F5344CB8AC3E}">
        <p14:creationId xmlns:p14="http://schemas.microsoft.com/office/powerpoint/2010/main" val="50743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8C3E7-0172-4362-81D6-E390569E6C8F}" type="datetimeFigureOut">
              <a:rPr lang="en-US" smtClean="0"/>
              <a:t>8/10/2019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D7512-9838-4300-B38B-19DBE8028F71}" type="slidenum">
              <a:rPr lang="en-US" smtClean="0"/>
              <a:t>‹#›</a:t>
            </a:fld>
            <a:endParaRPr lang="en-US"/>
          </a:p>
        </p:txBody>
      </p:sp>
    </p:spTree>
    <p:extLst>
      <p:ext uri="{BB962C8B-B14F-4D97-AF65-F5344CB8AC3E}">
        <p14:creationId xmlns:p14="http://schemas.microsoft.com/office/powerpoint/2010/main" val="2482947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THIẾT KẾ BÀI HỌC PHÁT TRIỂN </a:t>
            </a:r>
            <a:br>
              <a:rPr lang="en-US" b="1" dirty="0"/>
            </a:br>
            <a:r>
              <a:rPr lang="en-US" b="1" dirty="0"/>
              <a:t>NĂNG LỰC HỌC SINH TIỂU HỌC </a:t>
            </a:r>
          </a:p>
        </p:txBody>
      </p:sp>
      <p:sp>
        <p:nvSpPr>
          <p:cNvPr id="3" name="Subtitle 2"/>
          <p:cNvSpPr>
            <a:spLocks noGrp="1"/>
          </p:cNvSpPr>
          <p:nvPr>
            <p:ph type="subTitle" idx="1"/>
          </p:nvPr>
        </p:nvSpPr>
        <p:spPr>
          <a:xfrm>
            <a:off x="3124200" y="3886200"/>
            <a:ext cx="4876800" cy="1447800"/>
          </a:xfrm>
        </p:spPr>
        <p:txBody>
          <a:bodyPr>
            <a:normAutofit fontScale="92500" lnSpcReduction="20000"/>
          </a:bodyPr>
          <a:lstStyle/>
          <a:p>
            <a:r>
              <a:rPr lang="en-US" b="1" dirty="0"/>
              <a:t>PGS TS </a:t>
            </a:r>
            <a:r>
              <a:rPr lang="en-US" b="1" dirty="0" err="1"/>
              <a:t>Nguyễn</a:t>
            </a:r>
            <a:r>
              <a:rPr lang="en-US" b="1" dirty="0"/>
              <a:t> </a:t>
            </a:r>
            <a:r>
              <a:rPr lang="en-US" b="1" dirty="0" err="1"/>
              <a:t>Hữu</a:t>
            </a:r>
            <a:r>
              <a:rPr lang="en-US" b="1" dirty="0"/>
              <a:t> </a:t>
            </a:r>
            <a:r>
              <a:rPr lang="en-US" b="1" dirty="0" err="1"/>
              <a:t>Hợp</a:t>
            </a:r>
            <a:endParaRPr lang="en-US" b="1" dirty="0"/>
          </a:p>
          <a:p>
            <a:r>
              <a:rPr lang="en-US" b="1" dirty="0"/>
              <a:t>ĐHSP </a:t>
            </a:r>
            <a:r>
              <a:rPr lang="en-US" b="1" dirty="0" err="1"/>
              <a:t>Hà</a:t>
            </a:r>
            <a:r>
              <a:rPr lang="en-US" b="1" dirty="0"/>
              <a:t> </a:t>
            </a:r>
            <a:r>
              <a:rPr lang="en-US" b="1" dirty="0" err="1"/>
              <a:t>Nội</a:t>
            </a:r>
            <a:endParaRPr lang="en-US" b="1" dirty="0"/>
          </a:p>
          <a:p>
            <a:r>
              <a:rPr lang="en-US" b="1" dirty="0"/>
              <a:t>0799.677.899</a:t>
            </a:r>
          </a:p>
        </p:txBody>
      </p:sp>
    </p:spTree>
    <p:extLst>
      <p:ext uri="{BB962C8B-B14F-4D97-AF65-F5344CB8AC3E}">
        <p14:creationId xmlns:p14="http://schemas.microsoft.com/office/powerpoint/2010/main" val="112264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3200" b="1" dirty="0"/>
              <a:t>DẠY HỌC PHÁT TRIỂN NĂNG LỰC HS</a:t>
            </a:r>
          </a:p>
        </p:txBody>
      </p:sp>
      <p:sp>
        <p:nvSpPr>
          <p:cNvPr id="3" name="Content Placeholder 2"/>
          <p:cNvSpPr>
            <a:spLocks noGrp="1"/>
          </p:cNvSpPr>
          <p:nvPr>
            <p:ph idx="1"/>
          </p:nvPr>
        </p:nvSpPr>
        <p:spPr>
          <a:xfrm>
            <a:off x="457200" y="2057400"/>
            <a:ext cx="8229600" cy="4068763"/>
          </a:xfrm>
        </p:spPr>
        <p:txBody>
          <a:bodyPr>
            <a:normAutofit/>
          </a:bodyPr>
          <a:lstStyle/>
          <a:p>
            <a:pPr marL="514350" indent="-514350">
              <a:buAutoNum type="arabicParenR"/>
            </a:pPr>
            <a:r>
              <a:rPr lang="en-US" sz="3600" dirty="0" err="1"/>
              <a:t>Xác</a:t>
            </a:r>
            <a:r>
              <a:rPr lang="en-US" sz="3600" dirty="0"/>
              <a:t> </a:t>
            </a:r>
            <a:r>
              <a:rPr lang="en-US" sz="3600" dirty="0" err="1"/>
              <a:t>định</a:t>
            </a:r>
            <a:r>
              <a:rPr lang="en-US" sz="3600" dirty="0"/>
              <a:t> </a:t>
            </a:r>
            <a:r>
              <a:rPr lang="en-US" sz="3600" b="1" u="sng" dirty="0" err="1"/>
              <a:t>mục</a:t>
            </a:r>
            <a:r>
              <a:rPr lang="en-US" sz="3600" b="1" u="sng" dirty="0"/>
              <a:t> </a:t>
            </a:r>
            <a:r>
              <a:rPr lang="en-US" sz="3600" b="1" u="sng" dirty="0" err="1"/>
              <a:t>tiêu</a:t>
            </a:r>
            <a:r>
              <a:rPr lang="en-US" sz="3600" dirty="0"/>
              <a:t> </a:t>
            </a:r>
            <a:r>
              <a:rPr lang="en-US" sz="3600" dirty="0" err="1"/>
              <a:t>bài</a:t>
            </a:r>
            <a:r>
              <a:rPr lang="en-US" sz="3600" dirty="0"/>
              <a:t> </a:t>
            </a:r>
            <a:r>
              <a:rPr lang="en-US" sz="3600" dirty="0" err="1"/>
              <a:t>học</a:t>
            </a:r>
            <a:endParaRPr lang="en-US" sz="3600" dirty="0"/>
          </a:p>
          <a:p>
            <a:pPr marL="514350" indent="-514350">
              <a:buAutoNum type="arabicParenR"/>
            </a:pPr>
            <a:r>
              <a:rPr lang="en-US" sz="3600" dirty="0" err="1"/>
              <a:t>Lựa</a:t>
            </a:r>
            <a:r>
              <a:rPr lang="en-US" sz="3600" dirty="0"/>
              <a:t> </a:t>
            </a:r>
            <a:r>
              <a:rPr lang="en-US" sz="3600" dirty="0" err="1"/>
              <a:t>chọn</a:t>
            </a:r>
            <a:r>
              <a:rPr lang="en-US" sz="3600" dirty="0"/>
              <a:t> </a:t>
            </a:r>
            <a:r>
              <a:rPr lang="en-US" sz="3600" dirty="0" err="1"/>
              <a:t>và</a:t>
            </a:r>
            <a:r>
              <a:rPr lang="en-US" sz="3600" dirty="0"/>
              <a:t> </a:t>
            </a:r>
            <a:r>
              <a:rPr lang="en-US" sz="3600" dirty="0" err="1"/>
              <a:t>xây</a:t>
            </a:r>
            <a:r>
              <a:rPr lang="en-US" sz="3600" dirty="0"/>
              <a:t> </a:t>
            </a:r>
            <a:r>
              <a:rPr lang="en-US" sz="3600" dirty="0" err="1"/>
              <a:t>dựng</a:t>
            </a:r>
            <a:r>
              <a:rPr lang="en-US" sz="3600" dirty="0"/>
              <a:t> </a:t>
            </a:r>
            <a:r>
              <a:rPr lang="en-US" sz="3600" b="1" u="sng" dirty="0" err="1"/>
              <a:t>nội</a:t>
            </a:r>
            <a:r>
              <a:rPr lang="en-US" sz="3600" b="1" u="sng" dirty="0"/>
              <a:t> dung</a:t>
            </a:r>
            <a:r>
              <a:rPr lang="en-US" sz="3600" dirty="0"/>
              <a:t> </a:t>
            </a:r>
            <a:r>
              <a:rPr lang="en-US" sz="3600" dirty="0" err="1"/>
              <a:t>bài</a:t>
            </a:r>
            <a:r>
              <a:rPr lang="en-US" sz="3600" dirty="0"/>
              <a:t> </a:t>
            </a:r>
            <a:r>
              <a:rPr lang="en-US" sz="3600" dirty="0" err="1"/>
              <a:t>học</a:t>
            </a:r>
            <a:endParaRPr lang="en-US" sz="3600" dirty="0"/>
          </a:p>
          <a:p>
            <a:pPr marL="514350" indent="-514350">
              <a:buAutoNum type="arabicParenR"/>
            </a:pPr>
            <a:r>
              <a:rPr lang="en-US" sz="3600" dirty="0" err="1"/>
              <a:t>Vận</a:t>
            </a:r>
            <a:r>
              <a:rPr lang="en-US" sz="3600" dirty="0"/>
              <a:t> </a:t>
            </a:r>
            <a:r>
              <a:rPr lang="en-US" sz="3600" dirty="0" err="1"/>
              <a:t>dụng</a:t>
            </a:r>
            <a:r>
              <a:rPr lang="en-US" sz="3600" dirty="0"/>
              <a:t> </a:t>
            </a:r>
            <a:r>
              <a:rPr lang="en-US" sz="3600" b="1" u="sng" dirty="0" err="1"/>
              <a:t>phương</a:t>
            </a:r>
            <a:r>
              <a:rPr lang="en-US" sz="3600" b="1" u="sng" dirty="0"/>
              <a:t> </a:t>
            </a:r>
            <a:r>
              <a:rPr lang="en-US" sz="3600" b="1" u="sng" dirty="0" err="1"/>
              <a:t>pháp</a:t>
            </a:r>
            <a:r>
              <a:rPr lang="en-US" sz="3600" dirty="0"/>
              <a:t> </a:t>
            </a:r>
            <a:r>
              <a:rPr lang="en-US" sz="3600" dirty="0" err="1"/>
              <a:t>dạy</a:t>
            </a:r>
            <a:r>
              <a:rPr lang="en-US" sz="3600" dirty="0"/>
              <a:t> </a:t>
            </a:r>
            <a:r>
              <a:rPr lang="en-US" sz="3600" dirty="0" err="1"/>
              <a:t>học</a:t>
            </a:r>
            <a:r>
              <a:rPr lang="en-US" sz="3600" dirty="0"/>
              <a:t> </a:t>
            </a:r>
          </a:p>
          <a:p>
            <a:pPr marL="514350" indent="-514350">
              <a:buAutoNum type="arabicParenR"/>
            </a:pPr>
            <a:r>
              <a:rPr lang="en-US" sz="3600" dirty="0" err="1"/>
              <a:t>Vận</a:t>
            </a:r>
            <a:r>
              <a:rPr lang="en-US" sz="3600" dirty="0"/>
              <a:t> </a:t>
            </a:r>
            <a:r>
              <a:rPr lang="en-US" sz="3600" dirty="0" err="1"/>
              <a:t>dụng</a:t>
            </a:r>
            <a:r>
              <a:rPr lang="en-US" sz="3600" dirty="0"/>
              <a:t> </a:t>
            </a:r>
            <a:r>
              <a:rPr lang="en-US" sz="3600" b="1" u="sng" dirty="0" err="1"/>
              <a:t>hình</a:t>
            </a:r>
            <a:r>
              <a:rPr lang="en-US" sz="3600" b="1" u="sng" dirty="0"/>
              <a:t> </a:t>
            </a:r>
            <a:r>
              <a:rPr lang="en-US" sz="3600" b="1" u="sng" dirty="0" err="1"/>
              <a:t>thức</a:t>
            </a:r>
            <a:r>
              <a:rPr lang="en-US" sz="3600" b="1" u="sng" dirty="0"/>
              <a:t> </a:t>
            </a:r>
            <a:r>
              <a:rPr lang="en-US" sz="3600" b="1" u="sng" dirty="0" err="1"/>
              <a:t>tổ</a:t>
            </a:r>
            <a:r>
              <a:rPr lang="en-US" sz="3600" b="1" u="sng" dirty="0"/>
              <a:t> </a:t>
            </a:r>
            <a:r>
              <a:rPr lang="en-US" sz="3600" b="1" u="sng" dirty="0" err="1"/>
              <a:t>chức</a:t>
            </a:r>
            <a:r>
              <a:rPr lang="en-US" sz="3600" dirty="0"/>
              <a:t> </a:t>
            </a:r>
            <a:r>
              <a:rPr lang="en-US" sz="3600" dirty="0" err="1"/>
              <a:t>dạy</a:t>
            </a:r>
            <a:r>
              <a:rPr lang="en-US" sz="3600" dirty="0"/>
              <a:t> </a:t>
            </a:r>
            <a:r>
              <a:rPr lang="en-US" sz="3600" dirty="0" err="1"/>
              <a:t>học</a:t>
            </a:r>
            <a:endParaRPr lang="en-US" sz="3600" dirty="0"/>
          </a:p>
          <a:p>
            <a:pPr marL="0" indent="0">
              <a:buNone/>
            </a:pPr>
            <a:r>
              <a:rPr lang="en-US" sz="3600" dirty="0"/>
              <a:t>5) </a:t>
            </a:r>
            <a:r>
              <a:rPr lang="en-US" sz="3600" b="1" u="sng" dirty="0" err="1"/>
              <a:t>Đánh</a:t>
            </a:r>
            <a:r>
              <a:rPr lang="en-US" sz="3600" u="sng" dirty="0"/>
              <a:t> </a:t>
            </a:r>
            <a:r>
              <a:rPr lang="en-US" sz="3600" b="1" u="sng" dirty="0" err="1"/>
              <a:t>giá</a:t>
            </a:r>
            <a:r>
              <a:rPr lang="en-US" sz="3600" dirty="0"/>
              <a:t> </a:t>
            </a:r>
            <a:r>
              <a:rPr lang="en-US" sz="3600" dirty="0" err="1"/>
              <a:t>năng</a:t>
            </a:r>
            <a:r>
              <a:rPr lang="en-US" sz="3600" dirty="0"/>
              <a:t> </a:t>
            </a:r>
            <a:r>
              <a:rPr lang="en-US" sz="3600" dirty="0" err="1"/>
              <a:t>lực</a:t>
            </a:r>
            <a:r>
              <a:rPr lang="en-US" sz="3600" dirty="0"/>
              <a:t> HSTH.</a:t>
            </a:r>
          </a:p>
          <a:p>
            <a:pPr marL="400050" lvl="1" indent="0">
              <a:buNone/>
            </a:pPr>
            <a:endParaRPr lang="en-US" sz="3600" dirty="0"/>
          </a:p>
        </p:txBody>
      </p:sp>
    </p:spTree>
    <p:extLst>
      <p:ext uri="{BB962C8B-B14F-4D97-AF65-F5344CB8AC3E}">
        <p14:creationId xmlns:p14="http://schemas.microsoft.com/office/powerpoint/2010/main" val="3127419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57400"/>
            <a:ext cx="8458200" cy="1143000"/>
          </a:xfrm>
        </p:spPr>
        <p:txBody>
          <a:bodyPr>
            <a:noAutofit/>
          </a:bodyPr>
          <a:lstStyle/>
          <a:p>
            <a:r>
              <a:rPr lang="en-US" sz="3600" b="1" dirty="0"/>
              <a:t>MỤC TIÊU BÀI HỌC</a:t>
            </a:r>
            <a:r>
              <a:rPr lang="en-US" sz="3600" dirty="0"/>
              <a:t> </a:t>
            </a:r>
            <a:r>
              <a:rPr lang="en-US" sz="3600" b="1" dirty="0"/>
              <a:t>PHÁT TRIỂN NĂNG LỰC </a:t>
            </a:r>
          </a:p>
        </p:txBody>
      </p:sp>
    </p:spTree>
    <p:extLst>
      <p:ext uri="{BB962C8B-B14F-4D97-AF65-F5344CB8AC3E}">
        <p14:creationId xmlns:p14="http://schemas.microsoft.com/office/powerpoint/2010/main" val="662613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MỤC</a:t>
            </a:r>
            <a:r>
              <a:rPr lang="en-US" sz="4000" b="1" dirty="0"/>
              <a:t> </a:t>
            </a:r>
            <a:r>
              <a:rPr lang="en-US" sz="3600" b="1" dirty="0"/>
              <a:t>TIÊU BÀI HỌC </a:t>
            </a:r>
            <a:br>
              <a:rPr lang="en-US" sz="3600" b="1" dirty="0"/>
            </a:br>
            <a:r>
              <a:rPr lang="en-US" sz="3600" b="1" dirty="0"/>
              <a:t>PHÁT TRIỂN NĂNG LỰC HS</a:t>
            </a:r>
            <a:r>
              <a:rPr lang="en-US" sz="3600" dirty="0"/>
              <a:t> </a:t>
            </a:r>
          </a:p>
        </p:txBody>
      </p:sp>
      <p:sp>
        <p:nvSpPr>
          <p:cNvPr id="3" name="Content Placeholder 2"/>
          <p:cNvSpPr>
            <a:spLocks noGrp="1"/>
          </p:cNvSpPr>
          <p:nvPr>
            <p:ph idx="1"/>
          </p:nvPr>
        </p:nvSpPr>
        <p:spPr/>
        <p:txBody>
          <a:bodyPr/>
          <a:lstStyle/>
          <a:p>
            <a:pPr marL="0" indent="0">
              <a:buNone/>
            </a:pPr>
            <a:r>
              <a:rPr lang="nl-NL" dirty="0"/>
              <a:t>Mục tiêu dạy học phát triển năng lực gồm hai yếu tố là </a:t>
            </a:r>
            <a:r>
              <a:rPr lang="nl-NL" u="sng" dirty="0"/>
              <a:t>quá trình</a:t>
            </a:r>
            <a:r>
              <a:rPr lang="nl-NL" dirty="0"/>
              <a:t> và </a:t>
            </a:r>
            <a:r>
              <a:rPr lang="nl-NL" u="sng" dirty="0"/>
              <a:t>kết quả</a:t>
            </a:r>
            <a:r>
              <a:rPr lang="nl-NL" dirty="0"/>
              <a:t>:</a:t>
            </a:r>
          </a:p>
          <a:p>
            <a:pPr marL="0" indent="0">
              <a:buNone/>
            </a:pPr>
            <a:r>
              <a:rPr lang="nl-NL" dirty="0"/>
              <a:t>                   HS                             KQ</a:t>
            </a:r>
            <a:endParaRPr lang="en-US" dirty="0"/>
          </a:p>
          <a:p>
            <a:pPr marL="0" indent="0">
              <a:buNone/>
            </a:pPr>
            <a:r>
              <a:rPr lang="nl-NL" dirty="0">
                <a:sym typeface="Wingdings 2"/>
              </a:rPr>
              <a:t></a:t>
            </a:r>
            <a:r>
              <a:rPr lang="nl-NL" dirty="0"/>
              <a:t> </a:t>
            </a:r>
            <a:r>
              <a:rPr lang="nl-NL" b="1" dirty="0"/>
              <a:t>Quá trình</a:t>
            </a:r>
            <a:r>
              <a:rPr lang="nl-NL" dirty="0"/>
              <a:t>: học sinh tư duy như thế nào, giải quyết vấn đề gì, làm gì, thực hiện hoạt động gì...</a:t>
            </a:r>
            <a:endParaRPr lang="en-US" dirty="0"/>
          </a:p>
          <a:p>
            <a:pPr marL="0" indent="0">
              <a:buNone/>
            </a:pPr>
            <a:r>
              <a:rPr lang="nl-NL" dirty="0">
                <a:sym typeface="Wingdings 2"/>
              </a:rPr>
              <a:t></a:t>
            </a:r>
            <a:r>
              <a:rPr lang="nl-NL" dirty="0"/>
              <a:t> </a:t>
            </a:r>
            <a:r>
              <a:rPr lang="nl-NL" b="1" dirty="0"/>
              <a:t>Kết quả</a:t>
            </a:r>
            <a:r>
              <a:rPr lang="nl-NL" dirty="0"/>
              <a:t>: học sinh đạt được kiến thức, kĩ năng, hành vi hay thái độ gì qua hoạt động.</a:t>
            </a:r>
            <a:endParaRPr lang="en-US" dirty="0"/>
          </a:p>
          <a:p>
            <a:pPr marL="0" indent="0">
              <a:buNone/>
            </a:pPr>
            <a:endParaRPr lang="en-US" dirty="0"/>
          </a:p>
        </p:txBody>
      </p:sp>
      <p:cxnSp>
        <p:nvCxnSpPr>
          <p:cNvPr id="5" name="Straight Arrow Connector 4"/>
          <p:cNvCxnSpPr/>
          <p:nvPr/>
        </p:nvCxnSpPr>
        <p:spPr>
          <a:xfrm>
            <a:off x="2895600" y="2971800"/>
            <a:ext cx="23622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9125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pPr marL="0" indent="0">
              <a:buNone/>
            </a:pPr>
            <a:r>
              <a:rPr lang="nl-NL" dirty="0">
                <a:sym typeface="Wingdings"/>
              </a:rPr>
              <a:t> </a:t>
            </a:r>
            <a:r>
              <a:rPr lang="en-US" b="1" dirty="0" err="1"/>
              <a:t>Ví</a:t>
            </a:r>
            <a:r>
              <a:rPr lang="en-US" b="1" dirty="0"/>
              <a:t> </a:t>
            </a:r>
            <a:r>
              <a:rPr lang="en-US" b="1" dirty="0" err="1"/>
              <a:t>dụ</a:t>
            </a:r>
            <a:r>
              <a:rPr lang="en-US" dirty="0"/>
              <a:t>: </a:t>
            </a:r>
            <a:r>
              <a:rPr lang="en-US" dirty="0" err="1"/>
              <a:t>Một</a:t>
            </a:r>
            <a:r>
              <a:rPr lang="en-US" dirty="0"/>
              <a:t> </a:t>
            </a:r>
            <a:r>
              <a:rPr lang="en-US" dirty="0" err="1"/>
              <a:t>mục</a:t>
            </a:r>
            <a:r>
              <a:rPr lang="en-US" dirty="0"/>
              <a:t> </a:t>
            </a:r>
            <a:r>
              <a:rPr lang="en-US" dirty="0" err="1"/>
              <a:t>tiêu</a:t>
            </a:r>
            <a:r>
              <a:rPr lang="en-US" dirty="0"/>
              <a:t> </a:t>
            </a:r>
            <a:r>
              <a:rPr lang="en-US" dirty="0" err="1"/>
              <a:t>bài</a:t>
            </a:r>
            <a:r>
              <a:rPr lang="en-US" dirty="0"/>
              <a:t> “</a:t>
            </a:r>
            <a:r>
              <a:rPr lang="en-US" dirty="0" err="1"/>
              <a:t>Diện</a:t>
            </a:r>
            <a:r>
              <a:rPr lang="en-US" dirty="0"/>
              <a:t> </a:t>
            </a:r>
            <a:r>
              <a:rPr lang="en-US" dirty="0" err="1"/>
              <a:t>tích</a:t>
            </a:r>
            <a:r>
              <a:rPr lang="en-US" dirty="0"/>
              <a:t> </a:t>
            </a:r>
            <a:r>
              <a:rPr lang="en-US" dirty="0" err="1"/>
              <a:t>hình</a:t>
            </a:r>
            <a:r>
              <a:rPr lang="en-US" dirty="0"/>
              <a:t> tam </a:t>
            </a:r>
            <a:r>
              <a:rPr lang="en-US" dirty="0" err="1"/>
              <a:t>giác</a:t>
            </a:r>
            <a:r>
              <a:rPr lang="en-US" dirty="0"/>
              <a:t>”</a:t>
            </a:r>
          </a:p>
          <a:p>
            <a:pPr>
              <a:buFont typeface="Wingdings"/>
              <a:buChar char="t"/>
            </a:pPr>
            <a:r>
              <a:rPr lang="en-US" dirty="0" err="1">
                <a:sym typeface="Wingdings"/>
              </a:rPr>
              <a:t>Mục</a:t>
            </a:r>
            <a:r>
              <a:rPr lang="en-US" dirty="0">
                <a:sym typeface="Wingdings"/>
              </a:rPr>
              <a:t> </a:t>
            </a:r>
            <a:r>
              <a:rPr lang="en-US" dirty="0" err="1">
                <a:sym typeface="Wingdings"/>
              </a:rPr>
              <a:t>tiêu</a:t>
            </a:r>
            <a:r>
              <a:rPr lang="en-US" dirty="0">
                <a:sym typeface="Wingdings"/>
              </a:rPr>
              <a:t> </a:t>
            </a:r>
            <a:r>
              <a:rPr lang="en-US" dirty="0" err="1">
                <a:sym typeface="Wingdings"/>
              </a:rPr>
              <a:t>truyền</a:t>
            </a:r>
            <a:r>
              <a:rPr lang="en-US" dirty="0">
                <a:sym typeface="Wingdings"/>
              </a:rPr>
              <a:t> </a:t>
            </a:r>
            <a:r>
              <a:rPr lang="en-US" dirty="0" err="1">
                <a:sym typeface="Wingdings"/>
              </a:rPr>
              <a:t>thống</a:t>
            </a:r>
            <a:r>
              <a:rPr lang="en-US" dirty="0">
                <a:sym typeface="Wingdings"/>
              </a:rPr>
              <a:t>: HS </a:t>
            </a:r>
            <a:r>
              <a:rPr lang="en-US" dirty="0" err="1">
                <a:sym typeface="Wingdings"/>
              </a:rPr>
              <a:t>phát</a:t>
            </a:r>
            <a:r>
              <a:rPr lang="en-US" dirty="0">
                <a:sym typeface="Wingdings"/>
              </a:rPr>
              <a:t> </a:t>
            </a:r>
            <a:r>
              <a:rPr lang="en-US" dirty="0" err="1">
                <a:sym typeface="Wingdings"/>
              </a:rPr>
              <a:t>biểu</a:t>
            </a:r>
            <a:r>
              <a:rPr lang="en-US" dirty="0">
                <a:sym typeface="Wingdings"/>
              </a:rPr>
              <a:t> </a:t>
            </a:r>
            <a:r>
              <a:rPr lang="en-US" dirty="0" err="1">
                <a:sym typeface="Wingdings"/>
              </a:rPr>
              <a:t>được</a:t>
            </a:r>
            <a:r>
              <a:rPr lang="en-US" dirty="0">
                <a:sym typeface="Wingdings"/>
              </a:rPr>
              <a:t> </a:t>
            </a:r>
            <a:r>
              <a:rPr lang="en-US" dirty="0" err="1">
                <a:sym typeface="Wingdings"/>
              </a:rPr>
              <a:t>cách</a:t>
            </a:r>
            <a:r>
              <a:rPr lang="en-US" dirty="0">
                <a:sym typeface="Wingdings"/>
              </a:rPr>
              <a:t> </a:t>
            </a:r>
            <a:r>
              <a:rPr lang="en-US" dirty="0" err="1">
                <a:sym typeface="Wingdings"/>
              </a:rPr>
              <a:t>tính</a:t>
            </a:r>
            <a:r>
              <a:rPr lang="en-US" dirty="0">
                <a:sym typeface="Wingdings"/>
              </a:rPr>
              <a:t> </a:t>
            </a:r>
            <a:r>
              <a:rPr lang="en-US" dirty="0" err="1">
                <a:sym typeface="Wingdings"/>
              </a:rPr>
              <a:t>diện</a:t>
            </a:r>
            <a:r>
              <a:rPr lang="en-US" dirty="0">
                <a:sym typeface="Wingdings"/>
              </a:rPr>
              <a:t> </a:t>
            </a:r>
            <a:r>
              <a:rPr lang="en-US" dirty="0" err="1">
                <a:sym typeface="Wingdings"/>
              </a:rPr>
              <a:t>tích</a:t>
            </a:r>
            <a:r>
              <a:rPr lang="en-US" dirty="0">
                <a:sym typeface="Wingdings"/>
              </a:rPr>
              <a:t> </a:t>
            </a:r>
            <a:r>
              <a:rPr lang="en-US" dirty="0" err="1">
                <a:sym typeface="Wingdings"/>
              </a:rPr>
              <a:t>hình</a:t>
            </a:r>
            <a:r>
              <a:rPr lang="en-US" dirty="0">
                <a:sym typeface="Wingdings"/>
              </a:rPr>
              <a:t> tam </a:t>
            </a:r>
            <a:r>
              <a:rPr lang="en-US" dirty="0" err="1">
                <a:sym typeface="Wingdings"/>
              </a:rPr>
              <a:t>giác</a:t>
            </a:r>
            <a:r>
              <a:rPr lang="en-US" dirty="0">
                <a:sym typeface="Wingdings"/>
              </a:rPr>
              <a:t>.</a:t>
            </a:r>
          </a:p>
          <a:p>
            <a:pPr>
              <a:buFont typeface="Wingdings"/>
              <a:buChar char="t"/>
            </a:pPr>
            <a:r>
              <a:rPr lang="en-US" dirty="0" err="1">
                <a:sym typeface="Wingdings"/>
              </a:rPr>
              <a:t>Mục</a:t>
            </a:r>
            <a:r>
              <a:rPr lang="en-US" dirty="0">
                <a:sym typeface="Wingdings"/>
              </a:rPr>
              <a:t> </a:t>
            </a:r>
            <a:r>
              <a:rPr lang="en-US" dirty="0" err="1">
                <a:sym typeface="Wingdings"/>
              </a:rPr>
              <a:t>tiêu</a:t>
            </a:r>
            <a:r>
              <a:rPr lang="en-US" dirty="0">
                <a:sym typeface="Wingdings"/>
              </a:rPr>
              <a:t> </a:t>
            </a:r>
            <a:r>
              <a:rPr lang="en-US" dirty="0" err="1">
                <a:sym typeface="Wingdings"/>
              </a:rPr>
              <a:t>phát</a:t>
            </a:r>
            <a:r>
              <a:rPr lang="en-US" dirty="0">
                <a:sym typeface="Wingdings"/>
              </a:rPr>
              <a:t> </a:t>
            </a:r>
            <a:r>
              <a:rPr lang="en-US" dirty="0" err="1">
                <a:sym typeface="Wingdings"/>
              </a:rPr>
              <a:t>triển</a:t>
            </a:r>
            <a:r>
              <a:rPr lang="en-US" dirty="0">
                <a:sym typeface="Wingdings"/>
              </a:rPr>
              <a:t> </a:t>
            </a:r>
            <a:r>
              <a:rPr lang="en-US" dirty="0" err="1">
                <a:sym typeface="Wingdings"/>
              </a:rPr>
              <a:t>năng</a:t>
            </a:r>
            <a:r>
              <a:rPr lang="en-US" dirty="0">
                <a:sym typeface="Wingdings"/>
              </a:rPr>
              <a:t> </a:t>
            </a:r>
            <a:r>
              <a:rPr lang="en-US" dirty="0" err="1">
                <a:sym typeface="Wingdings"/>
              </a:rPr>
              <a:t>lực</a:t>
            </a:r>
            <a:r>
              <a:rPr lang="en-US" dirty="0">
                <a:sym typeface="Wingdings"/>
              </a:rPr>
              <a:t>: HS so </a:t>
            </a:r>
            <a:r>
              <a:rPr lang="en-US" dirty="0" err="1">
                <a:sym typeface="Wingdings"/>
              </a:rPr>
              <a:t>sánh</a:t>
            </a:r>
            <a:r>
              <a:rPr lang="en-US" dirty="0">
                <a:sym typeface="Wingdings"/>
              </a:rPr>
              <a:t> </a:t>
            </a:r>
            <a:r>
              <a:rPr lang="en-US" dirty="0" err="1">
                <a:sym typeface="Wingdings"/>
              </a:rPr>
              <a:t>các</a:t>
            </a:r>
            <a:r>
              <a:rPr lang="en-US" dirty="0">
                <a:sym typeface="Wingdings"/>
              </a:rPr>
              <a:t> </a:t>
            </a:r>
            <a:r>
              <a:rPr lang="en-US" dirty="0" err="1">
                <a:sym typeface="Wingdings"/>
              </a:rPr>
              <a:t>diện</a:t>
            </a:r>
            <a:r>
              <a:rPr lang="en-US" dirty="0">
                <a:sym typeface="Wingdings"/>
              </a:rPr>
              <a:t> </a:t>
            </a:r>
            <a:r>
              <a:rPr lang="en-US" dirty="0" err="1">
                <a:sym typeface="Wingdings"/>
              </a:rPr>
              <a:t>tích</a:t>
            </a:r>
            <a:r>
              <a:rPr lang="en-US" dirty="0">
                <a:sym typeface="Wingdings"/>
              </a:rPr>
              <a:t> </a:t>
            </a:r>
            <a:r>
              <a:rPr lang="en-US" dirty="0" err="1">
                <a:sym typeface="Wingdings"/>
              </a:rPr>
              <a:t>hình</a:t>
            </a:r>
            <a:r>
              <a:rPr lang="en-US" dirty="0">
                <a:sym typeface="Wingdings"/>
              </a:rPr>
              <a:t> tam </a:t>
            </a:r>
            <a:r>
              <a:rPr lang="en-US" dirty="0" err="1">
                <a:sym typeface="Wingdings"/>
              </a:rPr>
              <a:t>giác</a:t>
            </a:r>
            <a:r>
              <a:rPr lang="en-US" dirty="0">
                <a:sym typeface="Wingdings"/>
              </a:rPr>
              <a:t> </a:t>
            </a:r>
            <a:r>
              <a:rPr lang="en-US" dirty="0" err="1">
                <a:sym typeface="Wingdings"/>
              </a:rPr>
              <a:t>và</a:t>
            </a:r>
            <a:r>
              <a:rPr lang="en-US" dirty="0">
                <a:sym typeface="Wingdings"/>
              </a:rPr>
              <a:t> </a:t>
            </a:r>
            <a:r>
              <a:rPr lang="en-US" dirty="0" err="1">
                <a:sym typeface="Wingdings"/>
              </a:rPr>
              <a:t>hình</a:t>
            </a:r>
            <a:r>
              <a:rPr lang="en-US" dirty="0">
                <a:sym typeface="Wingdings"/>
              </a:rPr>
              <a:t> </a:t>
            </a:r>
            <a:r>
              <a:rPr lang="en-US" dirty="0" err="1">
                <a:sym typeface="Wingdings"/>
              </a:rPr>
              <a:t>chữ</a:t>
            </a:r>
            <a:r>
              <a:rPr lang="en-US" dirty="0">
                <a:sym typeface="Wingdings"/>
              </a:rPr>
              <a:t> </a:t>
            </a:r>
            <a:r>
              <a:rPr lang="en-US" dirty="0" err="1">
                <a:sym typeface="Wingdings"/>
              </a:rPr>
              <a:t>nhật</a:t>
            </a:r>
            <a:r>
              <a:rPr lang="en-US" dirty="0">
                <a:sym typeface="Wingdings"/>
              </a:rPr>
              <a:t> </a:t>
            </a:r>
            <a:r>
              <a:rPr lang="en-US" dirty="0" err="1">
                <a:sym typeface="Wingdings"/>
              </a:rPr>
              <a:t>và</a:t>
            </a:r>
            <a:r>
              <a:rPr lang="en-US" dirty="0">
                <a:sym typeface="Wingdings"/>
              </a:rPr>
              <a:t> </a:t>
            </a:r>
            <a:r>
              <a:rPr lang="en-US" dirty="0" err="1">
                <a:sym typeface="Wingdings"/>
              </a:rPr>
              <a:t>từ</a:t>
            </a:r>
            <a:r>
              <a:rPr lang="en-US" dirty="0">
                <a:sym typeface="Wingdings"/>
              </a:rPr>
              <a:t> </a:t>
            </a:r>
            <a:r>
              <a:rPr lang="en-US" dirty="0" err="1">
                <a:sym typeface="Wingdings"/>
              </a:rPr>
              <a:t>đó</a:t>
            </a:r>
            <a:r>
              <a:rPr lang="en-US" dirty="0">
                <a:sym typeface="Wingdings"/>
              </a:rPr>
              <a:t> </a:t>
            </a:r>
            <a:r>
              <a:rPr lang="en-US" dirty="0" err="1">
                <a:sym typeface="Wingdings"/>
              </a:rPr>
              <a:t>khái</a:t>
            </a:r>
            <a:r>
              <a:rPr lang="en-US" dirty="0">
                <a:sym typeface="Wingdings"/>
              </a:rPr>
              <a:t> </a:t>
            </a:r>
            <a:r>
              <a:rPr lang="en-US" dirty="0" err="1">
                <a:sym typeface="Wingdings"/>
              </a:rPr>
              <a:t>quát</a:t>
            </a:r>
            <a:r>
              <a:rPr lang="en-US" dirty="0">
                <a:sym typeface="Wingdings"/>
              </a:rPr>
              <a:t> </a:t>
            </a:r>
            <a:r>
              <a:rPr lang="en-US" dirty="0" err="1">
                <a:sym typeface="Wingdings"/>
              </a:rPr>
              <a:t>hóa</a:t>
            </a:r>
            <a:r>
              <a:rPr lang="en-US" dirty="0">
                <a:sym typeface="Wingdings"/>
              </a:rPr>
              <a:t> </a:t>
            </a:r>
            <a:r>
              <a:rPr lang="en-US" dirty="0" err="1">
                <a:sym typeface="Wingdings"/>
              </a:rPr>
              <a:t>kết</a:t>
            </a:r>
            <a:r>
              <a:rPr lang="en-US" dirty="0">
                <a:sym typeface="Wingdings"/>
              </a:rPr>
              <a:t> </a:t>
            </a:r>
            <a:r>
              <a:rPr lang="en-US" dirty="0" err="1">
                <a:sym typeface="Wingdings"/>
              </a:rPr>
              <a:t>quả</a:t>
            </a:r>
            <a:r>
              <a:rPr lang="en-US" dirty="0">
                <a:sym typeface="Wingdings"/>
              </a:rPr>
              <a:t> </a:t>
            </a:r>
            <a:r>
              <a:rPr lang="en-US" dirty="0" err="1">
                <a:sym typeface="Wingdings"/>
              </a:rPr>
              <a:t>thành</a:t>
            </a:r>
            <a:r>
              <a:rPr lang="en-US" dirty="0">
                <a:sym typeface="Wingdings"/>
              </a:rPr>
              <a:t> </a:t>
            </a:r>
            <a:r>
              <a:rPr lang="en-US" dirty="0" err="1">
                <a:sym typeface="Wingdings"/>
              </a:rPr>
              <a:t>cách</a:t>
            </a:r>
            <a:r>
              <a:rPr lang="en-US" dirty="0">
                <a:sym typeface="Wingdings"/>
              </a:rPr>
              <a:t> </a:t>
            </a:r>
            <a:r>
              <a:rPr lang="en-US" dirty="0" err="1">
                <a:sym typeface="Wingdings"/>
              </a:rPr>
              <a:t>tính</a:t>
            </a:r>
            <a:r>
              <a:rPr lang="en-US" dirty="0">
                <a:sym typeface="Wingdings"/>
              </a:rPr>
              <a:t> </a:t>
            </a:r>
            <a:r>
              <a:rPr lang="en-US" dirty="0" err="1">
                <a:sym typeface="Wingdings"/>
              </a:rPr>
              <a:t>diện</a:t>
            </a:r>
            <a:r>
              <a:rPr lang="en-US" dirty="0">
                <a:sym typeface="Wingdings"/>
              </a:rPr>
              <a:t> </a:t>
            </a:r>
            <a:r>
              <a:rPr lang="en-US" dirty="0" err="1">
                <a:sym typeface="Wingdings"/>
              </a:rPr>
              <a:t>tích</a:t>
            </a:r>
            <a:r>
              <a:rPr lang="en-US" dirty="0">
                <a:sym typeface="Wingdings"/>
              </a:rPr>
              <a:t> </a:t>
            </a:r>
            <a:r>
              <a:rPr lang="en-US" dirty="0" err="1">
                <a:sym typeface="Wingdings"/>
              </a:rPr>
              <a:t>hình</a:t>
            </a:r>
            <a:r>
              <a:rPr lang="en-US" dirty="0">
                <a:sym typeface="Wingdings"/>
              </a:rPr>
              <a:t> tam </a:t>
            </a:r>
            <a:r>
              <a:rPr lang="en-US" dirty="0" err="1">
                <a:sym typeface="Wingdings"/>
              </a:rPr>
              <a:t>giác</a:t>
            </a:r>
            <a:r>
              <a:rPr lang="en-US" dirty="0">
                <a:sym typeface="Wingdings"/>
              </a:rPr>
              <a:t>.</a:t>
            </a:r>
          </a:p>
          <a:p>
            <a:pPr>
              <a:buFont typeface="Wingdings"/>
              <a:buChar char="t"/>
            </a:pPr>
            <a:endParaRPr lang="en-US" dirty="0"/>
          </a:p>
        </p:txBody>
      </p:sp>
    </p:spTree>
    <p:extLst>
      <p:ext uri="{BB962C8B-B14F-4D97-AF65-F5344CB8AC3E}">
        <p14:creationId xmlns:p14="http://schemas.microsoft.com/office/powerpoint/2010/main" val="3650762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CÁCH XÁC ĐỊNH </a:t>
            </a:r>
            <a:br>
              <a:rPr lang="en-US" sz="3200" b="1" dirty="0"/>
            </a:br>
            <a:r>
              <a:rPr lang="en-US" sz="3200" b="1" dirty="0"/>
              <a:t>MỤC TIÊU PHÁT TRIỂN NĂNG LỰC </a:t>
            </a:r>
          </a:p>
        </p:txBody>
      </p:sp>
      <p:sp>
        <p:nvSpPr>
          <p:cNvPr id="3" name="Content Placeholder 2"/>
          <p:cNvSpPr>
            <a:spLocks noGrp="1"/>
          </p:cNvSpPr>
          <p:nvPr>
            <p:ph idx="1"/>
          </p:nvPr>
        </p:nvSpPr>
        <p:spPr>
          <a:xfrm>
            <a:off x="457200" y="1752600"/>
            <a:ext cx="8229600" cy="4373563"/>
          </a:xfrm>
        </p:spPr>
        <p:txBody>
          <a:bodyPr>
            <a:normAutofit/>
          </a:bodyPr>
          <a:lstStyle/>
          <a:p>
            <a:pPr marL="514350" indent="-514350">
              <a:buAutoNum type="arabicParenR"/>
            </a:pPr>
            <a:r>
              <a:rPr lang="nl-NL" dirty="0"/>
              <a:t>Xác định </a:t>
            </a:r>
            <a:r>
              <a:rPr lang="nl-NL" b="1" dirty="0"/>
              <a:t>kết quả</a:t>
            </a:r>
            <a:r>
              <a:rPr lang="nl-NL" dirty="0"/>
              <a:t> (kiến thức, kỹ năng...) cần đạt được ở HS qua hoạt động, bài học.</a:t>
            </a:r>
          </a:p>
          <a:p>
            <a:pPr marL="514350" indent="-514350">
              <a:buAutoNum type="arabicParenR"/>
            </a:pPr>
            <a:r>
              <a:rPr lang="nl-NL" dirty="0"/>
              <a:t>Dự kiến </a:t>
            </a:r>
            <a:r>
              <a:rPr lang="nl-NL" b="1" dirty="0"/>
              <a:t>quá trình</a:t>
            </a:r>
            <a:r>
              <a:rPr lang="nl-NL" dirty="0"/>
              <a:t> HS hoạt động (giải quyết vấn đề, tư duy, thực hiện các việc làm...) để đạt được kết quả đã xác định.</a:t>
            </a:r>
          </a:p>
          <a:p>
            <a:pPr marL="514350" indent="-514350">
              <a:buAutoNum type="arabicParenR"/>
            </a:pPr>
            <a:r>
              <a:rPr lang="nl-NL" dirty="0"/>
              <a:t>Diễn đạt mục tiêu: HỌC SINH + QUÁ TRÌNH + KẾT QUẢ.</a:t>
            </a:r>
          </a:p>
        </p:txBody>
      </p:sp>
    </p:spTree>
    <p:extLst>
      <p:ext uri="{BB962C8B-B14F-4D97-AF65-F5344CB8AC3E}">
        <p14:creationId xmlns:p14="http://schemas.microsoft.com/office/powerpoint/2010/main" val="1350365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400" b="1" dirty="0" err="1"/>
              <a:t>Thực</a:t>
            </a:r>
            <a:r>
              <a:rPr lang="en-US" sz="4400" b="1" dirty="0"/>
              <a:t> </a:t>
            </a:r>
            <a:r>
              <a:rPr lang="en-US" sz="4400" b="1" dirty="0" err="1"/>
              <a:t>hành</a:t>
            </a:r>
            <a:r>
              <a:rPr lang="en-US" sz="4400" b="1" dirty="0"/>
              <a:t> </a:t>
            </a:r>
          </a:p>
          <a:p>
            <a:pPr marL="0" indent="0" algn="just">
              <a:buNone/>
            </a:pPr>
            <a:r>
              <a:rPr lang="en-US" sz="4400" dirty="0" err="1"/>
              <a:t>Xác</a:t>
            </a:r>
            <a:r>
              <a:rPr lang="en-US" sz="4400" dirty="0"/>
              <a:t> </a:t>
            </a:r>
            <a:r>
              <a:rPr lang="en-US" sz="4400" dirty="0" err="1"/>
              <a:t>định</a:t>
            </a:r>
            <a:r>
              <a:rPr lang="en-US" sz="4400" dirty="0"/>
              <a:t> </a:t>
            </a:r>
            <a:r>
              <a:rPr lang="en-US" sz="4400" dirty="0" err="1"/>
              <a:t>một</a:t>
            </a:r>
            <a:r>
              <a:rPr lang="en-US" sz="4400" dirty="0"/>
              <a:t> </a:t>
            </a:r>
            <a:r>
              <a:rPr lang="en-US" sz="4400" dirty="0" err="1"/>
              <a:t>mục</a:t>
            </a:r>
            <a:r>
              <a:rPr lang="en-US" sz="4400" dirty="0"/>
              <a:t> </a:t>
            </a:r>
            <a:r>
              <a:rPr lang="en-US" sz="4400" dirty="0" err="1"/>
              <a:t>tiêu</a:t>
            </a:r>
            <a:r>
              <a:rPr lang="en-US" sz="4400" dirty="0"/>
              <a:t> </a:t>
            </a:r>
            <a:r>
              <a:rPr lang="en-US" sz="4400" dirty="0" err="1"/>
              <a:t>của</a:t>
            </a:r>
            <a:r>
              <a:rPr lang="en-US" sz="4400" dirty="0"/>
              <a:t> </a:t>
            </a:r>
            <a:r>
              <a:rPr lang="en-US" sz="4400" dirty="0" err="1"/>
              <a:t>bài</a:t>
            </a:r>
            <a:r>
              <a:rPr lang="en-US" sz="4400" dirty="0"/>
              <a:t> </a:t>
            </a:r>
            <a:r>
              <a:rPr lang="en-US" sz="4400" dirty="0" err="1"/>
              <a:t>học</a:t>
            </a:r>
            <a:r>
              <a:rPr lang="en-US" sz="4400" dirty="0"/>
              <a:t> </a:t>
            </a:r>
            <a:r>
              <a:rPr lang="en-US" sz="4400" dirty="0" err="1"/>
              <a:t>tùy</a:t>
            </a:r>
            <a:r>
              <a:rPr lang="en-US" sz="4400" dirty="0"/>
              <a:t> </a:t>
            </a:r>
            <a:r>
              <a:rPr lang="en-US" sz="4400" dirty="0" err="1"/>
              <a:t>chọn</a:t>
            </a:r>
            <a:r>
              <a:rPr lang="en-US" sz="4400" dirty="0"/>
              <a:t>.</a:t>
            </a:r>
          </a:p>
        </p:txBody>
      </p:sp>
    </p:spTree>
    <p:extLst>
      <p:ext uri="{BB962C8B-B14F-4D97-AF65-F5344CB8AC3E}">
        <p14:creationId xmlns:p14="http://schemas.microsoft.com/office/powerpoint/2010/main" val="1197586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066800"/>
          </a:xfrm>
        </p:spPr>
        <p:txBody>
          <a:bodyPr>
            <a:noAutofit/>
          </a:bodyPr>
          <a:lstStyle/>
          <a:p>
            <a:r>
              <a:rPr lang="en-US" sz="3600" b="1" dirty="0"/>
              <a:t>NỘI DUNG BÀI HỌC </a:t>
            </a:r>
            <a:br>
              <a:rPr lang="en-US" sz="3600" b="1" dirty="0"/>
            </a:br>
            <a:r>
              <a:rPr lang="en-US" sz="3600" b="1" dirty="0"/>
              <a:t>PHÁT TRIỂN NĂNG LỰC</a:t>
            </a:r>
            <a:r>
              <a:rPr lang="en-US" sz="3600" dirty="0"/>
              <a:t> </a:t>
            </a:r>
          </a:p>
        </p:txBody>
      </p:sp>
    </p:spTree>
    <p:extLst>
      <p:ext uri="{BB962C8B-B14F-4D97-AF65-F5344CB8AC3E}">
        <p14:creationId xmlns:p14="http://schemas.microsoft.com/office/powerpoint/2010/main" val="2236240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buFont typeface="Wingdings 2"/>
              <a:buChar char="u"/>
            </a:pPr>
            <a:endParaRPr lang="pt-BR" i="1" dirty="0">
              <a:sym typeface="Wingdings 2"/>
            </a:endParaRPr>
          </a:p>
          <a:p>
            <a:pPr>
              <a:buFont typeface="Wingdings 2"/>
              <a:buChar char="u"/>
            </a:pPr>
            <a:endParaRPr lang="pt-BR" i="1" dirty="0">
              <a:sym typeface="Wingdings 2"/>
            </a:endParaRPr>
          </a:p>
          <a:p>
            <a:pPr>
              <a:buFont typeface="Wingdings 2"/>
              <a:buChar char="u"/>
            </a:pPr>
            <a:endParaRPr lang="pt-BR" i="1" dirty="0">
              <a:sym typeface="Wingdings 2"/>
            </a:endParaRPr>
          </a:p>
          <a:p>
            <a:pPr>
              <a:buFont typeface="Wingdings 2"/>
              <a:buChar char="u"/>
            </a:pPr>
            <a:r>
              <a:rPr lang="pt-BR" dirty="0">
                <a:sym typeface="Wingdings 2"/>
              </a:rPr>
              <a:t>N</a:t>
            </a:r>
            <a:r>
              <a:rPr lang="pt-BR" dirty="0"/>
              <a:t>ội dung bài học gắn với </a:t>
            </a:r>
            <a:r>
              <a:rPr lang="pt-BR" u="sng" dirty="0"/>
              <a:t>bối cảnh cuộc sống</a:t>
            </a:r>
            <a:r>
              <a:rPr lang="pt-BR" dirty="0"/>
              <a:t> (gồm bối cảnh giả định và thực tiễn </a:t>
            </a:r>
            <a:r>
              <a:rPr lang="pt-BR"/>
              <a:t>cuộc sống), </a:t>
            </a:r>
            <a:r>
              <a:rPr lang="pt-BR" dirty="0"/>
              <a:t>mang tính </a:t>
            </a:r>
            <a:r>
              <a:rPr lang="pt-BR" u="sng" dirty="0"/>
              <a:t>trải nghiệm</a:t>
            </a:r>
            <a:r>
              <a:rPr lang="pt-BR" dirty="0"/>
              <a:t>.</a:t>
            </a:r>
          </a:p>
          <a:p>
            <a:pPr marL="0" indent="0">
              <a:buNone/>
            </a:pPr>
            <a:endParaRPr lang="pt-BR" i="1" dirty="0"/>
          </a:p>
          <a:p>
            <a:pPr marL="0" indent="0">
              <a:buNone/>
            </a:pPr>
            <a:endParaRPr lang="pt-BR" dirty="0">
              <a:sym typeface="Wingdings 2"/>
            </a:endParaRPr>
          </a:p>
          <a:p>
            <a:pPr>
              <a:buFont typeface="Wingdings 2"/>
              <a:buChar char="v"/>
            </a:pPr>
            <a:endParaRPr lang="pt-BR" i="1" dirty="0">
              <a:sym typeface="Wingdings 2"/>
            </a:endParaRPr>
          </a:p>
          <a:p>
            <a:pPr marL="0" indent="0">
              <a:buNone/>
            </a:pPr>
            <a:endParaRPr lang="pt-BR" i="1" dirty="0"/>
          </a:p>
        </p:txBody>
      </p:sp>
    </p:spTree>
    <p:extLst>
      <p:ext uri="{BB962C8B-B14F-4D97-AF65-F5344CB8AC3E}">
        <p14:creationId xmlns:p14="http://schemas.microsoft.com/office/powerpoint/2010/main" val="3727089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1"/>
            <a:ext cx="8229600" cy="1828800"/>
          </a:xfrm>
        </p:spPr>
        <p:txBody>
          <a:bodyPr/>
          <a:lstStyle/>
          <a:p>
            <a:pPr marL="0" indent="0">
              <a:buNone/>
            </a:pPr>
            <a:r>
              <a:rPr lang="it-IT" dirty="0">
                <a:sym typeface="Wingdings 2"/>
              </a:rPr>
              <a:t></a:t>
            </a:r>
            <a:r>
              <a:rPr lang="it-IT" dirty="0">
                <a:sym typeface="Wingdings"/>
              </a:rPr>
              <a:t>Nội dung mang tính </a:t>
            </a:r>
            <a:r>
              <a:rPr lang="it-IT" u="sng" dirty="0">
                <a:sym typeface="Wingdings"/>
              </a:rPr>
              <a:t>phân hóa</a:t>
            </a:r>
            <a:r>
              <a:rPr lang="it-IT" dirty="0">
                <a:sym typeface="Wingdings"/>
              </a:rPr>
              <a:t>, </a:t>
            </a:r>
            <a:r>
              <a:rPr lang="pt-BR" u="sng" dirty="0"/>
              <a:t>vừa sức</a:t>
            </a:r>
            <a:r>
              <a:rPr lang="pt-BR" dirty="0"/>
              <a:t> với học sinh.</a:t>
            </a:r>
          </a:p>
          <a:p>
            <a:endParaRPr lang="en-US" dirty="0"/>
          </a:p>
        </p:txBody>
      </p:sp>
    </p:spTree>
    <p:extLst>
      <p:ext uri="{BB962C8B-B14F-4D97-AF65-F5344CB8AC3E}">
        <p14:creationId xmlns:p14="http://schemas.microsoft.com/office/powerpoint/2010/main" val="1910666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buNone/>
            </a:pPr>
            <a:r>
              <a:rPr lang="pt-BR" b="1" dirty="0"/>
              <a:t>Ví dụ:</a:t>
            </a:r>
            <a:r>
              <a:rPr lang="pt-BR" dirty="0"/>
              <a:t> Nội dung thảo luận nhóm của bài “Khả năng kỳ diệu của lá cây”. </a:t>
            </a:r>
          </a:p>
          <a:p>
            <a:pPr marL="0" indent="0">
              <a:buNone/>
            </a:pPr>
            <a:endParaRPr lang="pt-BR" dirty="0"/>
          </a:p>
          <a:p>
            <a:pPr marL="0" indent="0">
              <a:buNone/>
            </a:pPr>
            <a:r>
              <a:rPr lang="en-US" dirty="0"/>
              <a:t> </a:t>
            </a:r>
          </a:p>
        </p:txBody>
      </p:sp>
      <p:sp>
        <p:nvSpPr>
          <p:cNvPr id="5" name="Rectangle 4"/>
          <p:cNvSpPr/>
          <p:nvPr/>
        </p:nvSpPr>
        <p:spPr>
          <a:xfrm>
            <a:off x="3505200" y="3048000"/>
            <a:ext cx="2514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t>Quang</a:t>
            </a:r>
            <a:r>
              <a:rPr lang="en-US" sz="3200" dirty="0"/>
              <a:t> </a:t>
            </a:r>
            <a:r>
              <a:rPr lang="en-US" sz="3200" dirty="0" err="1"/>
              <a:t>hợp</a:t>
            </a:r>
            <a:endParaRPr lang="en-US" sz="3200" dirty="0"/>
          </a:p>
        </p:txBody>
      </p:sp>
      <p:sp>
        <p:nvSpPr>
          <p:cNvPr id="6" name="Rectangle 5"/>
          <p:cNvSpPr/>
          <p:nvPr/>
        </p:nvSpPr>
        <p:spPr>
          <a:xfrm>
            <a:off x="3505200" y="4495800"/>
            <a:ext cx="2514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t>Hô</a:t>
            </a:r>
            <a:r>
              <a:rPr lang="en-US" sz="3200" dirty="0"/>
              <a:t> </a:t>
            </a:r>
            <a:r>
              <a:rPr lang="en-US" sz="3200" dirty="0" err="1"/>
              <a:t>hấp</a:t>
            </a:r>
            <a:endParaRPr lang="en-US" sz="3200" dirty="0"/>
          </a:p>
        </p:txBody>
      </p:sp>
      <p:sp>
        <p:nvSpPr>
          <p:cNvPr id="7" name="Rectangle 6"/>
          <p:cNvSpPr/>
          <p:nvPr/>
        </p:nvSpPr>
        <p:spPr>
          <a:xfrm>
            <a:off x="6553200" y="3733800"/>
            <a:ext cx="1905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90600" y="3733800"/>
            <a:ext cx="1524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dirty="0"/>
              <a:t>Khí ô-xy</a:t>
            </a:r>
          </a:p>
        </p:txBody>
      </p:sp>
      <p:cxnSp>
        <p:nvCxnSpPr>
          <p:cNvPr id="10" name="Straight Connector 9"/>
          <p:cNvCxnSpPr>
            <a:stCxn id="8" idx="0"/>
          </p:cNvCxnSpPr>
          <p:nvPr/>
        </p:nvCxnSpPr>
        <p:spPr>
          <a:xfrm flipV="1">
            <a:off x="1752600" y="3276600"/>
            <a:ext cx="1752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019800" y="3276600"/>
            <a:ext cx="16764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6" idx="1"/>
          </p:cNvCxnSpPr>
          <p:nvPr/>
        </p:nvCxnSpPr>
        <p:spPr>
          <a:xfrm>
            <a:off x="1752600" y="4191000"/>
            <a:ext cx="17526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6" idx="3"/>
          </p:cNvCxnSpPr>
          <p:nvPr/>
        </p:nvCxnSpPr>
        <p:spPr>
          <a:xfrm flipV="1">
            <a:off x="6019800" y="4191000"/>
            <a:ext cx="16764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8" idx="0"/>
          </p:cNvCxnSpPr>
          <p:nvPr/>
        </p:nvCxnSpPr>
        <p:spPr>
          <a:xfrm flipV="1">
            <a:off x="1752600" y="3276600"/>
            <a:ext cx="1752600" cy="457200"/>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a:stCxn id="5" idx="3"/>
          </p:cNvCxnSpPr>
          <p:nvPr/>
        </p:nvCxnSpPr>
        <p:spPr>
          <a:xfrm>
            <a:off x="6019800" y="3276600"/>
            <a:ext cx="1676400" cy="457200"/>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p:cNvCxnSpPr>
            <a:stCxn id="6" idx="3"/>
          </p:cNvCxnSpPr>
          <p:nvPr/>
        </p:nvCxnSpPr>
        <p:spPr>
          <a:xfrm flipV="1">
            <a:off x="6019800" y="4191000"/>
            <a:ext cx="1676400" cy="533400"/>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p:cNvCxnSpPr>
            <a:stCxn id="8" idx="2"/>
            <a:endCxn id="6" idx="1"/>
          </p:cNvCxnSpPr>
          <p:nvPr/>
        </p:nvCxnSpPr>
        <p:spPr>
          <a:xfrm>
            <a:off x="1752600" y="4191000"/>
            <a:ext cx="1752600" cy="53340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5253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rmAutofit/>
          </a:bodyPr>
          <a:lstStyle/>
          <a:p>
            <a:r>
              <a:rPr lang="en-US" b="1" dirty="0"/>
              <a:t>NỘI DUNG</a:t>
            </a:r>
            <a:endParaRPr lang="en-US" dirty="0"/>
          </a:p>
        </p:txBody>
      </p:sp>
      <p:sp>
        <p:nvSpPr>
          <p:cNvPr id="3" name="Content Placeholder 2"/>
          <p:cNvSpPr>
            <a:spLocks noGrp="1"/>
          </p:cNvSpPr>
          <p:nvPr>
            <p:ph idx="1"/>
          </p:nvPr>
        </p:nvSpPr>
        <p:spPr>
          <a:xfrm>
            <a:off x="1066800" y="2209800"/>
            <a:ext cx="7620000" cy="4038600"/>
          </a:xfrm>
        </p:spPr>
        <p:txBody>
          <a:bodyPr>
            <a:noAutofit/>
          </a:bodyPr>
          <a:lstStyle/>
          <a:p>
            <a:pPr marL="0" indent="0">
              <a:buNone/>
            </a:pPr>
            <a:r>
              <a:rPr lang="en-US" sz="4400" b="1" dirty="0"/>
              <a:t>1) </a:t>
            </a:r>
            <a:r>
              <a:rPr lang="en-US" sz="4400" dirty="0" err="1"/>
              <a:t>Năng</a:t>
            </a:r>
            <a:r>
              <a:rPr lang="en-US" sz="4400" dirty="0"/>
              <a:t> </a:t>
            </a:r>
            <a:r>
              <a:rPr lang="en-US" sz="4400" dirty="0" err="1"/>
              <a:t>lực</a:t>
            </a:r>
            <a:r>
              <a:rPr lang="en-US" sz="4400" dirty="0"/>
              <a:t> HS</a:t>
            </a:r>
            <a:br>
              <a:rPr lang="en-US" sz="4400" dirty="0"/>
            </a:br>
            <a:r>
              <a:rPr lang="en-US" sz="4400" b="1" dirty="0"/>
              <a:t>2)</a:t>
            </a:r>
            <a:r>
              <a:rPr lang="en-US" sz="4400" dirty="0"/>
              <a:t> </a:t>
            </a:r>
            <a:r>
              <a:rPr lang="en-US" sz="4400" dirty="0" err="1"/>
              <a:t>Thiết</a:t>
            </a:r>
            <a:r>
              <a:rPr lang="en-US" sz="4400" dirty="0"/>
              <a:t> </a:t>
            </a:r>
            <a:r>
              <a:rPr lang="en-US" sz="4400" dirty="0" err="1"/>
              <a:t>kế</a:t>
            </a:r>
            <a:r>
              <a:rPr lang="en-US" sz="4400" dirty="0"/>
              <a:t> </a:t>
            </a:r>
            <a:r>
              <a:rPr lang="en-US" sz="4400" dirty="0" err="1"/>
              <a:t>bài</a:t>
            </a:r>
            <a:r>
              <a:rPr lang="en-US" sz="4400" dirty="0"/>
              <a:t> </a:t>
            </a:r>
            <a:r>
              <a:rPr lang="en-US" sz="4400" dirty="0" err="1"/>
              <a:t>học</a:t>
            </a:r>
            <a:r>
              <a:rPr lang="en-US" sz="4400" dirty="0"/>
              <a:t> </a:t>
            </a:r>
            <a:r>
              <a:rPr lang="en-US" sz="4400" dirty="0" err="1"/>
              <a:t>phát</a:t>
            </a:r>
            <a:r>
              <a:rPr lang="en-US" sz="4400" dirty="0"/>
              <a:t> </a:t>
            </a:r>
            <a:r>
              <a:rPr lang="en-US" sz="4400" dirty="0" err="1"/>
              <a:t>triển</a:t>
            </a:r>
            <a:r>
              <a:rPr lang="en-US" sz="4400" dirty="0"/>
              <a:t> </a:t>
            </a:r>
            <a:r>
              <a:rPr lang="en-US" sz="4400" dirty="0" err="1"/>
              <a:t>năng</a:t>
            </a:r>
            <a:r>
              <a:rPr lang="en-US" sz="4400" dirty="0"/>
              <a:t> </a:t>
            </a:r>
            <a:r>
              <a:rPr lang="en-US" sz="4400" dirty="0" err="1"/>
              <a:t>lực</a:t>
            </a:r>
            <a:r>
              <a:rPr lang="en-US" sz="4400" dirty="0"/>
              <a:t> HS</a:t>
            </a:r>
            <a:br>
              <a:rPr lang="en-US" sz="4400" dirty="0"/>
            </a:br>
            <a:endParaRPr lang="en-US" sz="4400" dirty="0"/>
          </a:p>
        </p:txBody>
      </p:sp>
    </p:spTree>
    <p:extLst>
      <p:ext uri="{BB962C8B-B14F-4D97-AF65-F5344CB8AC3E}">
        <p14:creationId xmlns:p14="http://schemas.microsoft.com/office/powerpoint/2010/main" val="740213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normAutofit/>
          </a:bodyPr>
          <a:lstStyle/>
          <a:p>
            <a:pPr marL="0" indent="0">
              <a:buNone/>
            </a:pPr>
            <a:r>
              <a:rPr lang="it-IT" dirty="0">
                <a:sym typeface="Wingdings"/>
              </a:rPr>
              <a:t> N</a:t>
            </a:r>
            <a:r>
              <a:rPr lang="pt-BR" dirty="0"/>
              <a:t>ội dung học tập được khai thác từ </a:t>
            </a:r>
            <a:r>
              <a:rPr lang="pt-BR" u="sng" dirty="0"/>
              <a:t>nhiều nguồn thông tin</a:t>
            </a:r>
            <a:r>
              <a:rPr lang="pt-BR" dirty="0"/>
              <a:t> khác nhau (internet, thực tiễn cuộc sống, sách giáo khoa, sách báo...).</a:t>
            </a:r>
            <a:endParaRPr lang="en-US" dirty="0"/>
          </a:p>
          <a:p>
            <a:pPr marL="0" indent="0">
              <a:buNone/>
            </a:pPr>
            <a:endParaRPr lang="en-US" dirty="0"/>
          </a:p>
        </p:txBody>
      </p:sp>
    </p:spTree>
    <p:extLst>
      <p:ext uri="{BB962C8B-B14F-4D97-AF65-F5344CB8AC3E}">
        <p14:creationId xmlns:p14="http://schemas.microsoft.com/office/powerpoint/2010/main" val="3924835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b="1" dirty="0" err="1"/>
              <a:t>Thực</a:t>
            </a:r>
            <a:r>
              <a:rPr lang="en-US" b="1" dirty="0"/>
              <a:t> </a:t>
            </a:r>
            <a:r>
              <a:rPr lang="en-US" b="1" dirty="0" err="1"/>
              <a:t>hành</a:t>
            </a:r>
            <a:r>
              <a:rPr lang="en-US" b="1" dirty="0"/>
              <a:t> </a:t>
            </a:r>
          </a:p>
        </p:txBody>
      </p:sp>
      <p:sp>
        <p:nvSpPr>
          <p:cNvPr id="3" name="Content Placeholder 2"/>
          <p:cNvSpPr>
            <a:spLocks noGrp="1"/>
          </p:cNvSpPr>
          <p:nvPr>
            <p:ph idx="1"/>
          </p:nvPr>
        </p:nvSpPr>
        <p:spPr>
          <a:xfrm>
            <a:off x="457200" y="1905000"/>
            <a:ext cx="8229600" cy="4221163"/>
          </a:xfrm>
        </p:spPr>
        <p:txBody>
          <a:bodyPr>
            <a:normAutofit/>
          </a:bodyPr>
          <a:lstStyle/>
          <a:p>
            <a:pPr marL="0" indent="0">
              <a:buNone/>
            </a:pPr>
            <a:r>
              <a:rPr lang="en-US" sz="3600" dirty="0"/>
              <a:t>     </a:t>
            </a:r>
            <a:r>
              <a:rPr lang="en-US" sz="3600" dirty="0" err="1"/>
              <a:t>Xây</a:t>
            </a:r>
            <a:r>
              <a:rPr lang="en-US" sz="3600" dirty="0"/>
              <a:t> </a:t>
            </a:r>
            <a:r>
              <a:rPr lang="en-US" sz="3600" dirty="0" err="1"/>
              <a:t>dựng</a:t>
            </a:r>
            <a:r>
              <a:rPr lang="en-US" sz="3600" dirty="0"/>
              <a:t> </a:t>
            </a:r>
            <a:r>
              <a:rPr lang="en-US" sz="3600" dirty="0" err="1"/>
              <a:t>nội</a:t>
            </a:r>
            <a:r>
              <a:rPr lang="en-US" sz="3600" dirty="0"/>
              <a:t> dung </a:t>
            </a:r>
            <a:r>
              <a:rPr lang="en-US" sz="3600" dirty="0" err="1"/>
              <a:t>cho</a:t>
            </a:r>
            <a:r>
              <a:rPr lang="en-US" sz="3600" dirty="0"/>
              <a:t> </a:t>
            </a:r>
            <a:r>
              <a:rPr lang="en-US" sz="3600" dirty="0" err="1"/>
              <a:t>một</a:t>
            </a:r>
            <a:r>
              <a:rPr lang="en-US" sz="3600" dirty="0"/>
              <a:t> </a:t>
            </a:r>
            <a:r>
              <a:rPr lang="en-US" sz="3600" dirty="0" err="1"/>
              <a:t>hoạt</a:t>
            </a:r>
            <a:r>
              <a:rPr lang="en-US" sz="3600" dirty="0"/>
              <a:t> </a:t>
            </a:r>
            <a:r>
              <a:rPr lang="en-US" sz="3600" dirty="0" err="1"/>
              <a:t>động</a:t>
            </a:r>
            <a:r>
              <a:rPr lang="en-US" sz="3600" dirty="0"/>
              <a:t> </a:t>
            </a:r>
            <a:r>
              <a:rPr lang="en-US" sz="3600" dirty="0" err="1"/>
              <a:t>phát</a:t>
            </a:r>
            <a:r>
              <a:rPr lang="en-US" sz="3600" dirty="0"/>
              <a:t> </a:t>
            </a:r>
            <a:r>
              <a:rPr lang="en-US" sz="3600" dirty="0" err="1"/>
              <a:t>triển</a:t>
            </a:r>
            <a:r>
              <a:rPr lang="en-US" sz="3600" dirty="0"/>
              <a:t> </a:t>
            </a:r>
            <a:r>
              <a:rPr lang="en-US" sz="3600" dirty="0" err="1"/>
              <a:t>năng</a:t>
            </a:r>
            <a:r>
              <a:rPr lang="en-US" sz="3600" dirty="0"/>
              <a:t> </a:t>
            </a:r>
            <a:r>
              <a:rPr lang="en-US" sz="3600" dirty="0" err="1"/>
              <a:t>lực</a:t>
            </a:r>
            <a:r>
              <a:rPr lang="en-US" sz="3600" dirty="0"/>
              <a:t> HS (</a:t>
            </a:r>
            <a:r>
              <a:rPr lang="en-US" sz="3600" dirty="0" err="1"/>
              <a:t>tùy</a:t>
            </a:r>
            <a:r>
              <a:rPr lang="en-US" sz="3600" dirty="0"/>
              <a:t> </a:t>
            </a:r>
            <a:r>
              <a:rPr lang="en-US" sz="3600" dirty="0" err="1"/>
              <a:t>chọn</a:t>
            </a:r>
            <a:r>
              <a:rPr lang="en-US" sz="3600" dirty="0"/>
              <a:t> </a:t>
            </a:r>
            <a:r>
              <a:rPr lang="en-US" sz="3600" dirty="0" err="1"/>
              <a:t>bài</a:t>
            </a:r>
            <a:r>
              <a:rPr lang="en-US" sz="3600" dirty="0"/>
              <a:t> </a:t>
            </a:r>
            <a:r>
              <a:rPr lang="en-US" sz="3600" dirty="0" err="1"/>
              <a:t>học</a:t>
            </a:r>
            <a:r>
              <a:rPr lang="en-US" sz="3600" dirty="0"/>
              <a:t>, </a:t>
            </a:r>
            <a:r>
              <a:rPr lang="en-US" sz="3600" dirty="0" err="1"/>
              <a:t>môn</a:t>
            </a:r>
            <a:r>
              <a:rPr lang="en-US" sz="3600" dirty="0"/>
              <a:t> </a:t>
            </a:r>
            <a:r>
              <a:rPr lang="en-US" sz="3600" dirty="0" err="1"/>
              <a:t>học</a:t>
            </a:r>
            <a:r>
              <a:rPr lang="en-US" sz="3600" dirty="0"/>
              <a:t>).</a:t>
            </a:r>
          </a:p>
        </p:txBody>
      </p:sp>
    </p:spTree>
    <p:extLst>
      <p:ext uri="{BB962C8B-B14F-4D97-AF65-F5344CB8AC3E}">
        <p14:creationId xmlns:p14="http://schemas.microsoft.com/office/powerpoint/2010/main" val="392045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sz="3600" b="1" dirty="0"/>
              <a:t>PHƯƠNG PHÁP DẠY HỌC </a:t>
            </a:r>
            <a:br>
              <a:rPr lang="en-US" sz="3600" b="1" dirty="0"/>
            </a:br>
            <a:r>
              <a:rPr lang="en-US" sz="3600" b="1" dirty="0"/>
              <a:t>PHÁT TRIỂN NĂNG LỰC </a:t>
            </a:r>
            <a:r>
              <a:rPr lang="en-US" sz="3600" dirty="0"/>
              <a:t> </a:t>
            </a:r>
          </a:p>
        </p:txBody>
      </p:sp>
      <p:sp>
        <p:nvSpPr>
          <p:cNvPr id="3" name="Content Placeholder 2"/>
          <p:cNvSpPr>
            <a:spLocks noGrp="1"/>
          </p:cNvSpPr>
          <p:nvPr>
            <p:ph idx="1"/>
          </p:nvPr>
        </p:nvSpPr>
        <p:spPr>
          <a:xfrm>
            <a:off x="457200" y="1828800"/>
            <a:ext cx="8229600" cy="4297363"/>
          </a:xfrm>
        </p:spPr>
        <p:txBody>
          <a:bodyPr/>
          <a:lstStyle/>
          <a:p>
            <a:pPr marL="0" indent="0" algn="ctr">
              <a:buNone/>
            </a:pPr>
            <a:endParaRPr lang="nl-NL" b="1" dirty="0">
              <a:sym typeface="Wingdings"/>
            </a:endParaRPr>
          </a:p>
          <a:p>
            <a:pPr marL="0" indent="0" algn="ctr">
              <a:buNone/>
            </a:pPr>
            <a:endParaRPr lang="nl-NL" b="1" dirty="0">
              <a:sym typeface="Wingdings"/>
            </a:endParaRPr>
          </a:p>
          <a:p>
            <a:pPr marL="0" indent="0" algn="ctr">
              <a:buNone/>
            </a:pPr>
            <a:r>
              <a:rPr lang="nl-NL" sz="3600" b="1" dirty="0">
                <a:sym typeface="Wingdings"/>
              </a:rPr>
              <a:t></a:t>
            </a:r>
            <a:r>
              <a:rPr lang="nl-NL" sz="3600" b="1" dirty="0"/>
              <a:t>Quán triệt các quan điểm </a:t>
            </a:r>
          </a:p>
          <a:p>
            <a:pPr marL="0" indent="0" algn="ctr">
              <a:buNone/>
            </a:pPr>
            <a:r>
              <a:rPr lang="nl-NL" sz="3600" b="1" dirty="0"/>
              <a:t>phát triển năng lực đối với PPDH </a:t>
            </a:r>
          </a:p>
        </p:txBody>
      </p:sp>
    </p:spTree>
    <p:extLst>
      <p:ext uri="{BB962C8B-B14F-4D97-AF65-F5344CB8AC3E}">
        <p14:creationId xmlns:p14="http://schemas.microsoft.com/office/powerpoint/2010/main" val="972006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nl-NL" sz="3600" b="1" dirty="0"/>
              <a:t>1. </a:t>
            </a:r>
            <a:r>
              <a:rPr lang="it-IT" sz="3600" b="1" dirty="0"/>
              <a:t>Chú trọng đến </a:t>
            </a:r>
            <a:r>
              <a:rPr lang="it-IT" sz="3600" b="1" u="sng" dirty="0"/>
              <a:t>PP tự học</a:t>
            </a:r>
            <a:r>
              <a:rPr lang="it-IT" sz="3600" b="1" dirty="0"/>
              <a:t> của HS</a:t>
            </a:r>
            <a:endParaRPr lang="en-US" sz="3600" b="1" dirty="0"/>
          </a:p>
        </p:txBody>
      </p:sp>
      <p:sp>
        <p:nvSpPr>
          <p:cNvPr id="3" name="Content Placeholder 2"/>
          <p:cNvSpPr>
            <a:spLocks noGrp="1"/>
          </p:cNvSpPr>
          <p:nvPr>
            <p:ph idx="1"/>
          </p:nvPr>
        </p:nvSpPr>
        <p:spPr/>
        <p:txBody>
          <a:bodyPr/>
          <a:lstStyle/>
          <a:p>
            <a:r>
              <a:rPr lang="en-US" dirty="0" err="1"/>
              <a:t>Hướng</a:t>
            </a:r>
            <a:r>
              <a:rPr lang="en-US" dirty="0"/>
              <a:t> </a:t>
            </a:r>
            <a:r>
              <a:rPr lang="en-US" dirty="0" err="1"/>
              <a:t>dẫn</a:t>
            </a:r>
            <a:r>
              <a:rPr lang="en-US" dirty="0"/>
              <a:t> </a:t>
            </a:r>
            <a:r>
              <a:rPr lang="en-US" dirty="0" err="1"/>
              <a:t>của</a:t>
            </a:r>
            <a:r>
              <a:rPr lang="en-US" dirty="0"/>
              <a:t> GV.</a:t>
            </a:r>
          </a:p>
          <a:p>
            <a:r>
              <a:rPr lang="en-US" dirty="0" err="1"/>
              <a:t>Phương</a:t>
            </a:r>
            <a:r>
              <a:rPr lang="en-US" dirty="0"/>
              <a:t> </a:t>
            </a:r>
            <a:r>
              <a:rPr lang="en-US" dirty="0" err="1"/>
              <a:t>tiện</a:t>
            </a:r>
            <a:r>
              <a:rPr lang="en-US" dirty="0"/>
              <a:t>, </a:t>
            </a:r>
            <a:r>
              <a:rPr lang="en-US" dirty="0" err="1"/>
              <a:t>đồ</a:t>
            </a:r>
            <a:r>
              <a:rPr lang="en-US" dirty="0"/>
              <a:t> </a:t>
            </a:r>
            <a:r>
              <a:rPr lang="en-US" dirty="0" err="1"/>
              <a:t>dùng</a:t>
            </a:r>
            <a:r>
              <a:rPr lang="en-US" dirty="0"/>
              <a:t>, </a:t>
            </a:r>
            <a:r>
              <a:rPr lang="en-US" dirty="0" err="1"/>
              <a:t>sách</a:t>
            </a:r>
            <a:r>
              <a:rPr lang="en-US" dirty="0"/>
              <a:t> </a:t>
            </a:r>
            <a:r>
              <a:rPr lang="en-US" dirty="0" err="1"/>
              <a:t>vở</a:t>
            </a:r>
            <a:r>
              <a:rPr lang="en-US" dirty="0"/>
              <a:t>, internet…</a:t>
            </a:r>
          </a:p>
          <a:p>
            <a:r>
              <a:rPr lang="en-US" dirty="0" err="1"/>
              <a:t>Trải</a:t>
            </a:r>
            <a:r>
              <a:rPr lang="en-US" dirty="0"/>
              <a:t> </a:t>
            </a:r>
            <a:r>
              <a:rPr lang="en-US" dirty="0" err="1"/>
              <a:t>nghiệm</a:t>
            </a:r>
            <a:r>
              <a:rPr lang="en-US" dirty="0"/>
              <a:t>.</a:t>
            </a:r>
          </a:p>
          <a:p>
            <a:r>
              <a:rPr lang="en-US" dirty="0" err="1"/>
              <a:t>Nhóm</a:t>
            </a:r>
            <a:r>
              <a:rPr lang="en-US" dirty="0"/>
              <a:t>, </a:t>
            </a:r>
            <a:r>
              <a:rPr lang="en-US" dirty="0" err="1"/>
              <a:t>cá</a:t>
            </a:r>
            <a:r>
              <a:rPr lang="en-US" dirty="0"/>
              <a:t> </a:t>
            </a:r>
            <a:r>
              <a:rPr lang="en-US" dirty="0" err="1"/>
              <a:t>nhân</a:t>
            </a:r>
            <a:r>
              <a:rPr lang="en-US" dirty="0"/>
              <a:t>.</a:t>
            </a:r>
          </a:p>
          <a:p>
            <a:pPr marL="0" indent="0">
              <a:buNone/>
            </a:pPr>
            <a:r>
              <a:rPr lang="en-US" dirty="0">
                <a:sym typeface="Wingdings"/>
              </a:rPr>
              <a:t> </a:t>
            </a:r>
            <a:r>
              <a:rPr lang="en-US" dirty="0" err="1">
                <a:sym typeface="Wingdings"/>
              </a:rPr>
              <a:t>Ví</a:t>
            </a:r>
            <a:r>
              <a:rPr lang="en-US" dirty="0">
                <a:sym typeface="Wingdings"/>
              </a:rPr>
              <a:t> </a:t>
            </a:r>
            <a:r>
              <a:rPr lang="en-US" dirty="0" err="1">
                <a:sym typeface="Wingdings"/>
              </a:rPr>
              <a:t>dụ</a:t>
            </a:r>
            <a:r>
              <a:rPr lang="en-US" dirty="0">
                <a:sym typeface="Wingdings"/>
              </a:rPr>
              <a:t>: </a:t>
            </a:r>
            <a:r>
              <a:rPr lang="en-US" dirty="0" err="1">
                <a:sym typeface="Wingdings"/>
              </a:rPr>
              <a:t>Bài</a:t>
            </a:r>
            <a:r>
              <a:rPr lang="en-US" dirty="0">
                <a:sym typeface="Wingdings"/>
              </a:rPr>
              <a:t> “</a:t>
            </a:r>
            <a:r>
              <a:rPr lang="en-US" dirty="0" err="1">
                <a:sym typeface="Wingdings"/>
              </a:rPr>
              <a:t>Quả</a:t>
            </a:r>
            <a:r>
              <a:rPr lang="en-US" dirty="0">
                <a:sym typeface="Wingdings"/>
              </a:rPr>
              <a:t>”.</a:t>
            </a:r>
            <a:endParaRPr lang="en-US" dirty="0"/>
          </a:p>
          <a:p>
            <a:pPr marL="0" indent="0">
              <a:buNone/>
            </a:pPr>
            <a:endParaRPr lang="en-US" dirty="0"/>
          </a:p>
          <a:p>
            <a:endParaRPr lang="en-US" dirty="0"/>
          </a:p>
        </p:txBody>
      </p:sp>
    </p:spTree>
    <p:extLst>
      <p:ext uri="{BB962C8B-B14F-4D97-AF65-F5344CB8AC3E}">
        <p14:creationId xmlns:p14="http://schemas.microsoft.com/office/powerpoint/2010/main" val="46779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838200"/>
          </a:xfrm>
        </p:spPr>
        <p:txBody>
          <a:bodyPr>
            <a:normAutofit/>
          </a:bodyPr>
          <a:lstStyle/>
          <a:p>
            <a:r>
              <a:rPr lang="it-IT" sz="4000" b="1" dirty="0"/>
              <a:t>2. Tổ chức việc học tập qua </a:t>
            </a:r>
            <a:r>
              <a:rPr lang="it-IT" sz="4000" b="1" u="sng" dirty="0"/>
              <a:t>HĐ của HS</a:t>
            </a:r>
            <a:endParaRPr lang="en-US" b="1" u="sng" dirty="0"/>
          </a:p>
        </p:txBody>
      </p:sp>
      <p:sp>
        <p:nvSpPr>
          <p:cNvPr id="3" name="Content Placeholder 2"/>
          <p:cNvSpPr>
            <a:spLocks noGrp="1"/>
          </p:cNvSpPr>
          <p:nvPr>
            <p:ph idx="1"/>
          </p:nvPr>
        </p:nvSpPr>
        <p:spPr>
          <a:xfrm>
            <a:off x="457200" y="1219200"/>
            <a:ext cx="8229600" cy="5334000"/>
          </a:xfrm>
        </p:spPr>
        <p:txBody>
          <a:bodyPr>
            <a:noAutofit/>
          </a:bodyPr>
          <a:lstStyle/>
          <a:p>
            <a:pPr marL="0" indent="0">
              <a:buNone/>
            </a:pPr>
            <a:r>
              <a:rPr lang="pt-BR" sz="2800" dirty="0"/>
              <a:t>i) </a:t>
            </a:r>
            <a:r>
              <a:rPr lang="pt-BR" sz="2800" b="1" dirty="0"/>
              <a:t>Khởi động</a:t>
            </a:r>
            <a:r>
              <a:rPr lang="pt-BR" sz="2800" dirty="0"/>
              <a:t>: HS “hâm nóng”, tạo ra không khí học tập vui vẻ, thân thiện, gần gũi...</a:t>
            </a:r>
            <a:endParaRPr lang="en-US" sz="2800" dirty="0"/>
          </a:p>
          <a:p>
            <a:pPr marL="0" indent="0">
              <a:buNone/>
            </a:pPr>
            <a:r>
              <a:rPr lang="pt-BR" sz="2800" dirty="0"/>
              <a:t>ii) </a:t>
            </a:r>
            <a:r>
              <a:rPr lang="pt-BR" sz="2800" b="1" dirty="0"/>
              <a:t>Hình thành tri thức</a:t>
            </a:r>
            <a:r>
              <a:rPr lang="pt-BR" sz="2800" dirty="0"/>
              <a:t>: HS giải quyết một vấn đề cụ thể, khái quát hóa kết quả thành kiến thức...</a:t>
            </a:r>
            <a:endParaRPr lang="en-US" sz="2800" dirty="0"/>
          </a:p>
          <a:p>
            <a:pPr marL="0" indent="0">
              <a:buNone/>
            </a:pPr>
            <a:r>
              <a:rPr lang="pt-BR" sz="2800" dirty="0"/>
              <a:t>iii) </a:t>
            </a:r>
            <a:r>
              <a:rPr lang="pt-BR" sz="2800" b="1" dirty="0"/>
              <a:t>Thực hành</a:t>
            </a:r>
            <a:r>
              <a:rPr lang="pt-BR" sz="2800" dirty="0"/>
              <a:t>: HS vận dụng kiến thức vào việc thực hiện các bài tập, nhất là với nội dung gắn với các bối cảnh thực tiễn cuộc sống.</a:t>
            </a:r>
            <a:endParaRPr lang="en-US" sz="2800" dirty="0"/>
          </a:p>
          <a:p>
            <a:pPr marL="0" indent="0">
              <a:buNone/>
            </a:pPr>
            <a:r>
              <a:rPr lang="pt-BR" sz="2800" dirty="0"/>
              <a:t>iv) </a:t>
            </a:r>
            <a:r>
              <a:rPr lang="pt-BR" sz="2800" b="1" dirty="0"/>
              <a:t>Ứng dụng</a:t>
            </a:r>
            <a:r>
              <a:rPr lang="pt-BR" sz="2800" dirty="0"/>
              <a:t>: HS vận dụng kiến thức, kỹ năng vào thực tiễn cuộc sống của mình, gia đình, cộng đồng.</a:t>
            </a:r>
            <a:endParaRPr lang="en-US" sz="2800" dirty="0"/>
          </a:p>
          <a:p>
            <a:pPr marL="0" indent="0">
              <a:buNone/>
            </a:pPr>
            <a:r>
              <a:rPr lang="pt-BR" sz="2800" dirty="0"/>
              <a:t>v) </a:t>
            </a:r>
            <a:r>
              <a:rPr lang="pt-BR" sz="2800" b="1" dirty="0"/>
              <a:t>Mở rộng</a:t>
            </a:r>
            <a:r>
              <a:rPr lang="pt-BR" sz="2800" dirty="0"/>
              <a:t>: HS mở rộng nội dung bài học qua internet, thực tiễn cuộc sống, sách, báo...</a:t>
            </a:r>
            <a:endParaRPr lang="en-US" sz="2800" dirty="0"/>
          </a:p>
        </p:txBody>
      </p:sp>
    </p:spTree>
    <p:extLst>
      <p:ext uri="{BB962C8B-B14F-4D97-AF65-F5344CB8AC3E}">
        <p14:creationId xmlns:p14="http://schemas.microsoft.com/office/powerpoint/2010/main" val="3043158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VD: </a:t>
            </a:r>
            <a:r>
              <a:rPr lang="en-US" sz="3600" b="1" dirty="0" err="1"/>
              <a:t>Vận</a:t>
            </a:r>
            <a:r>
              <a:rPr lang="en-US" sz="3600" b="1" dirty="0"/>
              <a:t> </a:t>
            </a:r>
            <a:r>
              <a:rPr lang="en-US" sz="3600" b="1" dirty="0" err="1"/>
              <a:t>dụng</a:t>
            </a:r>
            <a:r>
              <a:rPr lang="en-US" sz="3600" b="1" dirty="0"/>
              <a:t> PP </a:t>
            </a:r>
            <a:r>
              <a:rPr lang="en-US" sz="3600" b="1" dirty="0" err="1"/>
              <a:t>thảo</a:t>
            </a:r>
            <a:r>
              <a:rPr lang="en-US" sz="3600" b="1" dirty="0"/>
              <a:t> </a:t>
            </a:r>
            <a:r>
              <a:rPr lang="en-US" sz="3600" b="1" dirty="0" err="1"/>
              <a:t>luận</a:t>
            </a:r>
            <a:r>
              <a:rPr lang="en-US" sz="3600" b="1" dirty="0"/>
              <a:t> </a:t>
            </a:r>
            <a:r>
              <a:rPr lang="en-US" sz="3600" b="1" dirty="0" err="1"/>
              <a:t>nhóm</a:t>
            </a:r>
            <a:r>
              <a:rPr lang="en-US" sz="3600" b="1" dirty="0"/>
              <a:t> </a:t>
            </a:r>
            <a:br>
              <a:rPr lang="en-US" sz="3600" b="1" dirty="0"/>
            </a:br>
            <a:r>
              <a:rPr lang="en-US" sz="3600" b="1" dirty="0" err="1"/>
              <a:t>vào</a:t>
            </a:r>
            <a:r>
              <a:rPr lang="en-US" sz="3600" b="1" dirty="0"/>
              <a:t> </a:t>
            </a:r>
            <a:r>
              <a:rPr lang="en-US" sz="3600" b="1" dirty="0" err="1"/>
              <a:t>việc</a:t>
            </a:r>
            <a:r>
              <a:rPr lang="en-US" sz="3600" b="1" dirty="0"/>
              <a:t> </a:t>
            </a:r>
            <a:r>
              <a:rPr lang="en-US" sz="3600" b="1" dirty="0" err="1"/>
              <a:t>dạy</a:t>
            </a:r>
            <a:r>
              <a:rPr lang="en-US" sz="3600" b="1" dirty="0"/>
              <a:t> </a:t>
            </a:r>
            <a:r>
              <a:rPr lang="en-US" sz="3600" b="1" dirty="0" err="1"/>
              <a:t>học</a:t>
            </a:r>
            <a:r>
              <a:rPr lang="en-US" sz="3600" b="1" dirty="0"/>
              <a:t> </a:t>
            </a:r>
            <a:r>
              <a:rPr lang="en-US" sz="3600" b="1" dirty="0" err="1"/>
              <a:t>bài</a:t>
            </a:r>
            <a:r>
              <a:rPr lang="en-US" sz="3600" b="1" dirty="0"/>
              <a:t> “</a:t>
            </a:r>
            <a:r>
              <a:rPr lang="en-US" sz="3600" b="1" dirty="0" err="1"/>
              <a:t>Lá</a:t>
            </a:r>
            <a:r>
              <a:rPr lang="en-US" sz="3600" b="1" dirty="0"/>
              <a:t> </a:t>
            </a:r>
            <a:r>
              <a:rPr lang="en-US" sz="3600" b="1" dirty="0" err="1"/>
              <a:t>cây</a:t>
            </a:r>
            <a:r>
              <a:rPr lang="en-US" sz="3600" b="1" dirty="0"/>
              <a:t>”</a:t>
            </a:r>
          </a:p>
        </p:txBody>
      </p:sp>
      <p:sp>
        <p:nvSpPr>
          <p:cNvPr id="3" name="Content Placeholder 2"/>
          <p:cNvSpPr>
            <a:spLocks noGrp="1"/>
          </p:cNvSpPr>
          <p:nvPr>
            <p:ph idx="1"/>
          </p:nvPr>
        </p:nvSpPr>
        <p:spPr/>
        <p:txBody>
          <a:bodyPr>
            <a:normAutofit fontScale="92500"/>
          </a:bodyPr>
          <a:lstStyle/>
          <a:p>
            <a:r>
              <a:rPr lang="pt-BR" b="1" dirty="0"/>
              <a:t>Hình thành tri thức</a:t>
            </a:r>
            <a:r>
              <a:rPr lang="pt-BR" dirty="0"/>
              <a:t>: Tìm hiểu các đặc điểm của một hay vài loại lá cây cụ thể; chia sẻ, báo cáo, so sánh kết quả, tổng hợp và khái quát hóa kết quả thành kiến thức về đặc điểm chung của lá cây. </a:t>
            </a:r>
          </a:p>
          <a:p>
            <a:r>
              <a:rPr lang="pt-BR" b="1" dirty="0"/>
              <a:t>Thực hành</a:t>
            </a:r>
            <a:r>
              <a:rPr lang="pt-BR" dirty="0"/>
              <a:t>: So sánh, phân biệt một số loại lá cây cụ thể, sự khác nhau các lá trên một cây xanh; phân loại các lá cây có ở vườn trường...</a:t>
            </a:r>
          </a:p>
          <a:p>
            <a:r>
              <a:rPr lang="pt-BR" b="1" dirty="0"/>
              <a:t>Ứng dụng</a:t>
            </a:r>
            <a:r>
              <a:rPr lang="pt-BR" dirty="0"/>
              <a:t>: Điều tra các loại lá có cùng một hình dạng có ở địa phương...</a:t>
            </a:r>
            <a:endParaRPr lang="en-US" dirty="0"/>
          </a:p>
          <a:p>
            <a:pPr marL="0" indent="0">
              <a:buNone/>
            </a:pPr>
            <a:endParaRPr lang="pt-BR" dirty="0"/>
          </a:p>
          <a:p>
            <a:endParaRPr lang="en-US" dirty="0"/>
          </a:p>
          <a:p>
            <a:endParaRPr lang="en-US" dirty="0"/>
          </a:p>
        </p:txBody>
      </p:sp>
    </p:spTree>
    <p:extLst>
      <p:ext uri="{BB962C8B-B14F-4D97-AF65-F5344CB8AC3E}">
        <p14:creationId xmlns:p14="http://schemas.microsoft.com/office/powerpoint/2010/main" val="2414389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600" b="1" dirty="0"/>
              <a:t>3. Coi trọng </a:t>
            </a:r>
            <a:r>
              <a:rPr lang="it-IT" sz="3600" b="1" dirty="0"/>
              <a:t>việc </a:t>
            </a:r>
            <a:r>
              <a:rPr lang="it-IT" sz="3600" b="1" u="sng" dirty="0"/>
              <a:t>phát triển tư duy</a:t>
            </a:r>
            <a:r>
              <a:rPr lang="it-IT" sz="3600" b="1" dirty="0"/>
              <a:t> của HS</a:t>
            </a:r>
            <a:endParaRPr lang="en-US" sz="3600" dirty="0"/>
          </a:p>
        </p:txBody>
      </p:sp>
      <p:sp>
        <p:nvSpPr>
          <p:cNvPr id="3" name="Content Placeholder 2"/>
          <p:cNvSpPr>
            <a:spLocks noGrp="1"/>
          </p:cNvSpPr>
          <p:nvPr>
            <p:ph idx="1"/>
          </p:nvPr>
        </p:nvSpPr>
        <p:spPr/>
        <p:txBody>
          <a:bodyPr>
            <a:normAutofit/>
          </a:bodyPr>
          <a:lstStyle/>
          <a:p>
            <a:r>
              <a:rPr lang="en-US" dirty="0" err="1"/>
              <a:t>Giải</a:t>
            </a:r>
            <a:r>
              <a:rPr lang="en-US" dirty="0"/>
              <a:t> </a:t>
            </a:r>
            <a:r>
              <a:rPr lang="en-US" dirty="0" err="1"/>
              <a:t>quyết</a:t>
            </a:r>
            <a:r>
              <a:rPr lang="en-US" dirty="0"/>
              <a:t> </a:t>
            </a:r>
            <a:r>
              <a:rPr lang="en-US" dirty="0" err="1"/>
              <a:t>các</a:t>
            </a:r>
            <a:r>
              <a:rPr lang="en-US" dirty="0"/>
              <a:t> </a:t>
            </a:r>
            <a:r>
              <a:rPr lang="en-US" u="sng" dirty="0" err="1"/>
              <a:t>vấn</a:t>
            </a:r>
            <a:r>
              <a:rPr lang="en-US" u="sng" dirty="0"/>
              <a:t> </a:t>
            </a:r>
            <a:r>
              <a:rPr lang="en-US" u="sng" dirty="0" err="1"/>
              <a:t>đề</a:t>
            </a:r>
            <a:r>
              <a:rPr lang="en-US" dirty="0"/>
              <a:t>.</a:t>
            </a:r>
          </a:p>
          <a:p>
            <a:r>
              <a:rPr lang="en-US" dirty="0" err="1"/>
              <a:t>Sử</a:t>
            </a:r>
            <a:r>
              <a:rPr lang="en-US" dirty="0"/>
              <a:t> </a:t>
            </a:r>
            <a:r>
              <a:rPr lang="en-US" dirty="0" err="1"/>
              <a:t>dụng</a:t>
            </a:r>
            <a:r>
              <a:rPr lang="en-US" dirty="0"/>
              <a:t> </a:t>
            </a:r>
            <a:r>
              <a:rPr lang="en-US" dirty="0" err="1"/>
              <a:t>các</a:t>
            </a:r>
            <a:r>
              <a:rPr lang="en-US" dirty="0"/>
              <a:t> </a:t>
            </a:r>
            <a:r>
              <a:rPr lang="en-US" u="sng" dirty="0" err="1"/>
              <a:t>thao</a:t>
            </a:r>
            <a:r>
              <a:rPr lang="en-US" u="sng" dirty="0"/>
              <a:t> </a:t>
            </a:r>
            <a:r>
              <a:rPr lang="en-US" u="sng" dirty="0" err="1"/>
              <a:t>tác</a:t>
            </a:r>
            <a:r>
              <a:rPr lang="en-US" u="sng" dirty="0"/>
              <a:t> </a:t>
            </a:r>
            <a:r>
              <a:rPr lang="en-US" u="sng" dirty="0" err="1"/>
              <a:t>tư</a:t>
            </a:r>
            <a:r>
              <a:rPr lang="en-US" u="sng" dirty="0"/>
              <a:t> </a:t>
            </a:r>
            <a:r>
              <a:rPr lang="en-US" u="sng" dirty="0" err="1"/>
              <a:t>duy</a:t>
            </a:r>
            <a:r>
              <a:rPr lang="en-US" dirty="0"/>
              <a:t>: </a:t>
            </a:r>
            <a:r>
              <a:rPr lang="en-US" dirty="0" err="1"/>
              <a:t>phân</a:t>
            </a:r>
            <a:r>
              <a:rPr lang="en-US" dirty="0"/>
              <a:t> </a:t>
            </a:r>
            <a:r>
              <a:rPr lang="en-US" dirty="0" err="1"/>
              <a:t>tích</a:t>
            </a:r>
            <a:r>
              <a:rPr lang="en-US" dirty="0"/>
              <a:t>, </a:t>
            </a:r>
            <a:r>
              <a:rPr lang="en-US" dirty="0" err="1"/>
              <a:t>tổng</a:t>
            </a:r>
            <a:r>
              <a:rPr lang="en-US" dirty="0"/>
              <a:t> </a:t>
            </a:r>
            <a:r>
              <a:rPr lang="en-US" dirty="0" err="1"/>
              <a:t>hợp</a:t>
            </a:r>
            <a:r>
              <a:rPr lang="en-US" dirty="0"/>
              <a:t>, so </a:t>
            </a:r>
            <a:r>
              <a:rPr lang="en-US" dirty="0" err="1"/>
              <a:t>sánh</a:t>
            </a:r>
            <a:r>
              <a:rPr lang="en-US" dirty="0"/>
              <a:t>, </a:t>
            </a:r>
            <a:r>
              <a:rPr lang="en-US" dirty="0" err="1"/>
              <a:t>phân</a:t>
            </a:r>
            <a:r>
              <a:rPr lang="en-US" dirty="0"/>
              <a:t> </a:t>
            </a:r>
            <a:r>
              <a:rPr lang="en-US" dirty="0" err="1"/>
              <a:t>loại</a:t>
            </a:r>
            <a:r>
              <a:rPr lang="en-US" dirty="0"/>
              <a:t>, </a:t>
            </a:r>
            <a:r>
              <a:rPr lang="en-US" dirty="0" err="1"/>
              <a:t>hệ</a:t>
            </a:r>
            <a:r>
              <a:rPr lang="en-US" dirty="0"/>
              <a:t> </a:t>
            </a:r>
            <a:r>
              <a:rPr lang="en-US" dirty="0" err="1"/>
              <a:t>thống</a:t>
            </a:r>
            <a:r>
              <a:rPr lang="en-US" dirty="0"/>
              <a:t> </a:t>
            </a:r>
            <a:r>
              <a:rPr lang="en-US" dirty="0" err="1"/>
              <a:t>hóa</a:t>
            </a:r>
            <a:r>
              <a:rPr lang="en-US" dirty="0"/>
              <a:t>, </a:t>
            </a:r>
            <a:r>
              <a:rPr lang="en-US" dirty="0" err="1"/>
              <a:t>khái</a:t>
            </a:r>
            <a:r>
              <a:rPr lang="en-US" dirty="0"/>
              <a:t> </a:t>
            </a:r>
            <a:r>
              <a:rPr lang="en-US" dirty="0" err="1"/>
              <a:t>quát</a:t>
            </a:r>
            <a:r>
              <a:rPr lang="en-US" dirty="0"/>
              <a:t> </a:t>
            </a:r>
            <a:r>
              <a:rPr lang="en-US" dirty="0" err="1"/>
              <a:t>hóa</a:t>
            </a:r>
            <a:r>
              <a:rPr lang="en-US" dirty="0"/>
              <a:t>, </a:t>
            </a:r>
            <a:r>
              <a:rPr lang="en-US" dirty="0" err="1"/>
              <a:t>trừu</a:t>
            </a:r>
            <a:r>
              <a:rPr lang="en-US" dirty="0"/>
              <a:t> </a:t>
            </a:r>
            <a:r>
              <a:rPr lang="en-US" dirty="0" err="1"/>
              <a:t>tượng</a:t>
            </a:r>
            <a:r>
              <a:rPr lang="en-US" dirty="0"/>
              <a:t> </a:t>
            </a:r>
            <a:r>
              <a:rPr lang="en-US" dirty="0" err="1"/>
              <a:t>hóa</a:t>
            </a:r>
            <a:r>
              <a:rPr lang="en-US" dirty="0"/>
              <a:t>, </a:t>
            </a:r>
            <a:r>
              <a:rPr lang="en-US" dirty="0" err="1"/>
              <a:t>suy</a:t>
            </a:r>
            <a:r>
              <a:rPr lang="en-US" dirty="0"/>
              <a:t> </a:t>
            </a:r>
            <a:r>
              <a:rPr lang="en-US" dirty="0" err="1"/>
              <a:t>luận</a:t>
            </a:r>
            <a:r>
              <a:rPr lang="en-US" dirty="0"/>
              <a:t> </a:t>
            </a:r>
            <a:r>
              <a:rPr lang="en-US" dirty="0" err="1"/>
              <a:t>lô-gic</a:t>
            </a:r>
            <a:r>
              <a:rPr lang="en-US" dirty="0"/>
              <a:t>…</a:t>
            </a:r>
          </a:p>
        </p:txBody>
      </p:sp>
    </p:spTree>
    <p:extLst>
      <p:ext uri="{BB962C8B-B14F-4D97-AF65-F5344CB8AC3E}">
        <p14:creationId xmlns:p14="http://schemas.microsoft.com/office/powerpoint/2010/main" val="27304395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VD: </a:t>
            </a:r>
            <a:r>
              <a:rPr lang="en-US" sz="3600" b="1" dirty="0" err="1"/>
              <a:t>Vận</a:t>
            </a:r>
            <a:r>
              <a:rPr lang="en-US" sz="3600" b="1" dirty="0"/>
              <a:t> </a:t>
            </a:r>
            <a:r>
              <a:rPr lang="en-US" sz="3600" b="1" dirty="0" err="1"/>
              <a:t>dụng</a:t>
            </a:r>
            <a:r>
              <a:rPr lang="en-US" sz="3600" b="1" dirty="0"/>
              <a:t> PP “</a:t>
            </a:r>
            <a:r>
              <a:rPr lang="en-US" sz="3600" b="1" dirty="0" err="1"/>
              <a:t>Bàn</a:t>
            </a:r>
            <a:r>
              <a:rPr lang="en-US" sz="3600" b="1" dirty="0"/>
              <a:t> </a:t>
            </a:r>
            <a:r>
              <a:rPr lang="en-US" sz="3600" b="1" dirty="0" err="1"/>
              <a:t>tay</a:t>
            </a:r>
            <a:r>
              <a:rPr lang="en-US" sz="3600" b="1" dirty="0"/>
              <a:t> </a:t>
            </a:r>
            <a:r>
              <a:rPr lang="en-US" sz="3600" b="1" dirty="0" err="1"/>
              <a:t>nặn</a:t>
            </a:r>
            <a:r>
              <a:rPr lang="en-US" sz="3600" b="1" dirty="0"/>
              <a:t> </a:t>
            </a:r>
            <a:r>
              <a:rPr lang="en-US" sz="3600" b="1" dirty="0" err="1"/>
              <a:t>bột</a:t>
            </a:r>
            <a:r>
              <a:rPr lang="en-US" sz="3600" b="1" dirty="0"/>
              <a:t>” </a:t>
            </a:r>
            <a:br>
              <a:rPr lang="en-US" sz="3600" b="1" dirty="0"/>
            </a:br>
            <a:r>
              <a:rPr lang="en-US" sz="3600" b="1" dirty="0" err="1"/>
              <a:t>cho</a:t>
            </a:r>
            <a:r>
              <a:rPr lang="en-US" sz="3600" b="1" dirty="0"/>
              <a:t> </a:t>
            </a:r>
            <a:r>
              <a:rPr lang="en-US" sz="3600" b="1" dirty="0" err="1"/>
              <a:t>bài</a:t>
            </a:r>
            <a:r>
              <a:rPr lang="en-US" sz="3600" b="1" dirty="0"/>
              <a:t> “</a:t>
            </a:r>
            <a:r>
              <a:rPr lang="en-US" sz="3600" b="1" dirty="0" err="1"/>
              <a:t>Nước</a:t>
            </a:r>
            <a:r>
              <a:rPr lang="en-US" sz="3600" b="1" dirty="0"/>
              <a:t> </a:t>
            </a:r>
            <a:r>
              <a:rPr lang="en-US" sz="3600" b="1" dirty="0" err="1"/>
              <a:t>có</a:t>
            </a:r>
            <a:r>
              <a:rPr lang="en-US" sz="3600" b="1" dirty="0"/>
              <a:t> </a:t>
            </a:r>
            <a:r>
              <a:rPr lang="en-US" sz="3600" b="1" dirty="0" err="1"/>
              <a:t>những</a:t>
            </a:r>
            <a:r>
              <a:rPr lang="en-US" sz="3600" b="1" dirty="0"/>
              <a:t> </a:t>
            </a:r>
            <a:r>
              <a:rPr lang="en-US" sz="3600" b="1" dirty="0" err="1"/>
              <a:t>tính</a:t>
            </a:r>
            <a:r>
              <a:rPr lang="en-US" sz="3600" b="1" dirty="0"/>
              <a:t> </a:t>
            </a:r>
            <a:r>
              <a:rPr lang="en-US" sz="3600" b="1" dirty="0" err="1"/>
              <a:t>chất</a:t>
            </a:r>
            <a:r>
              <a:rPr lang="en-US" sz="3600" b="1" dirty="0"/>
              <a:t> </a:t>
            </a:r>
            <a:r>
              <a:rPr lang="en-US" sz="3600" b="1" dirty="0" err="1"/>
              <a:t>gì</a:t>
            </a:r>
            <a:r>
              <a:rPr lang="en-US" sz="3600" b="1" dirty="0"/>
              <a:t>?</a:t>
            </a:r>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marL="0" indent="0" algn="ctr">
              <a:buNone/>
            </a:pPr>
            <a:r>
              <a:rPr lang="en-US" dirty="0"/>
              <a:t>NỘI DUNG: </a:t>
            </a:r>
            <a:r>
              <a:rPr lang="en-US" dirty="0" err="1"/>
              <a:t>Nước</a:t>
            </a:r>
            <a:r>
              <a:rPr lang="en-US" dirty="0"/>
              <a:t> </a:t>
            </a:r>
            <a:r>
              <a:rPr lang="en-US" dirty="0" err="1"/>
              <a:t>có</a:t>
            </a:r>
            <a:r>
              <a:rPr lang="en-US" dirty="0"/>
              <a:t> 9 </a:t>
            </a:r>
            <a:r>
              <a:rPr lang="en-US" dirty="0" err="1"/>
              <a:t>tính</a:t>
            </a:r>
            <a:r>
              <a:rPr lang="en-US" dirty="0"/>
              <a:t> </a:t>
            </a:r>
            <a:r>
              <a:rPr lang="en-US" dirty="0" err="1"/>
              <a:t>chất</a:t>
            </a:r>
            <a:endParaRPr lang="en-US" dirty="0"/>
          </a:p>
          <a:p>
            <a:pPr marL="0" indent="0">
              <a:buNone/>
            </a:pPr>
            <a:r>
              <a:rPr lang="en-US" dirty="0"/>
              <a:t>1) </a:t>
            </a:r>
            <a:r>
              <a:rPr lang="en-US" dirty="0" err="1"/>
              <a:t>Trong</a:t>
            </a:r>
            <a:r>
              <a:rPr lang="en-US" dirty="0"/>
              <a:t> </a:t>
            </a:r>
            <a:r>
              <a:rPr lang="en-US" dirty="0" err="1"/>
              <a:t>suốt</a:t>
            </a:r>
            <a:endParaRPr lang="en-US" dirty="0"/>
          </a:p>
          <a:p>
            <a:pPr marL="0" indent="0">
              <a:buNone/>
            </a:pPr>
            <a:r>
              <a:rPr lang="en-US" dirty="0"/>
              <a:t>2) </a:t>
            </a:r>
            <a:r>
              <a:rPr lang="en-US" dirty="0" err="1"/>
              <a:t>Không</a:t>
            </a:r>
            <a:r>
              <a:rPr lang="en-US" dirty="0"/>
              <a:t> </a:t>
            </a:r>
            <a:r>
              <a:rPr lang="en-US" dirty="0" err="1"/>
              <a:t>màu</a:t>
            </a:r>
            <a:endParaRPr lang="en-US" dirty="0"/>
          </a:p>
          <a:p>
            <a:pPr marL="0" indent="0">
              <a:buNone/>
            </a:pPr>
            <a:r>
              <a:rPr lang="en-US" dirty="0"/>
              <a:t>3) </a:t>
            </a:r>
            <a:r>
              <a:rPr lang="en-US" dirty="0" err="1"/>
              <a:t>Không</a:t>
            </a:r>
            <a:r>
              <a:rPr lang="en-US" dirty="0"/>
              <a:t> </a:t>
            </a:r>
            <a:r>
              <a:rPr lang="en-US" dirty="0" err="1"/>
              <a:t>mùi</a:t>
            </a:r>
            <a:endParaRPr lang="en-US" dirty="0"/>
          </a:p>
          <a:p>
            <a:pPr marL="0" indent="0">
              <a:buNone/>
            </a:pPr>
            <a:r>
              <a:rPr lang="en-US" dirty="0"/>
              <a:t>4) </a:t>
            </a:r>
            <a:r>
              <a:rPr lang="en-US" dirty="0" err="1"/>
              <a:t>Không</a:t>
            </a:r>
            <a:r>
              <a:rPr lang="en-US" dirty="0"/>
              <a:t> </a:t>
            </a:r>
            <a:r>
              <a:rPr lang="en-US" dirty="0" err="1"/>
              <a:t>vị</a:t>
            </a:r>
            <a:endParaRPr lang="en-US" dirty="0"/>
          </a:p>
          <a:p>
            <a:pPr marL="0" indent="0">
              <a:buNone/>
            </a:pPr>
            <a:r>
              <a:rPr lang="en-US" dirty="0"/>
              <a:t>5) </a:t>
            </a:r>
            <a:r>
              <a:rPr lang="en-US" dirty="0" err="1"/>
              <a:t>Không</a:t>
            </a:r>
            <a:r>
              <a:rPr lang="en-US" dirty="0"/>
              <a:t> </a:t>
            </a:r>
            <a:r>
              <a:rPr lang="en-US" dirty="0" err="1"/>
              <a:t>có</a:t>
            </a:r>
            <a:r>
              <a:rPr lang="en-US" dirty="0"/>
              <a:t> </a:t>
            </a:r>
            <a:r>
              <a:rPr lang="en-US" dirty="0" err="1"/>
              <a:t>hình</a:t>
            </a:r>
            <a:r>
              <a:rPr lang="en-US" dirty="0"/>
              <a:t> </a:t>
            </a:r>
            <a:r>
              <a:rPr lang="en-US" dirty="0" err="1"/>
              <a:t>dạng</a:t>
            </a:r>
            <a:r>
              <a:rPr lang="en-US" dirty="0"/>
              <a:t> </a:t>
            </a:r>
            <a:r>
              <a:rPr lang="en-US" dirty="0" err="1"/>
              <a:t>nhất</a:t>
            </a:r>
            <a:r>
              <a:rPr lang="en-US" dirty="0"/>
              <a:t> </a:t>
            </a:r>
            <a:r>
              <a:rPr lang="en-US" dirty="0" err="1"/>
              <a:t>định</a:t>
            </a:r>
            <a:endParaRPr lang="en-US" dirty="0"/>
          </a:p>
          <a:p>
            <a:pPr marL="0" indent="0">
              <a:buNone/>
            </a:pPr>
            <a:r>
              <a:rPr lang="en-US" dirty="0"/>
              <a:t>6) </a:t>
            </a:r>
            <a:r>
              <a:rPr lang="en-US" dirty="0" err="1"/>
              <a:t>Chảy</a:t>
            </a:r>
            <a:r>
              <a:rPr lang="en-US" dirty="0"/>
              <a:t> </a:t>
            </a:r>
            <a:r>
              <a:rPr lang="en-US" dirty="0" err="1"/>
              <a:t>từ</a:t>
            </a:r>
            <a:r>
              <a:rPr lang="en-US" dirty="0"/>
              <a:t> </a:t>
            </a:r>
            <a:r>
              <a:rPr lang="en-US" dirty="0" err="1"/>
              <a:t>cao</a:t>
            </a:r>
            <a:r>
              <a:rPr lang="en-US" dirty="0"/>
              <a:t> </a:t>
            </a:r>
            <a:r>
              <a:rPr lang="en-US" dirty="0" err="1"/>
              <a:t>xuống</a:t>
            </a:r>
            <a:r>
              <a:rPr lang="en-US" dirty="0"/>
              <a:t> </a:t>
            </a:r>
            <a:r>
              <a:rPr lang="en-US" dirty="0" err="1"/>
              <a:t>thấp</a:t>
            </a:r>
            <a:endParaRPr lang="en-US" dirty="0"/>
          </a:p>
          <a:p>
            <a:pPr marL="0" indent="0">
              <a:buNone/>
            </a:pPr>
            <a:r>
              <a:rPr lang="en-US" dirty="0"/>
              <a:t>7) </a:t>
            </a:r>
            <a:r>
              <a:rPr lang="en-US" dirty="0" err="1"/>
              <a:t>Chảy</a:t>
            </a:r>
            <a:r>
              <a:rPr lang="en-US" dirty="0"/>
              <a:t> </a:t>
            </a:r>
            <a:r>
              <a:rPr lang="en-US" dirty="0" err="1"/>
              <a:t>lan</a:t>
            </a:r>
            <a:r>
              <a:rPr lang="en-US" dirty="0"/>
              <a:t> </a:t>
            </a:r>
            <a:r>
              <a:rPr lang="en-US" dirty="0" err="1"/>
              <a:t>ra</a:t>
            </a:r>
            <a:r>
              <a:rPr lang="en-US" dirty="0"/>
              <a:t> </a:t>
            </a:r>
            <a:r>
              <a:rPr lang="en-US" dirty="0" err="1"/>
              <a:t>khắp</a:t>
            </a:r>
            <a:r>
              <a:rPr lang="en-US" dirty="0"/>
              <a:t> </a:t>
            </a:r>
            <a:r>
              <a:rPr lang="en-US" dirty="0" err="1"/>
              <a:t>mọi</a:t>
            </a:r>
            <a:r>
              <a:rPr lang="en-US" dirty="0"/>
              <a:t> </a:t>
            </a:r>
            <a:r>
              <a:rPr lang="en-US" dirty="0" err="1"/>
              <a:t>phía</a:t>
            </a:r>
            <a:endParaRPr lang="en-US" dirty="0"/>
          </a:p>
          <a:p>
            <a:pPr marL="0" indent="0">
              <a:buNone/>
            </a:pPr>
            <a:r>
              <a:rPr lang="en-US" dirty="0"/>
              <a:t>8) </a:t>
            </a:r>
            <a:r>
              <a:rPr lang="en-US" dirty="0" err="1"/>
              <a:t>Thấm</a:t>
            </a:r>
            <a:r>
              <a:rPr lang="en-US" dirty="0"/>
              <a:t> qua </a:t>
            </a:r>
            <a:r>
              <a:rPr lang="en-US" dirty="0" err="1"/>
              <a:t>một</a:t>
            </a:r>
            <a:r>
              <a:rPr lang="en-US" dirty="0"/>
              <a:t> </a:t>
            </a:r>
            <a:r>
              <a:rPr lang="en-US" dirty="0" err="1"/>
              <a:t>số</a:t>
            </a:r>
            <a:r>
              <a:rPr lang="en-US" dirty="0"/>
              <a:t> </a:t>
            </a:r>
            <a:r>
              <a:rPr lang="en-US" dirty="0" err="1"/>
              <a:t>vật</a:t>
            </a:r>
            <a:r>
              <a:rPr lang="en-US" dirty="0"/>
              <a:t> </a:t>
            </a:r>
            <a:r>
              <a:rPr lang="en-US" dirty="0" err="1"/>
              <a:t>xốp</a:t>
            </a:r>
            <a:endParaRPr lang="en-US" dirty="0"/>
          </a:p>
          <a:p>
            <a:pPr marL="0" indent="0">
              <a:buNone/>
            </a:pPr>
            <a:r>
              <a:rPr lang="en-US" dirty="0"/>
              <a:t>9) </a:t>
            </a:r>
            <a:r>
              <a:rPr lang="en-US" dirty="0" err="1"/>
              <a:t>Hòa</a:t>
            </a:r>
            <a:r>
              <a:rPr lang="en-US" dirty="0"/>
              <a:t> tan </a:t>
            </a:r>
            <a:r>
              <a:rPr lang="en-US" dirty="0" err="1"/>
              <a:t>một</a:t>
            </a:r>
            <a:r>
              <a:rPr lang="en-US" dirty="0"/>
              <a:t> </a:t>
            </a:r>
            <a:r>
              <a:rPr lang="en-US" dirty="0" err="1"/>
              <a:t>số</a:t>
            </a:r>
            <a:r>
              <a:rPr lang="en-US" dirty="0"/>
              <a:t> </a:t>
            </a:r>
            <a:r>
              <a:rPr lang="en-US" dirty="0" err="1"/>
              <a:t>chất</a:t>
            </a:r>
            <a:r>
              <a:rPr lang="en-US" dirty="0"/>
              <a:t>.</a:t>
            </a:r>
          </a:p>
        </p:txBody>
      </p:sp>
    </p:spTree>
    <p:extLst>
      <p:ext uri="{BB962C8B-B14F-4D97-AF65-F5344CB8AC3E}">
        <p14:creationId xmlns:p14="http://schemas.microsoft.com/office/powerpoint/2010/main" val="1375527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PPDH PHÁT TRIỂN NĂNG LỰC HS</a:t>
            </a:r>
          </a:p>
        </p:txBody>
      </p:sp>
      <p:sp>
        <p:nvSpPr>
          <p:cNvPr id="3" name="Content Placeholder 2"/>
          <p:cNvSpPr>
            <a:spLocks noGrp="1"/>
          </p:cNvSpPr>
          <p:nvPr>
            <p:ph idx="1"/>
          </p:nvPr>
        </p:nvSpPr>
        <p:spPr/>
        <p:txBody>
          <a:bodyPr>
            <a:normAutofit/>
          </a:bodyPr>
          <a:lstStyle/>
          <a:p>
            <a:pPr marL="1314450" lvl="2" indent="-514350">
              <a:buAutoNum type="arabicPeriod"/>
            </a:pPr>
            <a:r>
              <a:rPr lang="pt-BR" sz="3200" b="1" dirty="0"/>
              <a:t>Giải quyết vấn đề.</a:t>
            </a:r>
          </a:p>
          <a:p>
            <a:pPr marL="1314450" lvl="2" indent="-514350">
              <a:buFont typeface="Arial" pitchFamily="34" charset="0"/>
              <a:buAutoNum type="arabicPeriod"/>
            </a:pPr>
            <a:r>
              <a:rPr lang="nl-NL" sz="3200" b="1" dirty="0"/>
              <a:t>Thảo luận nhóm.</a:t>
            </a:r>
            <a:endParaRPr lang="en-US" sz="3200" dirty="0"/>
          </a:p>
          <a:p>
            <a:pPr marL="1314450" lvl="2" indent="-514350">
              <a:buAutoNum type="arabicPeriod"/>
            </a:pPr>
            <a:r>
              <a:rPr lang="nl-NL" sz="3200" b="1" dirty="0"/>
              <a:t>“Bàn tay nặn bột”.</a:t>
            </a:r>
          </a:p>
          <a:p>
            <a:pPr marL="1314450" lvl="2" indent="-514350">
              <a:buAutoNum type="arabicPeriod"/>
            </a:pPr>
            <a:r>
              <a:rPr lang="pt-BR" sz="3200" b="1" dirty="0"/>
              <a:t>Điều tra.</a:t>
            </a:r>
          </a:p>
          <a:p>
            <a:pPr marL="1314450" lvl="2" indent="-514350">
              <a:buAutoNum type="arabicPeriod"/>
            </a:pPr>
            <a:r>
              <a:rPr lang="pt-BR" sz="3200" b="1" dirty="0"/>
              <a:t>Tổ chức trò chơi.</a:t>
            </a:r>
          </a:p>
          <a:p>
            <a:pPr marL="1314450" lvl="2" indent="-514350">
              <a:buAutoNum type="arabicPeriod"/>
            </a:pPr>
            <a:r>
              <a:rPr lang="en-US" sz="3200" b="1" dirty="0" err="1"/>
              <a:t>Dự</a:t>
            </a:r>
            <a:r>
              <a:rPr lang="en-US" sz="3200" b="1" dirty="0"/>
              <a:t> </a:t>
            </a:r>
            <a:r>
              <a:rPr lang="en-US" sz="3200" b="1" dirty="0" err="1"/>
              <a:t>án</a:t>
            </a:r>
            <a:r>
              <a:rPr lang="en-US" sz="3200" b="1" dirty="0"/>
              <a:t>.</a:t>
            </a:r>
          </a:p>
        </p:txBody>
      </p:sp>
    </p:spTree>
    <p:extLst>
      <p:ext uri="{BB962C8B-B14F-4D97-AF65-F5344CB8AC3E}">
        <p14:creationId xmlns:p14="http://schemas.microsoft.com/office/powerpoint/2010/main" val="2078074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normAutofit/>
          </a:bodyPr>
          <a:lstStyle/>
          <a:p>
            <a:r>
              <a:rPr lang="en-US" b="1" dirty="0" err="1"/>
              <a:t>Thực</a:t>
            </a:r>
            <a:r>
              <a:rPr lang="en-US" b="1" dirty="0"/>
              <a:t> </a:t>
            </a:r>
            <a:r>
              <a:rPr lang="en-US" b="1" dirty="0" err="1"/>
              <a:t>hành</a:t>
            </a:r>
            <a:r>
              <a:rPr lang="en-US" b="1" dirty="0"/>
              <a:t> </a:t>
            </a:r>
          </a:p>
        </p:txBody>
      </p:sp>
      <p:sp>
        <p:nvSpPr>
          <p:cNvPr id="3" name="Content Placeholder 2"/>
          <p:cNvSpPr>
            <a:spLocks noGrp="1"/>
          </p:cNvSpPr>
          <p:nvPr>
            <p:ph idx="1"/>
          </p:nvPr>
        </p:nvSpPr>
        <p:spPr>
          <a:xfrm>
            <a:off x="457200" y="2133600"/>
            <a:ext cx="8229600" cy="3992563"/>
          </a:xfrm>
        </p:spPr>
        <p:txBody>
          <a:bodyPr/>
          <a:lstStyle/>
          <a:p>
            <a:pPr marL="0" indent="0" algn="just">
              <a:buNone/>
            </a:pPr>
            <a:r>
              <a:rPr lang="en-US" sz="4000" dirty="0"/>
              <a:t>     </a:t>
            </a:r>
            <a:r>
              <a:rPr lang="en-US" sz="4000" dirty="0" err="1"/>
              <a:t>Vận</a:t>
            </a:r>
            <a:r>
              <a:rPr lang="en-US" sz="4000" dirty="0"/>
              <a:t> </a:t>
            </a:r>
            <a:r>
              <a:rPr lang="en-US" sz="4000" dirty="0" err="1"/>
              <a:t>dụng</a:t>
            </a:r>
            <a:r>
              <a:rPr lang="en-US" sz="4000" dirty="0"/>
              <a:t> </a:t>
            </a:r>
            <a:r>
              <a:rPr lang="en-US" sz="4000" dirty="0" err="1"/>
              <a:t>một</a:t>
            </a:r>
            <a:r>
              <a:rPr lang="en-US" sz="4000" dirty="0"/>
              <a:t> </a:t>
            </a:r>
            <a:r>
              <a:rPr lang="en-US" sz="4000" dirty="0" err="1"/>
              <a:t>phương</a:t>
            </a:r>
            <a:r>
              <a:rPr lang="en-US" sz="4000" dirty="0"/>
              <a:t> </a:t>
            </a:r>
            <a:r>
              <a:rPr lang="en-US" sz="4000" dirty="0" err="1"/>
              <a:t>pháp</a:t>
            </a:r>
            <a:r>
              <a:rPr lang="en-US" sz="4000" dirty="0"/>
              <a:t> </a:t>
            </a:r>
            <a:r>
              <a:rPr lang="en-US" sz="4000" dirty="0" err="1"/>
              <a:t>cho</a:t>
            </a:r>
            <a:r>
              <a:rPr lang="en-US" sz="4000" dirty="0"/>
              <a:t> </a:t>
            </a:r>
            <a:r>
              <a:rPr lang="en-US" sz="4000" dirty="0" err="1"/>
              <a:t>một</a:t>
            </a:r>
            <a:r>
              <a:rPr lang="en-US" sz="4000" dirty="0"/>
              <a:t> </a:t>
            </a:r>
            <a:r>
              <a:rPr lang="en-US" sz="4000" dirty="0" err="1"/>
              <a:t>bài</a:t>
            </a:r>
            <a:r>
              <a:rPr lang="en-US" sz="4000" dirty="0"/>
              <a:t> </a:t>
            </a:r>
            <a:r>
              <a:rPr lang="en-US" sz="4000" dirty="0" err="1"/>
              <a:t>học</a:t>
            </a:r>
            <a:r>
              <a:rPr lang="en-US" sz="4000" dirty="0"/>
              <a:t> </a:t>
            </a:r>
            <a:r>
              <a:rPr lang="en-US" sz="4000" dirty="0" err="1"/>
              <a:t>tùy</a:t>
            </a:r>
            <a:r>
              <a:rPr lang="en-US" sz="4000" dirty="0"/>
              <a:t> </a:t>
            </a:r>
            <a:r>
              <a:rPr lang="en-US" sz="4000" dirty="0" err="1"/>
              <a:t>chọn</a:t>
            </a:r>
            <a:r>
              <a:rPr lang="en-US" sz="4000" dirty="0"/>
              <a:t>.</a:t>
            </a:r>
          </a:p>
          <a:p>
            <a:pPr marL="0" indent="0">
              <a:buNone/>
            </a:pPr>
            <a:endParaRPr lang="en-US" dirty="0"/>
          </a:p>
        </p:txBody>
      </p:sp>
    </p:spTree>
    <p:extLst>
      <p:ext uri="{BB962C8B-B14F-4D97-AF65-F5344CB8AC3E}">
        <p14:creationId xmlns:p14="http://schemas.microsoft.com/office/powerpoint/2010/main" val="1440018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16362"/>
          </a:xfrm>
        </p:spPr>
        <p:txBody>
          <a:bodyPr>
            <a:normAutofit/>
          </a:bodyPr>
          <a:lstStyle/>
          <a:p>
            <a:r>
              <a:rPr lang="en-US" sz="3200" b="1" dirty="0"/>
              <a:t>NĂNG LỰC HS CẦN ĐƯỢC HIỂU NHƯ THẾ NÀO?</a:t>
            </a:r>
          </a:p>
        </p:txBody>
      </p:sp>
    </p:spTree>
    <p:extLst>
      <p:ext uri="{BB962C8B-B14F-4D97-AF65-F5344CB8AC3E}">
        <p14:creationId xmlns:p14="http://schemas.microsoft.com/office/powerpoint/2010/main" val="2597396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HÌNH THỨC TỔ CHỨC DẠY HỌC PTNL</a:t>
            </a:r>
          </a:p>
        </p:txBody>
      </p:sp>
      <p:sp>
        <p:nvSpPr>
          <p:cNvPr id="3" name="Content Placeholder 2"/>
          <p:cNvSpPr>
            <a:spLocks noGrp="1"/>
          </p:cNvSpPr>
          <p:nvPr>
            <p:ph idx="1"/>
          </p:nvPr>
        </p:nvSpPr>
        <p:spPr/>
        <p:txBody>
          <a:bodyPr/>
          <a:lstStyle/>
          <a:p>
            <a:pPr marL="0" indent="0" algn="ctr">
              <a:buNone/>
            </a:pPr>
            <a:r>
              <a:rPr lang="en-US" dirty="0">
                <a:sym typeface="Wingdings"/>
              </a:rPr>
              <a:t></a:t>
            </a:r>
            <a:r>
              <a:rPr lang="en-US" b="1" u="sng" dirty="0" err="1"/>
              <a:t>Các</a:t>
            </a:r>
            <a:r>
              <a:rPr lang="en-US" b="1" u="sng" dirty="0"/>
              <a:t> </a:t>
            </a:r>
            <a:r>
              <a:rPr lang="en-US" b="1" u="sng" dirty="0" err="1"/>
              <a:t>hình</a:t>
            </a:r>
            <a:r>
              <a:rPr lang="en-US" b="1" u="sng" dirty="0"/>
              <a:t> </a:t>
            </a:r>
            <a:r>
              <a:rPr lang="en-US" b="1" u="sng" dirty="0" err="1"/>
              <a:t>thức</a:t>
            </a:r>
            <a:r>
              <a:rPr lang="en-US" b="1" u="sng" dirty="0"/>
              <a:t> </a:t>
            </a:r>
            <a:r>
              <a:rPr lang="en-US" b="1" u="sng" dirty="0" err="1"/>
              <a:t>tổ</a:t>
            </a:r>
            <a:r>
              <a:rPr lang="en-US" b="1" u="sng" dirty="0"/>
              <a:t> </a:t>
            </a:r>
            <a:r>
              <a:rPr lang="en-US" b="1" u="sng" dirty="0" err="1"/>
              <a:t>chức</a:t>
            </a:r>
            <a:r>
              <a:rPr lang="en-US" b="1" u="sng" dirty="0"/>
              <a:t> </a:t>
            </a:r>
            <a:r>
              <a:rPr lang="en-US" b="1" u="sng" dirty="0" err="1"/>
              <a:t>dạy</a:t>
            </a:r>
            <a:r>
              <a:rPr lang="en-US" b="1" u="sng" dirty="0"/>
              <a:t> </a:t>
            </a:r>
            <a:r>
              <a:rPr lang="en-US" b="1" u="sng" dirty="0" err="1"/>
              <a:t>học</a:t>
            </a:r>
            <a:endParaRPr lang="en-US" dirty="0"/>
          </a:p>
          <a:p>
            <a:r>
              <a:rPr lang="en-US" b="1" dirty="0" err="1"/>
              <a:t>Quy</a:t>
            </a:r>
            <a:r>
              <a:rPr lang="en-US" b="1" dirty="0"/>
              <a:t> </a:t>
            </a:r>
            <a:r>
              <a:rPr lang="en-US" b="1" dirty="0" err="1"/>
              <a:t>mô</a:t>
            </a:r>
            <a:r>
              <a:rPr lang="en-US" b="1" dirty="0"/>
              <a:t> HS</a:t>
            </a:r>
            <a:r>
              <a:rPr lang="en-US" dirty="0"/>
              <a:t>: </a:t>
            </a:r>
            <a:r>
              <a:rPr lang="en-US" dirty="0" err="1"/>
              <a:t>Toàn</a:t>
            </a:r>
            <a:r>
              <a:rPr lang="en-US" dirty="0"/>
              <a:t> </a:t>
            </a:r>
            <a:r>
              <a:rPr lang="en-US" dirty="0" err="1"/>
              <a:t>lớp</a:t>
            </a:r>
            <a:r>
              <a:rPr lang="en-US" dirty="0"/>
              <a:t>, </a:t>
            </a:r>
            <a:r>
              <a:rPr lang="en-US" dirty="0" err="1"/>
              <a:t>tổ</a:t>
            </a:r>
            <a:r>
              <a:rPr lang="en-US" dirty="0"/>
              <a:t>, </a:t>
            </a:r>
            <a:r>
              <a:rPr lang="en-US" dirty="0" err="1"/>
              <a:t>nhóm</a:t>
            </a:r>
            <a:r>
              <a:rPr lang="en-US" dirty="0"/>
              <a:t>, </a:t>
            </a:r>
            <a:r>
              <a:rPr lang="en-US" dirty="0" err="1"/>
              <a:t>cá</a:t>
            </a:r>
            <a:r>
              <a:rPr lang="en-US" dirty="0"/>
              <a:t> </a:t>
            </a:r>
            <a:r>
              <a:rPr lang="en-US" dirty="0" err="1"/>
              <a:t>nhân</a:t>
            </a:r>
            <a:r>
              <a:rPr lang="en-US" dirty="0"/>
              <a:t>.</a:t>
            </a:r>
          </a:p>
          <a:p>
            <a:r>
              <a:rPr lang="en-US" b="1" dirty="0" err="1"/>
              <a:t>Không</a:t>
            </a:r>
            <a:r>
              <a:rPr lang="en-US" b="1" dirty="0"/>
              <a:t> </a:t>
            </a:r>
            <a:r>
              <a:rPr lang="en-US" b="1" dirty="0" err="1"/>
              <a:t>gian</a:t>
            </a:r>
            <a:r>
              <a:rPr lang="en-US" dirty="0"/>
              <a:t>: </a:t>
            </a:r>
            <a:r>
              <a:rPr lang="en-US" dirty="0" err="1"/>
              <a:t>Trong</a:t>
            </a:r>
            <a:r>
              <a:rPr lang="en-US" dirty="0"/>
              <a:t> </a:t>
            </a:r>
            <a:r>
              <a:rPr lang="en-US" dirty="0" err="1"/>
              <a:t>lớp</a:t>
            </a:r>
            <a:r>
              <a:rPr lang="en-US" dirty="0"/>
              <a:t>, </a:t>
            </a:r>
            <a:r>
              <a:rPr lang="en-US" dirty="0" err="1"/>
              <a:t>tại</a:t>
            </a:r>
            <a:r>
              <a:rPr lang="en-US" dirty="0"/>
              <a:t> </a:t>
            </a:r>
            <a:r>
              <a:rPr lang="en-US" dirty="0" err="1"/>
              <a:t>hiện</a:t>
            </a:r>
            <a:r>
              <a:rPr lang="en-US" dirty="0"/>
              <a:t> </a:t>
            </a:r>
            <a:r>
              <a:rPr lang="en-US" dirty="0" err="1"/>
              <a:t>trường</a:t>
            </a:r>
            <a:r>
              <a:rPr lang="en-US" dirty="0"/>
              <a:t>.</a:t>
            </a:r>
          </a:p>
          <a:p>
            <a:r>
              <a:rPr lang="en-US" b="1" dirty="0" err="1"/>
              <a:t>Thời</a:t>
            </a:r>
            <a:r>
              <a:rPr lang="en-US" b="1" dirty="0"/>
              <a:t> </a:t>
            </a:r>
            <a:r>
              <a:rPr lang="en-US" b="1" dirty="0" err="1"/>
              <a:t>gian</a:t>
            </a:r>
            <a:r>
              <a:rPr lang="en-US" dirty="0"/>
              <a:t>: </a:t>
            </a:r>
            <a:r>
              <a:rPr lang="en-US" dirty="0" err="1"/>
              <a:t>Nội</a:t>
            </a:r>
            <a:r>
              <a:rPr lang="en-US" dirty="0"/>
              <a:t> </a:t>
            </a:r>
            <a:r>
              <a:rPr lang="en-US" dirty="0" err="1"/>
              <a:t>khóa</a:t>
            </a:r>
            <a:r>
              <a:rPr lang="en-US" dirty="0"/>
              <a:t>, </a:t>
            </a:r>
            <a:r>
              <a:rPr lang="en-US" dirty="0" err="1"/>
              <a:t>ngoại</a:t>
            </a:r>
            <a:r>
              <a:rPr lang="en-US" dirty="0"/>
              <a:t> </a:t>
            </a:r>
            <a:r>
              <a:rPr lang="en-US" dirty="0" err="1"/>
              <a:t>khóa</a:t>
            </a:r>
            <a:r>
              <a:rPr lang="en-US" dirty="0"/>
              <a:t>.</a:t>
            </a:r>
          </a:p>
          <a:p>
            <a:r>
              <a:rPr lang="en-US" b="1" dirty="0" err="1"/>
              <a:t>Tính</a:t>
            </a:r>
            <a:r>
              <a:rPr lang="en-US" b="1" dirty="0"/>
              <a:t> </a:t>
            </a:r>
            <a:r>
              <a:rPr lang="en-US" b="1" dirty="0" err="1"/>
              <a:t>chất</a:t>
            </a:r>
            <a:r>
              <a:rPr lang="en-US" b="1" dirty="0"/>
              <a:t> HĐ</a:t>
            </a:r>
            <a:r>
              <a:rPr lang="en-US" dirty="0"/>
              <a:t>: </a:t>
            </a:r>
            <a:r>
              <a:rPr lang="en-US" dirty="0" err="1"/>
              <a:t>Học</a:t>
            </a:r>
            <a:r>
              <a:rPr lang="en-US" dirty="0"/>
              <a:t> </a:t>
            </a:r>
            <a:r>
              <a:rPr lang="en-US" dirty="0" err="1"/>
              <a:t>tập</a:t>
            </a:r>
            <a:r>
              <a:rPr lang="en-US" dirty="0"/>
              <a:t>, </a:t>
            </a:r>
            <a:r>
              <a:rPr lang="en-US" dirty="0" err="1"/>
              <a:t>lao</a:t>
            </a:r>
            <a:r>
              <a:rPr lang="en-US" dirty="0"/>
              <a:t> </a:t>
            </a:r>
            <a:r>
              <a:rPr lang="en-US" dirty="0" err="1"/>
              <a:t>động</a:t>
            </a:r>
            <a:r>
              <a:rPr lang="en-US" dirty="0"/>
              <a:t>, </a:t>
            </a:r>
            <a:r>
              <a:rPr lang="en-US" dirty="0" err="1"/>
              <a:t>vui</a:t>
            </a:r>
            <a:r>
              <a:rPr lang="en-US" dirty="0"/>
              <a:t> </a:t>
            </a:r>
            <a:r>
              <a:rPr lang="en-US" dirty="0" err="1"/>
              <a:t>chơi</a:t>
            </a:r>
            <a:r>
              <a:rPr lang="en-US" dirty="0"/>
              <a:t>, </a:t>
            </a:r>
            <a:r>
              <a:rPr lang="en-US" dirty="0" err="1"/>
              <a:t>công</a:t>
            </a:r>
            <a:r>
              <a:rPr lang="en-US" dirty="0"/>
              <a:t> </a:t>
            </a:r>
            <a:r>
              <a:rPr lang="en-US" dirty="0" err="1"/>
              <a:t>tác</a:t>
            </a:r>
            <a:r>
              <a:rPr lang="en-US" dirty="0"/>
              <a:t> XH…</a:t>
            </a:r>
          </a:p>
        </p:txBody>
      </p:sp>
    </p:spTree>
    <p:extLst>
      <p:ext uri="{BB962C8B-B14F-4D97-AF65-F5344CB8AC3E}">
        <p14:creationId xmlns:p14="http://schemas.microsoft.com/office/powerpoint/2010/main" val="11253197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lgn="ctr">
              <a:buNone/>
            </a:pPr>
            <a:r>
              <a:rPr lang="en-US" dirty="0">
                <a:sym typeface="Wingdings"/>
              </a:rPr>
              <a:t></a:t>
            </a:r>
            <a:r>
              <a:rPr lang="en-US" b="1" dirty="0" err="1"/>
              <a:t>Cấu</a:t>
            </a:r>
            <a:r>
              <a:rPr lang="en-US" b="1" dirty="0"/>
              <a:t> </a:t>
            </a:r>
            <a:r>
              <a:rPr lang="en-US" b="1" dirty="0" err="1"/>
              <a:t>trúc</a:t>
            </a:r>
            <a:r>
              <a:rPr lang="en-US" b="1" dirty="0"/>
              <a:t> </a:t>
            </a:r>
            <a:r>
              <a:rPr lang="en-US" b="1" dirty="0" err="1"/>
              <a:t>kế</a:t>
            </a:r>
            <a:r>
              <a:rPr lang="en-US" b="1" dirty="0"/>
              <a:t> </a:t>
            </a:r>
            <a:r>
              <a:rPr lang="en-US" b="1" dirty="0" err="1"/>
              <a:t>hoạch</a:t>
            </a:r>
            <a:r>
              <a:rPr lang="en-US" b="1" dirty="0"/>
              <a:t> </a:t>
            </a:r>
            <a:r>
              <a:rPr lang="en-US" b="1" dirty="0" err="1"/>
              <a:t>bài</a:t>
            </a:r>
            <a:r>
              <a:rPr lang="en-US" b="1" dirty="0"/>
              <a:t> </a:t>
            </a:r>
            <a:r>
              <a:rPr lang="en-US" b="1" dirty="0" err="1"/>
              <a:t>học</a:t>
            </a:r>
            <a:r>
              <a:rPr lang="en-US" b="1" dirty="0"/>
              <a:t> </a:t>
            </a:r>
            <a:r>
              <a:rPr lang="en-US" b="1" dirty="0" err="1"/>
              <a:t>phát</a:t>
            </a:r>
            <a:r>
              <a:rPr lang="en-US" b="1" dirty="0"/>
              <a:t> </a:t>
            </a:r>
            <a:r>
              <a:rPr lang="en-US" b="1" dirty="0" err="1"/>
              <a:t>triển</a:t>
            </a:r>
            <a:r>
              <a:rPr lang="en-US" b="1" dirty="0"/>
              <a:t> NL HS</a:t>
            </a:r>
          </a:p>
          <a:p>
            <a:r>
              <a:rPr lang="pt-BR" dirty="0"/>
              <a:t>Mục tiêu bài học</a:t>
            </a:r>
          </a:p>
          <a:p>
            <a:r>
              <a:rPr lang="pt-BR" dirty="0"/>
              <a:t>Tài liệu, phương tiện</a:t>
            </a:r>
          </a:p>
          <a:p>
            <a:r>
              <a:rPr lang="pt-BR" dirty="0"/>
              <a:t>Các hoạt động dạy học của bài </a:t>
            </a:r>
          </a:p>
          <a:p>
            <a:pPr marL="0" indent="0">
              <a:buNone/>
            </a:pPr>
            <a:r>
              <a:rPr lang="pt-BR" dirty="0">
                <a:sym typeface="Wingdings 2"/>
              </a:rPr>
              <a:t>     </a:t>
            </a:r>
            <a:r>
              <a:rPr lang="pt-BR" dirty="0"/>
              <a:t>Khởi động</a:t>
            </a:r>
          </a:p>
          <a:p>
            <a:pPr marL="0" indent="0">
              <a:buNone/>
            </a:pPr>
            <a:r>
              <a:rPr lang="pt-BR" dirty="0">
                <a:sym typeface="Wingdings 2"/>
              </a:rPr>
              <a:t>     </a:t>
            </a:r>
            <a:r>
              <a:rPr lang="pt-BR" dirty="0"/>
              <a:t>Hình thành tri thức</a:t>
            </a:r>
          </a:p>
          <a:p>
            <a:pPr marL="0" indent="0">
              <a:buNone/>
            </a:pPr>
            <a:r>
              <a:rPr lang="pt-BR" dirty="0">
                <a:sym typeface="Wingdings"/>
              </a:rPr>
              <a:t>     </a:t>
            </a:r>
            <a:r>
              <a:rPr lang="pt-BR" dirty="0"/>
              <a:t>Thực hành</a:t>
            </a:r>
          </a:p>
          <a:p>
            <a:pPr marL="0" indent="0">
              <a:buNone/>
            </a:pPr>
            <a:r>
              <a:rPr lang="pt-BR" dirty="0">
                <a:sym typeface="Wingdings"/>
              </a:rPr>
              <a:t>     Ứ</a:t>
            </a:r>
            <a:r>
              <a:rPr lang="pt-BR" dirty="0"/>
              <a:t>ng dụng</a:t>
            </a:r>
          </a:p>
          <a:p>
            <a:pPr marL="0" indent="0">
              <a:buNone/>
            </a:pPr>
            <a:r>
              <a:rPr lang="pt-BR" dirty="0">
                <a:sym typeface="Wingdings"/>
              </a:rPr>
              <a:t>     M</a:t>
            </a:r>
            <a:r>
              <a:rPr lang="pt-BR" dirty="0"/>
              <a:t>ở rộng</a:t>
            </a:r>
            <a:endParaRPr lang="en-US" dirty="0"/>
          </a:p>
        </p:txBody>
      </p:sp>
    </p:spTree>
    <p:extLst>
      <p:ext uri="{BB962C8B-B14F-4D97-AF65-F5344CB8AC3E}">
        <p14:creationId xmlns:p14="http://schemas.microsoft.com/office/powerpoint/2010/main" val="3592859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pPr marL="0" indent="0" algn="ctr">
              <a:buNone/>
            </a:pPr>
            <a:r>
              <a:rPr lang="en-US" sz="3600" b="1" dirty="0" err="1"/>
              <a:t>Thực</a:t>
            </a:r>
            <a:r>
              <a:rPr lang="en-US" sz="3600" b="1" dirty="0"/>
              <a:t> </a:t>
            </a:r>
            <a:r>
              <a:rPr lang="en-US" sz="3600" b="1" dirty="0" err="1"/>
              <a:t>hành</a:t>
            </a:r>
            <a:r>
              <a:rPr lang="en-US" sz="3600" b="1" dirty="0"/>
              <a:t> </a:t>
            </a:r>
          </a:p>
          <a:p>
            <a:pPr marL="0" indent="0" algn="just">
              <a:buNone/>
            </a:pPr>
            <a:r>
              <a:rPr lang="en-US" sz="3600" dirty="0"/>
              <a:t>     </a:t>
            </a:r>
            <a:r>
              <a:rPr lang="en-US" sz="3600" dirty="0" err="1"/>
              <a:t>Thiết</a:t>
            </a:r>
            <a:r>
              <a:rPr lang="en-US" sz="3600" dirty="0"/>
              <a:t> </a:t>
            </a:r>
            <a:r>
              <a:rPr lang="en-US" sz="3600" dirty="0" err="1"/>
              <a:t>kế</a:t>
            </a:r>
            <a:r>
              <a:rPr lang="en-US" sz="3600" dirty="0"/>
              <a:t> </a:t>
            </a:r>
            <a:r>
              <a:rPr lang="en-US" sz="3600" dirty="0" err="1"/>
              <a:t>một</a:t>
            </a:r>
            <a:r>
              <a:rPr lang="en-US" sz="3600" dirty="0"/>
              <a:t> </a:t>
            </a:r>
            <a:r>
              <a:rPr lang="en-US" sz="3600" dirty="0" err="1"/>
              <a:t>hoạt</a:t>
            </a:r>
            <a:r>
              <a:rPr lang="en-US" sz="3600" dirty="0"/>
              <a:t> </a:t>
            </a:r>
            <a:r>
              <a:rPr lang="en-US" sz="3600" dirty="0" err="1"/>
              <a:t>động</a:t>
            </a:r>
            <a:r>
              <a:rPr lang="en-US" sz="3600" dirty="0"/>
              <a:t> </a:t>
            </a:r>
            <a:r>
              <a:rPr lang="en-US" sz="3600" dirty="0" err="1"/>
              <a:t>cho</a:t>
            </a:r>
            <a:r>
              <a:rPr lang="en-US" sz="3600" dirty="0"/>
              <a:t> </a:t>
            </a:r>
            <a:r>
              <a:rPr lang="en-US" sz="3600" dirty="0" err="1"/>
              <a:t>bài</a:t>
            </a:r>
            <a:r>
              <a:rPr lang="en-US" sz="3600" dirty="0"/>
              <a:t> </a:t>
            </a:r>
            <a:r>
              <a:rPr lang="en-US" sz="3600" dirty="0" err="1"/>
              <a:t>học</a:t>
            </a:r>
            <a:r>
              <a:rPr lang="en-US" sz="3600" dirty="0"/>
              <a:t>, </a:t>
            </a:r>
            <a:r>
              <a:rPr lang="en-US" sz="3600" dirty="0" err="1"/>
              <a:t>môn</a:t>
            </a:r>
            <a:r>
              <a:rPr lang="en-US" sz="3600" dirty="0"/>
              <a:t> </a:t>
            </a:r>
            <a:r>
              <a:rPr lang="en-US" sz="3600" dirty="0" err="1"/>
              <a:t>học</a:t>
            </a:r>
            <a:r>
              <a:rPr lang="en-US" sz="3600" dirty="0"/>
              <a:t> </a:t>
            </a:r>
            <a:r>
              <a:rPr lang="en-US" sz="3600" dirty="0" err="1"/>
              <a:t>tùy</a:t>
            </a:r>
            <a:r>
              <a:rPr lang="en-US" sz="3600" dirty="0"/>
              <a:t> </a:t>
            </a:r>
            <a:r>
              <a:rPr lang="en-US" sz="3600" dirty="0" err="1"/>
              <a:t>chọn</a:t>
            </a:r>
            <a:r>
              <a:rPr lang="en-US" sz="3600" dirty="0"/>
              <a:t>.</a:t>
            </a:r>
          </a:p>
        </p:txBody>
      </p:sp>
    </p:spTree>
    <p:extLst>
      <p:ext uri="{BB962C8B-B14F-4D97-AF65-F5344CB8AC3E}">
        <p14:creationId xmlns:p14="http://schemas.microsoft.com/office/powerpoint/2010/main" val="4175363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b="1" dirty="0"/>
              <a:t>KIỂM TRA, ĐÁNH GIÁ NĂNG LỰC HS</a:t>
            </a:r>
          </a:p>
        </p:txBody>
      </p:sp>
      <p:sp>
        <p:nvSpPr>
          <p:cNvPr id="3" name="Content Placeholder 2"/>
          <p:cNvSpPr>
            <a:spLocks noGrp="1"/>
          </p:cNvSpPr>
          <p:nvPr>
            <p:ph idx="1"/>
          </p:nvPr>
        </p:nvSpPr>
        <p:spPr>
          <a:xfrm>
            <a:off x="457200" y="990600"/>
            <a:ext cx="8229600" cy="5334000"/>
          </a:xfrm>
        </p:spPr>
        <p:txBody>
          <a:bodyPr>
            <a:noAutofit/>
          </a:bodyPr>
          <a:lstStyle/>
          <a:p>
            <a:pPr marL="0" indent="0" algn="ctr">
              <a:buNone/>
            </a:pPr>
            <a:r>
              <a:rPr lang="it-IT" b="1" dirty="0">
                <a:sym typeface="Wingdings"/>
              </a:rPr>
              <a:t></a:t>
            </a:r>
            <a:r>
              <a:rPr lang="it-IT" b="1" dirty="0"/>
              <a:t>Nội dung kiểm tra, đánh giá</a:t>
            </a:r>
          </a:p>
          <a:p>
            <a:pPr marL="0" indent="0">
              <a:buNone/>
            </a:pPr>
            <a:r>
              <a:rPr lang="it-IT" sz="2600" dirty="0">
                <a:sym typeface="Wingdings 2"/>
              </a:rPr>
              <a:t> </a:t>
            </a:r>
            <a:r>
              <a:rPr lang="it-IT" sz="2600" u="sng" dirty="0"/>
              <a:t>Những biểu hiện của các năng lực</a:t>
            </a:r>
            <a:r>
              <a:rPr lang="it-IT" sz="2600" dirty="0"/>
              <a:t> (gồm các năng lực chung và năng lực </a:t>
            </a:r>
            <a:r>
              <a:rPr lang="vi-VN" sz="2600" dirty="0"/>
              <a:t>đặc</a:t>
            </a:r>
            <a:r>
              <a:rPr lang="en-US" sz="2600" dirty="0"/>
              <a:t> </a:t>
            </a:r>
            <a:r>
              <a:rPr lang="en-US" sz="2600" dirty="0" err="1"/>
              <a:t>thù</a:t>
            </a:r>
            <a:r>
              <a:rPr lang="it-IT" sz="2600" dirty="0"/>
              <a:t>).</a:t>
            </a:r>
          </a:p>
          <a:p>
            <a:pPr marL="0" indent="0">
              <a:buNone/>
            </a:pPr>
            <a:r>
              <a:rPr lang="it-IT" sz="2600" dirty="0">
                <a:sym typeface="Wingdings 2"/>
              </a:rPr>
              <a:t> </a:t>
            </a:r>
            <a:r>
              <a:rPr lang="it-IT" sz="2600" u="sng" dirty="0">
                <a:sym typeface="Wingdings 2"/>
              </a:rPr>
              <a:t>Quá trình</a:t>
            </a:r>
            <a:r>
              <a:rPr lang="it-IT" sz="2600" dirty="0">
                <a:sym typeface="Wingdings 2"/>
              </a:rPr>
              <a:t> tư duy của HS đi đến kết quả.</a:t>
            </a:r>
          </a:p>
          <a:p>
            <a:pPr marL="0" indent="0">
              <a:buNone/>
            </a:pPr>
            <a:r>
              <a:rPr lang="it-IT" sz="2600" dirty="0">
                <a:sym typeface="Wingdings"/>
              </a:rPr>
              <a:t> </a:t>
            </a:r>
            <a:r>
              <a:rPr lang="it-IT" sz="2600" u="sng" dirty="0"/>
              <a:t>Kết quả</a:t>
            </a:r>
            <a:r>
              <a:rPr lang="it-IT" sz="2600" dirty="0"/>
              <a:t>:</a:t>
            </a:r>
          </a:p>
          <a:p>
            <a:pPr marL="0" indent="0">
              <a:buNone/>
            </a:pPr>
            <a:r>
              <a:rPr lang="it-IT" sz="2600" dirty="0"/>
              <a:t>+ Những ưu điểm, mặt tích cực. </a:t>
            </a:r>
          </a:p>
          <a:p>
            <a:pPr marL="0" indent="0">
              <a:buNone/>
            </a:pPr>
            <a:r>
              <a:rPr lang="it-IT" sz="2600" dirty="0"/>
              <a:t>+ Những nhược điểm, sai sót (nếu có).</a:t>
            </a:r>
            <a:endParaRPr lang="en-US" sz="2600" dirty="0"/>
          </a:p>
          <a:p>
            <a:pPr marL="0" indent="0">
              <a:buNone/>
            </a:pPr>
            <a:r>
              <a:rPr lang="it-IT" sz="2600" dirty="0"/>
              <a:t>+ Nguyên nhân của những sai sót, hạn chế đó.</a:t>
            </a:r>
            <a:endParaRPr lang="en-US" sz="2600" dirty="0"/>
          </a:p>
          <a:p>
            <a:pPr marL="0" indent="0">
              <a:buNone/>
            </a:pPr>
            <a:r>
              <a:rPr lang="it-IT" sz="2600" dirty="0"/>
              <a:t>+ Cách sửa chữa, khắc phục các sai sót, hạn chế.</a:t>
            </a:r>
          </a:p>
          <a:p>
            <a:pPr marL="0" indent="0">
              <a:buNone/>
            </a:pPr>
            <a:r>
              <a:rPr lang="it-IT" sz="2600" b="1" dirty="0">
                <a:sym typeface="Wingdings"/>
              </a:rPr>
              <a:t></a:t>
            </a:r>
            <a:r>
              <a:rPr lang="it-IT" sz="2600" dirty="0">
                <a:sym typeface="Wingdings"/>
              </a:rPr>
              <a:t> Yếu tố </a:t>
            </a:r>
            <a:r>
              <a:rPr lang="it-IT" sz="2600" b="1" dirty="0">
                <a:sym typeface="Wingdings"/>
              </a:rPr>
              <a:t>khích lệ, động viên </a:t>
            </a:r>
            <a:r>
              <a:rPr lang="it-IT" sz="2600" dirty="0">
                <a:sym typeface="Wingdings"/>
              </a:rPr>
              <a:t>(xoa đầu, vỗ vai, mỉm cười...).</a:t>
            </a:r>
          </a:p>
          <a:p>
            <a:pPr marL="0" indent="0">
              <a:buNone/>
            </a:pPr>
            <a:r>
              <a:rPr lang="it-IT" sz="2600" dirty="0">
                <a:sym typeface="Wingdings"/>
              </a:rPr>
              <a:t> </a:t>
            </a:r>
            <a:r>
              <a:rPr lang="it-IT" sz="2600" dirty="0"/>
              <a:t>Đánh giá </a:t>
            </a:r>
            <a:r>
              <a:rPr lang="it-IT" sz="2600" u="sng" dirty="0"/>
              <a:t>quá trình quan trọng hơn kết quả</a:t>
            </a:r>
            <a:r>
              <a:rPr lang="it-IT" sz="2600" dirty="0"/>
              <a:t>.</a:t>
            </a:r>
            <a:endParaRPr lang="en-US" sz="2600" dirty="0"/>
          </a:p>
        </p:txBody>
      </p:sp>
    </p:spTree>
    <p:extLst>
      <p:ext uri="{BB962C8B-B14F-4D97-AF65-F5344CB8AC3E}">
        <p14:creationId xmlns:p14="http://schemas.microsoft.com/office/powerpoint/2010/main" val="35828761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19200"/>
          </a:xfrm>
        </p:spPr>
        <p:txBody>
          <a:bodyPr>
            <a:noAutofit/>
          </a:bodyPr>
          <a:lstStyle/>
          <a:p>
            <a:r>
              <a:rPr lang="nl-NL" sz="3600" b="1" dirty="0"/>
              <a:t>Qui trình kiểm tra, đánh giá năng lực </a:t>
            </a:r>
            <a:br>
              <a:rPr lang="nl-NL" sz="3600" b="1" dirty="0"/>
            </a:br>
            <a:r>
              <a:rPr lang="nl-NL" sz="3600" b="1" dirty="0"/>
              <a:t>qua bài làm của HỌC SINH</a:t>
            </a:r>
            <a:endParaRPr lang="en-US" sz="3600" dirty="0"/>
          </a:p>
        </p:txBody>
      </p:sp>
      <p:sp>
        <p:nvSpPr>
          <p:cNvPr id="3" name="Content Placeholder 2"/>
          <p:cNvSpPr>
            <a:spLocks noGrp="1"/>
          </p:cNvSpPr>
          <p:nvPr>
            <p:ph idx="1"/>
          </p:nvPr>
        </p:nvSpPr>
        <p:spPr>
          <a:xfrm>
            <a:off x="1524000" y="2133601"/>
            <a:ext cx="6248400" cy="3429000"/>
          </a:xfrm>
        </p:spPr>
        <p:txBody>
          <a:bodyPr/>
          <a:lstStyle/>
          <a:p>
            <a:pPr marL="0" indent="0">
              <a:buNone/>
            </a:pPr>
            <a:r>
              <a:rPr lang="en-US" dirty="0"/>
              <a:t>1. </a:t>
            </a:r>
            <a:r>
              <a:rPr lang="en-US" dirty="0" err="1"/>
              <a:t>Kiểm</a:t>
            </a:r>
            <a:r>
              <a:rPr lang="en-US" dirty="0"/>
              <a:t> </a:t>
            </a:r>
            <a:r>
              <a:rPr lang="en-US" dirty="0" err="1"/>
              <a:t>tra</a:t>
            </a:r>
            <a:endParaRPr lang="en-US" dirty="0"/>
          </a:p>
          <a:p>
            <a:pPr marL="0" indent="0">
              <a:buNone/>
            </a:pPr>
            <a:r>
              <a:rPr lang="en-US" dirty="0"/>
              <a:t>2. </a:t>
            </a:r>
            <a:r>
              <a:rPr lang="en-US" dirty="0" err="1"/>
              <a:t>Xử</a:t>
            </a:r>
            <a:r>
              <a:rPr lang="en-US" dirty="0"/>
              <a:t> </a:t>
            </a:r>
            <a:r>
              <a:rPr lang="en-US" dirty="0" err="1"/>
              <a:t>lý</a:t>
            </a:r>
            <a:r>
              <a:rPr lang="en-US" dirty="0"/>
              <a:t> </a:t>
            </a:r>
            <a:r>
              <a:rPr lang="en-US" dirty="0" err="1"/>
              <a:t>thông</a:t>
            </a:r>
            <a:r>
              <a:rPr lang="en-US" dirty="0"/>
              <a:t> tin</a:t>
            </a:r>
          </a:p>
          <a:p>
            <a:pPr marL="0" indent="0">
              <a:buNone/>
            </a:pPr>
            <a:r>
              <a:rPr lang="en-US" dirty="0"/>
              <a:t>3. Ra </a:t>
            </a:r>
            <a:r>
              <a:rPr lang="en-US" dirty="0" err="1"/>
              <a:t>quyết</a:t>
            </a:r>
            <a:r>
              <a:rPr lang="en-US" dirty="0"/>
              <a:t> </a:t>
            </a:r>
            <a:r>
              <a:rPr lang="en-US" dirty="0" err="1"/>
              <a:t>định</a:t>
            </a:r>
            <a:r>
              <a:rPr lang="en-US" dirty="0"/>
              <a:t>, </a:t>
            </a:r>
            <a:r>
              <a:rPr lang="en-US" dirty="0" err="1"/>
              <a:t>nhận</a:t>
            </a:r>
            <a:r>
              <a:rPr lang="en-US" dirty="0"/>
              <a:t> </a:t>
            </a:r>
            <a:r>
              <a:rPr lang="en-US" dirty="0" err="1"/>
              <a:t>xét</a:t>
            </a:r>
            <a:endParaRPr lang="en-US" dirty="0"/>
          </a:p>
          <a:p>
            <a:pPr marL="0" indent="0">
              <a:buNone/>
            </a:pPr>
            <a:r>
              <a:rPr lang="en-US" dirty="0"/>
              <a:t>4. </a:t>
            </a:r>
            <a:r>
              <a:rPr lang="en-US" dirty="0" err="1"/>
              <a:t>Định</a:t>
            </a:r>
            <a:r>
              <a:rPr lang="en-US" dirty="0"/>
              <a:t> </a:t>
            </a:r>
            <a:r>
              <a:rPr lang="en-US" dirty="0" err="1"/>
              <a:t>hướng</a:t>
            </a:r>
            <a:r>
              <a:rPr lang="en-US" dirty="0"/>
              <a:t>, </a:t>
            </a:r>
            <a:r>
              <a:rPr lang="en-US" dirty="0" err="1"/>
              <a:t>điều</a:t>
            </a:r>
            <a:r>
              <a:rPr lang="en-US" dirty="0"/>
              <a:t> </a:t>
            </a:r>
            <a:r>
              <a:rPr lang="en-US" dirty="0" err="1"/>
              <a:t>chỉnh</a:t>
            </a:r>
            <a:br>
              <a:rPr lang="en-US" dirty="0"/>
            </a:br>
            <a:endParaRPr lang="en-US" dirty="0"/>
          </a:p>
        </p:txBody>
      </p:sp>
    </p:spTree>
    <p:extLst>
      <p:ext uri="{BB962C8B-B14F-4D97-AF65-F5344CB8AC3E}">
        <p14:creationId xmlns:p14="http://schemas.microsoft.com/office/powerpoint/2010/main" val="3134263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PHƯƠNG PHÁP, KĨ THUẬT ĐG NĂNG LỰC </a:t>
            </a:r>
          </a:p>
        </p:txBody>
      </p:sp>
      <p:sp>
        <p:nvSpPr>
          <p:cNvPr id="3" name="Content Placeholder 2"/>
          <p:cNvSpPr>
            <a:spLocks noGrp="1"/>
          </p:cNvSpPr>
          <p:nvPr>
            <p:ph idx="1"/>
          </p:nvPr>
        </p:nvSpPr>
        <p:spPr>
          <a:xfrm>
            <a:off x="1447800" y="1600200"/>
            <a:ext cx="6477000" cy="4525963"/>
          </a:xfrm>
        </p:spPr>
        <p:txBody>
          <a:bodyPr/>
          <a:lstStyle/>
          <a:p>
            <a:pPr marL="514350" indent="-514350">
              <a:buAutoNum type="arabicPeriod"/>
            </a:pPr>
            <a:r>
              <a:rPr lang="en-US" dirty="0" err="1"/>
              <a:t>Vấn</a:t>
            </a:r>
            <a:r>
              <a:rPr lang="en-US" dirty="0"/>
              <a:t> </a:t>
            </a:r>
            <a:r>
              <a:rPr lang="en-US" dirty="0" err="1"/>
              <a:t>đáp</a:t>
            </a:r>
            <a:endParaRPr lang="en-US" dirty="0"/>
          </a:p>
          <a:p>
            <a:pPr marL="514350" indent="-514350">
              <a:buFont typeface="Arial" pitchFamily="34" charset="0"/>
              <a:buAutoNum type="arabicPeriod"/>
            </a:pPr>
            <a:r>
              <a:rPr lang="en-US" dirty="0" err="1"/>
              <a:t>Đối</a:t>
            </a:r>
            <a:r>
              <a:rPr lang="en-US" dirty="0"/>
              <a:t> </a:t>
            </a:r>
            <a:r>
              <a:rPr lang="en-US" dirty="0" err="1"/>
              <a:t>thoại</a:t>
            </a:r>
            <a:r>
              <a:rPr lang="en-US" dirty="0"/>
              <a:t> </a:t>
            </a:r>
          </a:p>
          <a:p>
            <a:pPr marL="514350" indent="-514350">
              <a:buFont typeface="Arial" pitchFamily="34" charset="0"/>
              <a:buAutoNum type="arabicPeriod"/>
            </a:pPr>
            <a:r>
              <a:rPr lang="en-US" dirty="0" err="1"/>
              <a:t>Tư</a:t>
            </a:r>
            <a:r>
              <a:rPr lang="en-US" dirty="0"/>
              <a:t>̣ </a:t>
            </a:r>
            <a:r>
              <a:rPr lang="en-US" dirty="0" err="1"/>
              <a:t>đánh</a:t>
            </a:r>
            <a:r>
              <a:rPr lang="en-US" dirty="0"/>
              <a:t> </a:t>
            </a:r>
            <a:r>
              <a:rPr lang="en-US" dirty="0" err="1"/>
              <a:t>gia</a:t>
            </a:r>
            <a:r>
              <a:rPr lang="en-US" dirty="0"/>
              <a:t>́</a:t>
            </a:r>
          </a:p>
          <a:p>
            <a:pPr marL="514350" indent="-514350">
              <a:buFont typeface="Arial" pitchFamily="34" charset="0"/>
              <a:buAutoNum type="arabicPeriod"/>
            </a:pPr>
            <a:r>
              <a:rPr lang="en-US" dirty="0" err="1"/>
              <a:t>Đánh</a:t>
            </a:r>
            <a:r>
              <a:rPr lang="en-US" dirty="0"/>
              <a:t> </a:t>
            </a:r>
            <a:r>
              <a:rPr lang="en-US" dirty="0" err="1"/>
              <a:t>gia</a:t>
            </a:r>
            <a:r>
              <a:rPr lang="en-US" dirty="0"/>
              <a:t>́ </a:t>
            </a:r>
            <a:r>
              <a:rPr lang="en-US" dirty="0" err="1"/>
              <a:t>đồng</a:t>
            </a:r>
            <a:r>
              <a:rPr lang="en-US" dirty="0"/>
              <a:t> </a:t>
            </a:r>
            <a:r>
              <a:rPr lang="en-US" dirty="0" err="1"/>
              <a:t>đẳng</a:t>
            </a:r>
            <a:endParaRPr lang="en-US" dirty="0"/>
          </a:p>
          <a:p>
            <a:pPr marL="514350" indent="-514350">
              <a:buFont typeface="Arial" pitchFamily="34" charset="0"/>
              <a:buAutoNum type="arabicPeriod"/>
            </a:pPr>
            <a:r>
              <a:rPr lang="nl-NL" dirty="0"/>
              <a:t>Quan sát</a:t>
            </a:r>
          </a:p>
          <a:p>
            <a:pPr marL="514350" indent="-514350">
              <a:buFont typeface="Arial" pitchFamily="34" charset="0"/>
              <a:buAutoNum type="arabicPeriod"/>
            </a:pPr>
            <a:r>
              <a:rPr lang="nl-NL" dirty="0"/>
              <a:t>Tự luận</a:t>
            </a:r>
          </a:p>
          <a:p>
            <a:pPr marL="514350" indent="-514350">
              <a:buFont typeface="Arial" pitchFamily="34" charset="0"/>
              <a:buAutoNum type="arabicPeriod"/>
            </a:pPr>
            <a:r>
              <a:rPr lang="en-US" dirty="0" err="1"/>
              <a:t>Trắc</a:t>
            </a:r>
            <a:r>
              <a:rPr lang="en-US" dirty="0"/>
              <a:t> </a:t>
            </a:r>
            <a:r>
              <a:rPr lang="en-US" dirty="0" err="1"/>
              <a:t>nghiệm</a:t>
            </a:r>
            <a:r>
              <a:rPr lang="en-US" dirty="0"/>
              <a:t> </a:t>
            </a:r>
            <a:r>
              <a:rPr lang="en-US" dirty="0" err="1"/>
              <a:t>khách</a:t>
            </a:r>
            <a:r>
              <a:rPr lang="en-US" dirty="0"/>
              <a:t> </a:t>
            </a:r>
            <a:r>
              <a:rPr lang="en-US" dirty="0" err="1"/>
              <a:t>quan</a:t>
            </a:r>
            <a:r>
              <a:rPr lang="en-US" dirty="0"/>
              <a:t>.</a:t>
            </a:r>
          </a:p>
          <a:p>
            <a:pPr marL="514350" indent="-514350">
              <a:buAutoNum type="arabicPeriod"/>
            </a:pPr>
            <a:endParaRPr lang="en-US" dirty="0"/>
          </a:p>
          <a:p>
            <a:endParaRPr lang="en-US" dirty="0"/>
          </a:p>
        </p:txBody>
      </p:sp>
    </p:spTree>
    <p:extLst>
      <p:ext uri="{BB962C8B-B14F-4D97-AF65-F5344CB8AC3E}">
        <p14:creationId xmlns:p14="http://schemas.microsoft.com/office/powerpoint/2010/main" val="1732259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b="1" dirty="0" err="1"/>
              <a:t>Thực</a:t>
            </a:r>
            <a:r>
              <a:rPr lang="en-US" b="1" dirty="0"/>
              <a:t> </a:t>
            </a:r>
            <a:r>
              <a:rPr lang="en-US" b="1" dirty="0" err="1"/>
              <a:t>hành</a:t>
            </a:r>
            <a:r>
              <a:rPr lang="en-US" b="1" dirty="0"/>
              <a:t> </a:t>
            </a:r>
          </a:p>
          <a:p>
            <a:pPr marL="0" indent="0" algn="just">
              <a:buNone/>
            </a:pPr>
            <a:r>
              <a:rPr lang="en-US" dirty="0"/>
              <a:t>    </a:t>
            </a:r>
            <a:r>
              <a:rPr lang="en-US" dirty="0" err="1"/>
              <a:t>Đánh</a:t>
            </a:r>
            <a:r>
              <a:rPr lang="en-US" dirty="0"/>
              <a:t> </a:t>
            </a:r>
            <a:r>
              <a:rPr lang="en-US" dirty="0" err="1"/>
              <a:t>giá</a:t>
            </a:r>
            <a:r>
              <a:rPr lang="en-US" dirty="0"/>
              <a:t> </a:t>
            </a:r>
            <a:r>
              <a:rPr lang="en-US" dirty="0" err="1"/>
              <a:t>bài</a:t>
            </a:r>
            <a:r>
              <a:rPr lang="en-US" dirty="0"/>
              <a:t> </a:t>
            </a:r>
            <a:r>
              <a:rPr lang="en-US" dirty="0" err="1"/>
              <a:t>làm</a:t>
            </a:r>
            <a:r>
              <a:rPr lang="en-US" dirty="0"/>
              <a:t> </a:t>
            </a:r>
            <a:r>
              <a:rPr lang="en-US" dirty="0" err="1"/>
              <a:t>của</a:t>
            </a:r>
            <a:r>
              <a:rPr lang="en-US" dirty="0"/>
              <a:t> HS </a:t>
            </a:r>
            <a:r>
              <a:rPr lang="en-US" dirty="0" err="1"/>
              <a:t>trong</a:t>
            </a:r>
            <a:r>
              <a:rPr lang="en-US" dirty="0"/>
              <a:t> </a:t>
            </a:r>
            <a:r>
              <a:rPr lang="en-US" dirty="0" err="1"/>
              <a:t>lớp</a:t>
            </a:r>
            <a:r>
              <a:rPr lang="en-US" dirty="0"/>
              <a:t> </a:t>
            </a:r>
            <a:r>
              <a:rPr lang="en-US" dirty="0" err="1"/>
              <a:t>với</a:t>
            </a:r>
            <a:r>
              <a:rPr lang="en-US" dirty="0"/>
              <a:t> </a:t>
            </a:r>
            <a:r>
              <a:rPr lang="en-US" dirty="0" err="1"/>
              <a:t>bài</a:t>
            </a:r>
            <a:r>
              <a:rPr lang="en-US" dirty="0"/>
              <a:t> </a:t>
            </a:r>
            <a:r>
              <a:rPr lang="en-US" dirty="0" err="1"/>
              <a:t>toán</a:t>
            </a:r>
            <a:r>
              <a:rPr lang="en-US" dirty="0"/>
              <a:t> </a:t>
            </a:r>
            <a:r>
              <a:rPr lang="en-US" dirty="0" err="1"/>
              <a:t>tính</a:t>
            </a:r>
            <a:r>
              <a:rPr lang="en-US" dirty="0"/>
              <a:t> </a:t>
            </a:r>
            <a:r>
              <a:rPr lang="en-US" dirty="0" err="1"/>
              <a:t>diện</a:t>
            </a:r>
            <a:r>
              <a:rPr lang="en-US" dirty="0"/>
              <a:t> </a:t>
            </a:r>
            <a:r>
              <a:rPr lang="en-US" dirty="0" err="1"/>
              <a:t>tích</a:t>
            </a:r>
            <a:r>
              <a:rPr lang="en-US" dirty="0"/>
              <a:t> </a:t>
            </a:r>
            <a:r>
              <a:rPr lang="en-US" dirty="0" err="1"/>
              <a:t>cái</a:t>
            </a:r>
            <a:r>
              <a:rPr lang="en-US" dirty="0"/>
              <a:t> </a:t>
            </a:r>
            <a:r>
              <a:rPr lang="en-US" dirty="0" err="1"/>
              <a:t>sân</a:t>
            </a:r>
            <a:r>
              <a:rPr lang="en-US" dirty="0"/>
              <a:t> </a:t>
            </a:r>
            <a:r>
              <a:rPr lang="en-US" dirty="0" err="1"/>
              <a:t>hình</a:t>
            </a:r>
            <a:r>
              <a:rPr lang="en-US" dirty="0"/>
              <a:t> </a:t>
            </a:r>
            <a:r>
              <a:rPr lang="en-US" dirty="0" err="1"/>
              <a:t>chữ</a:t>
            </a:r>
            <a:r>
              <a:rPr lang="en-US" dirty="0"/>
              <a:t> </a:t>
            </a:r>
            <a:r>
              <a:rPr lang="en-US" dirty="0" err="1"/>
              <a:t>nhật</a:t>
            </a:r>
            <a:r>
              <a:rPr lang="en-US" dirty="0"/>
              <a:t> </a:t>
            </a:r>
            <a:r>
              <a:rPr lang="en-US" dirty="0" err="1"/>
              <a:t>có</a:t>
            </a:r>
            <a:r>
              <a:rPr lang="en-US" dirty="0"/>
              <a:t> </a:t>
            </a:r>
            <a:r>
              <a:rPr lang="en-US" dirty="0" err="1"/>
              <a:t>chiều</a:t>
            </a:r>
            <a:r>
              <a:rPr lang="en-US" dirty="0"/>
              <a:t> </a:t>
            </a:r>
            <a:r>
              <a:rPr lang="en-US" dirty="0" err="1"/>
              <a:t>dài</a:t>
            </a:r>
            <a:r>
              <a:rPr lang="en-US" dirty="0"/>
              <a:t> 4m, </a:t>
            </a:r>
            <a:r>
              <a:rPr lang="en-US" dirty="0" err="1"/>
              <a:t>chiều</a:t>
            </a:r>
            <a:r>
              <a:rPr lang="en-US" dirty="0"/>
              <a:t> </a:t>
            </a:r>
            <a:r>
              <a:rPr lang="en-US" dirty="0" err="1"/>
              <a:t>rộng</a:t>
            </a:r>
            <a:r>
              <a:rPr lang="en-US" dirty="0"/>
              <a:t> 30dm.</a:t>
            </a:r>
          </a:p>
        </p:txBody>
      </p:sp>
    </p:spTree>
    <p:extLst>
      <p:ext uri="{BB962C8B-B14F-4D97-AF65-F5344CB8AC3E}">
        <p14:creationId xmlns:p14="http://schemas.microsoft.com/office/powerpoint/2010/main" val="3970584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457200" y="914400"/>
            <a:ext cx="8229600" cy="5257800"/>
          </a:xfrm>
        </p:spPr>
        <p:txBody>
          <a:bodyPr>
            <a:normAutofit/>
          </a:bodyPr>
          <a:lstStyle/>
          <a:p>
            <a:pPr algn="ctr">
              <a:buFontTx/>
              <a:buNone/>
            </a:pPr>
            <a:r>
              <a:rPr lang="en-US" sz="4800" b="1" i="1" dirty="0" err="1"/>
              <a:t>Xin</a:t>
            </a:r>
            <a:r>
              <a:rPr lang="en-US" sz="4800" b="1" i="1" dirty="0"/>
              <a:t> </a:t>
            </a:r>
            <a:r>
              <a:rPr lang="en-US" sz="4800" b="1" i="1" dirty="0" err="1"/>
              <a:t>cảm</a:t>
            </a:r>
            <a:r>
              <a:rPr lang="en-US" sz="4800" b="1" i="1" dirty="0"/>
              <a:t> </a:t>
            </a:r>
            <a:r>
              <a:rPr lang="en-US" sz="4800" b="1" i="1" dirty="0" err="1"/>
              <a:t>ơn</a:t>
            </a:r>
            <a:r>
              <a:rPr lang="en-US" sz="4800" b="1" i="1" dirty="0"/>
              <a:t> </a:t>
            </a:r>
            <a:r>
              <a:rPr lang="en-US" sz="4800" b="1" i="1" dirty="0" err="1"/>
              <a:t>các</a:t>
            </a:r>
            <a:r>
              <a:rPr lang="en-US" sz="4800" b="1" i="1" dirty="0"/>
              <a:t> </a:t>
            </a:r>
            <a:r>
              <a:rPr lang="en-US" sz="4800" b="1" i="1" dirty="0" err="1"/>
              <a:t>thầy</a:t>
            </a:r>
            <a:r>
              <a:rPr lang="en-US" sz="4800" b="1" i="1" dirty="0"/>
              <a:t> </a:t>
            </a:r>
            <a:r>
              <a:rPr lang="en-US" sz="4800" b="1" i="1" dirty="0" err="1"/>
              <a:t>cô</a:t>
            </a:r>
            <a:r>
              <a:rPr lang="en-US" sz="4800" b="1" i="1" dirty="0"/>
              <a:t>!</a:t>
            </a:r>
          </a:p>
          <a:p>
            <a:pPr algn="ctr">
              <a:buFontTx/>
              <a:buNone/>
            </a:pPr>
            <a:endParaRPr lang="en-US" sz="4800" b="1" i="1" dirty="0"/>
          </a:p>
          <a:p>
            <a:pPr algn="ctr">
              <a:buFontTx/>
              <a:buNone/>
            </a:pPr>
            <a:endParaRPr lang="en-US" sz="4800" b="1" i="1" dirty="0"/>
          </a:p>
          <a:p>
            <a:pPr algn="ctr">
              <a:buFontTx/>
              <a:buNone/>
            </a:pPr>
            <a:endParaRPr lang="en-US" sz="4800" b="1" i="1" dirty="0"/>
          </a:p>
          <a:p>
            <a:pPr algn="ctr">
              <a:buFontTx/>
              <a:buNone/>
            </a:pPr>
            <a:endParaRPr lang="en-US" b="1" i="1" dirty="0"/>
          </a:p>
          <a:p>
            <a:pPr algn="ctr">
              <a:buFontTx/>
              <a:buNone/>
            </a:pPr>
            <a:r>
              <a:rPr lang="en-US" b="1" dirty="0" err="1"/>
              <a:t>Liên</a:t>
            </a:r>
            <a:r>
              <a:rPr lang="en-US" b="1" dirty="0"/>
              <a:t> </a:t>
            </a:r>
            <a:r>
              <a:rPr lang="en-US" b="1" dirty="0" err="1"/>
              <a:t>hệ</a:t>
            </a:r>
            <a:r>
              <a:rPr lang="en-US" b="1" dirty="0"/>
              <a:t>: </a:t>
            </a:r>
            <a:r>
              <a:rPr lang="en-US" b="1" dirty="0" err="1"/>
              <a:t>Nguyễn</a:t>
            </a:r>
            <a:r>
              <a:rPr lang="en-US" b="1" dirty="0"/>
              <a:t> </a:t>
            </a:r>
            <a:r>
              <a:rPr lang="en-US" b="1" dirty="0" err="1"/>
              <a:t>Hữu</a:t>
            </a:r>
            <a:r>
              <a:rPr lang="en-US" b="1" dirty="0"/>
              <a:t> </a:t>
            </a:r>
            <a:r>
              <a:rPr lang="en-US" b="1" dirty="0" err="1"/>
              <a:t>Hợp</a:t>
            </a:r>
            <a:endParaRPr lang="en-US" b="1" dirty="0"/>
          </a:p>
          <a:p>
            <a:pPr algn="ctr">
              <a:buFontTx/>
              <a:buNone/>
            </a:pPr>
            <a:r>
              <a:rPr lang="en-US" b="1" dirty="0"/>
              <a:t>ĐT: 0799.677.899</a:t>
            </a:r>
          </a:p>
          <a:p>
            <a:pPr algn="ctr">
              <a:buFontTx/>
              <a:buNone/>
            </a:pPr>
            <a:endParaRPr lang="en-US" sz="4800" b="1" i="1" dirty="0"/>
          </a:p>
          <a:p>
            <a:pPr algn="ctr">
              <a:buFontTx/>
              <a:buNone/>
            </a:pPr>
            <a:endParaRPr lang="en-US" sz="4800" b="1" dirty="0"/>
          </a:p>
        </p:txBody>
      </p:sp>
      <p:pic>
        <p:nvPicPr>
          <p:cNvPr id="73733" name="Picture 5" descr="cẢM ƠN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09800"/>
            <a:ext cx="46482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276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4000" dirty="0" err="1"/>
              <a:t>Năng</a:t>
            </a:r>
            <a:r>
              <a:rPr lang="en-US" sz="4000" dirty="0"/>
              <a:t> </a:t>
            </a:r>
            <a:r>
              <a:rPr lang="en-US" sz="4000" dirty="0" err="1"/>
              <a:t>lực</a:t>
            </a:r>
            <a:r>
              <a:rPr lang="en-US" sz="4000" dirty="0"/>
              <a:t> </a:t>
            </a:r>
            <a:r>
              <a:rPr lang="en-US" sz="4000" dirty="0" err="1"/>
              <a:t>là</a:t>
            </a:r>
            <a:r>
              <a:rPr lang="en-US" sz="4000" dirty="0"/>
              <a:t> </a:t>
            </a:r>
            <a:r>
              <a:rPr lang="en-US" sz="4000" u="sng" dirty="0" err="1"/>
              <a:t>giá</a:t>
            </a:r>
            <a:r>
              <a:rPr lang="en-US" sz="4000" u="sng" dirty="0"/>
              <a:t> </a:t>
            </a:r>
            <a:r>
              <a:rPr lang="en-US" sz="4000" u="sng" dirty="0" err="1"/>
              <a:t>trị</a:t>
            </a:r>
            <a:r>
              <a:rPr lang="en-US" sz="4000" u="sng" dirty="0"/>
              <a:t>, </a:t>
            </a:r>
            <a:r>
              <a:rPr lang="en-US" sz="4000" u="sng" dirty="0" err="1"/>
              <a:t>thuộc</a:t>
            </a:r>
            <a:r>
              <a:rPr lang="en-US" sz="4000" u="sng" dirty="0"/>
              <a:t> </a:t>
            </a:r>
            <a:r>
              <a:rPr lang="en-US" sz="4000" u="sng" dirty="0" err="1"/>
              <a:t>tính</a:t>
            </a:r>
            <a:r>
              <a:rPr lang="en-US" sz="4000" dirty="0"/>
              <a:t> </a:t>
            </a:r>
            <a:r>
              <a:rPr lang="en-US" sz="4000" dirty="0" err="1"/>
              <a:t>cá</a:t>
            </a:r>
            <a:r>
              <a:rPr lang="en-US" sz="4000" dirty="0"/>
              <a:t> </a:t>
            </a:r>
            <a:r>
              <a:rPr lang="en-US" sz="4000" dirty="0" err="1"/>
              <a:t>nhân</a:t>
            </a:r>
            <a:r>
              <a:rPr lang="en-US" sz="4000" dirty="0"/>
              <a:t>.</a:t>
            </a:r>
          </a:p>
          <a:p>
            <a:pPr marL="0" indent="0">
              <a:buNone/>
            </a:pPr>
            <a:endParaRPr lang="en-US" sz="4000" dirty="0">
              <a:sym typeface="Wingdings"/>
            </a:endParaRPr>
          </a:p>
          <a:p>
            <a:pPr marL="0" indent="0">
              <a:buNone/>
            </a:pPr>
            <a:r>
              <a:rPr lang="en-US" sz="4000" dirty="0">
                <a:sym typeface="Wingdings"/>
              </a:rPr>
              <a:t> </a:t>
            </a:r>
            <a:r>
              <a:rPr lang="en-US" sz="4000" b="1" dirty="0" err="1">
                <a:sym typeface="Wingdings"/>
              </a:rPr>
              <a:t>Trong</a:t>
            </a:r>
            <a:r>
              <a:rPr lang="en-US" sz="4000" b="1" dirty="0">
                <a:sym typeface="Wingdings"/>
              </a:rPr>
              <a:t> DH, </a:t>
            </a:r>
            <a:r>
              <a:rPr lang="en-US" sz="4000" b="1" dirty="0" err="1">
                <a:sym typeface="Wingdings"/>
              </a:rPr>
              <a:t>cần</a:t>
            </a:r>
            <a:r>
              <a:rPr lang="en-US" sz="4000" b="1" dirty="0">
                <a:sym typeface="Wingdings"/>
              </a:rPr>
              <a:t> </a:t>
            </a:r>
            <a:r>
              <a:rPr lang="en-US" sz="4000" b="1" dirty="0" err="1">
                <a:sym typeface="Wingdings"/>
              </a:rPr>
              <a:t>biến</a:t>
            </a:r>
            <a:r>
              <a:rPr lang="en-US" sz="4000" b="1" dirty="0">
                <a:sym typeface="Wingdings"/>
              </a:rPr>
              <a:t> </a:t>
            </a:r>
            <a:r>
              <a:rPr lang="en-US" sz="4000" b="1" dirty="0" err="1">
                <a:sym typeface="Wingdings"/>
              </a:rPr>
              <a:t>kiến</a:t>
            </a:r>
            <a:r>
              <a:rPr lang="en-US" sz="4000" b="1" dirty="0">
                <a:sym typeface="Wingdings"/>
              </a:rPr>
              <a:t> </a:t>
            </a:r>
            <a:r>
              <a:rPr lang="en-US" sz="4000" b="1" dirty="0" err="1">
                <a:sym typeface="Wingdings"/>
              </a:rPr>
              <a:t>thức</a:t>
            </a:r>
            <a:r>
              <a:rPr lang="en-US" sz="4000" b="1" dirty="0">
                <a:sym typeface="Wingdings"/>
              </a:rPr>
              <a:t>, </a:t>
            </a:r>
            <a:r>
              <a:rPr lang="en-US" sz="4000" b="1" dirty="0" err="1">
                <a:sym typeface="Wingdings"/>
              </a:rPr>
              <a:t>kỹ</a:t>
            </a:r>
            <a:r>
              <a:rPr lang="en-US" sz="4000" b="1" dirty="0">
                <a:sym typeface="Wingdings"/>
              </a:rPr>
              <a:t> </a:t>
            </a:r>
            <a:r>
              <a:rPr lang="en-US" sz="4000" b="1" dirty="0" err="1">
                <a:sym typeface="Wingdings"/>
              </a:rPr>
              <a:t>năng</a:t>
            </a:r>
            <a:r>
              <a:rPr lang="en-US" sz="4000" b="1" dirty="0">
                <a:sym typeface="Wingdings"/>
              </a:rPr>
              <a:t> </a:t>
            </a:r>
            <a:r>
              <a:rPr lang="en-US" sz="4000" b="1" dirty="0" err="1">
                <a:sym typeface="Wingdings"/>
              </a:rPr>
              <a:t>thành</a:t>
            </a:r>
            <a:r>
              <a:rPr lang="en-US" sz="4000" b="1" dirty="0">
                <a:sym typeface="Wingdings"/>
              </a:rPr>
              <a:t> </a:t>
            </a:r>
            <a:r>
              <a:rPr lang="en-US" sz="4000" b="1" dirty="0" err="1">
                <a:sym typeface="Wingdings"/>
              </a:rPr>
              <a:t>năng</a:t>
            </a:r>
            <a:r>
              <a:rPr lang="en-US" sz="4000" b="1" dirty="0">
                <a:sym typeface="Wingdings"/>
              </a:rPr>
              <a:t> </a:t>
            </a:r>
            <a:r>
              <a:rPr lang="en-US" sz="4000" b="1" dirty="0" err="1">
                <a:sym typeface="Wingdings"/>
              </a:rPr>
              <a:t>lực</a:t>
            </a:r>
            <a:r>
              <a:rPr lang="en-US" sz="4000" b="1" dirty="0">
                <a:sym typeface="Wingdings"/>
              </a:rPr>
              <a:t>, </a:t>
            </a:r>
            <a:r>
              <a:rPr lang="en-US" sz="4000" b="1" dirty="0" err="1">
                <a:sym typeface="Wingdings"/>
              </a:rPr>
              <a:t>tức</a:t>
            </a:r>
            <a:r>
              <a:rPr lang="en-US" sz="4000" b="1" dirty="0">
                <a:sym typeface="Wingdings"/>
              </a:rPr>
              <a:t> </a:t>
            </a:r>
            <a:r>
              <a:rPr lang="en-US" sz="4000" b="1" dirty="0" err="1">
                <a:sym typeface="Wingdings"/>
              </a:rPr>
              <a:t>giá</a:t>
            </a:r>
            <a:r>
              <a:rPr lang="en-US" sz="4000" b="1" dirty="0">
                <a:sym typeface="Wingdings"/>
              </a:rPr>
              <a:t> </a:t>
            </a:r>
            <a:r>
              <a:rPr lang="en-US" sz="4000" b="1" dirty="0" err="1">
                <a:sym typeface="Wingdings"/>
              </a:rPr>
              <a:t>trị</a:t>
            </a:r>
            <a:r>
              <a:rPr lang="en-US" sz="4000" b="1" dirty="0">
                <a:sym typeface="Wingdings"/>
              </a:rPr>
              <a:t> </a:t>
            </a:r>
            <a:r>
              <a:rPr lang="en-US" sz="4000" b="1" dirty="0" err="1">
                <a:sym typeface="Wingdings"/>
              </a:rPr>
              <a:t>cá</a:t>
            </a:r>
            <a:r>
              <a:rPr lang="en-US" sz="4000" b="1" dirty="0">
                <a:sym typeface="Wingdings"/>
              </a:rPr>
              <a:t> </a:t>
            </a:r>
            <a:r>
              <a:rPr lang="en-US" sz="4000" b="1" dirty="0" err="1">
                <a:sym typeface="Wingdings"/>
              </a:rPr>
              <a:t>nhân</a:t>
            </a:r>
            <a:r>
              <a:rPr lang="en-US" sz="4000" b="1" dirty="0">
                <a:sym typeface="Wingdings"/>
              </a:rPr>
              <a:t> </a:t>
            </a:r>
            <a:r>
              <a:rPr lang="en-US" sz="4000" b="1" dirty="0" err="1">
                <a:sym typeface="Wingdings"/>
              </a:rPr>
              <a:t>của</a:t>
            </a:r>
            <a:r>
              <a:rPr lang="en-US" sz="4000" b="1" dirty="0">
                <a:sym typeface="Wingdings"/>
              </a:rPr>
              <a:t> HS.</a:t>
            </a:r>
            <a:endParaRPr lang="en-US" sz="4000" b="1" dirty="0"/>
          </a:p>
        </p:txBody>
      </p:sp>
    </p:spTree>
    <p:extLst>
      <p:ext uri="{BB962C8B-B14F-4D97-AF65-F5344CB8AC3E}">
        <p14:creationId xmlns:p14="http://schemas.microsoft.com/office/powerpoint/2010/main" val="944730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4000" dirty="0" err="1"/>
              <a:t>Năng</a:t>
            </a:r>
            <a:r>
              <a:rPr lang="en-US" sz="4000" dirty="0"/>
              <a:t> </a:t>
            </a:r>
            <a:r>
              <a:rPr lang="en-US" sz="4000" dirty="0" err="1"/>
              <a:t>lực</a:t>
            </a:r>
            <a:r>
              <a:rPr lang="en-US" sz="4000" dirty="0"/>
              <a:t> </a:t>
            </a:r>
            <a:r>
              <a:rPr lang="en-US" sz="4000" dirty="0" err="1"/>
              <a:t>biểu</a:t>
            </a:r>
            <a:r>
              <a:rPr lang="en-US" sz="4000" dirty="0"/>
              <a:t> </a:t>
            </a:r>
            <a:r>
              <a:rPr lang="en-US" sz="4000" dirty="0" err="1"/>
              <a:t>thị</a:t>
            </a:r>
            <a:r>
              <a:rPr lang="en-US" sz="4000" dirty="0"/>
              <a:t> qua </a:t>
            </a:r>
            <a:r>
              <a:rPr lang="en-US" sz="4000" u="sng" dirty="0" err="1"/>
              <a:t>quá</a:t>
            </a:r>
            <a:r>
              <a:rPr lang="en-US" sz="4000" u="sng" dirty="0"/>
              <a:t> </a:t>
            </a:r>
            <a:r>
              <a:rPr lang="en-US" sz="4000" u="sng" dirty="0" err="1"/>
              <a:t>trình</a:t>
            </a:r>
            <a:r>
              <a:rPr lang="en-US" sz="4000" u="sng" dirty="0"/>
              <a:t> </a:t>
            </a:r>
            <a:r>
              <a:rPr lang="en-US" sz="4000" dirty="0" err="1"/>
              <a:t>và</a:t>
            </a:r>
            <a:r>
              <a:rPr lang="en-US" sz="4000" dirty="0"/>
              <a:t> </a:t>
            </a:r>
            <a:r>
              <a:rPr lang="en-US" sz="4000" u="sng" dirty="0" err="1"/>
              <a:t>kết</a:t>
            </a:r>
            <a:r>
              <a:rPr lang="en-US" sz="4000" u="sng" dirty="0"/>
              <a:t> </a:t>
            </a:r>
            <a:r>
              <a:rPr lang="en-US" sz="4000" u="sng" dirty="0" err="1"/>
              <a:t>quả</a:t>
            </a:r>
            <a:r>
              <a:rPr lang="en-US" sz="4000" u="sng" dirty="0"/>
              <a:t> </a:t>
            </a:r>
            <a:r>
              <a:rPr lang="en-US" sz="4000" dirty="0" err="1"/>
              <a:t>hoạt</a:t>
            </a:r>
            <a:r>
              <a:rPr lang="en-US" sz="4000" dirty="0"/>
              <a:t> </a:t>
            </a:r>
            <a:r>
              <a:rPr lang="en-US" sz="4000" dirty="0" err="1"/>
              <a:t>động</a:t>
            </a:r>
            <a:r>
              <a:rPr lang="en-US" sz="4000" dirty="0"/>
              <a:t>.</a:t>
            </a:r>
          </a:p>
          <a:p>
            <a:pPr marL="0" indent="0">
              <a:buNone/>
            </a:pPr>
            <a:endParaRPr lang="en-US" sz="4000" dirty="0">
              <a:sym typeface="Wingdings"/>
            </a:endParaRPr>
          </a:p>
          <a:p>
            <a:pPr marL="0" indent="0">
              <a:buNone/>
            </a:pPr>
            <a:r>
              <a:rPr lang="en-US" sz="4000" dirty="0">
                <a:sym typeface="Wingdings"/>
              </a:rPr>
              <a:t> </a:t>
            </a:r>
            <a:r>
              <a:rPr lang="en-US" sz="4000" b="1" dirty="0" err="1">
                <a:sym typeface="Wingdings"/>
              </a:rPr>
              <a:t>Cần</a:t>
            </a:r>
            <a:r>
              <a:rPr lang="en-US" sz="4000" b="1" dirty="0">
                <a:sym typeface="Wingdings"/>
              </a:rPr>
              <a:t> </a:t>
            </a:r>
            <a:r>
              <a:rPr lang="en-US" sz="4000" b="1" dirty="0" err="1">
                <a:sym typeface="Wingdings"/>
              </a:rPr>
              <a:t>coi</a:t>
            </a:r>
            <a:r>
              <a:rPr lang="en-US" sz="4000" b="1" dirty="0">
                <a:sym typeface="Wingdings"/>
              </a:rPr>
              <a:t> </a:t>
            </a:r>
            <a:r>
              <a:rPr lang="en-US" sz="4000" b="1" dirty="0" err="1">
                <a:sym typeface="Wingdings"/>
              </a:rPr>
              <a:t>trọng</a:t>
            </a:r>
            <a:r>
              <a:rPr lang="en-US" sz="4000" b="1" dirty="0">
                <a:sym typeface="Wingdings"/>
              </a:rPr>
              <a:t> </a:t>
            </a:r>
            <a:r>
              <a:rPr lang="en-US" sz="4000" b="1" dirty="0" err="1">
                <a:sym typeface="Wingdings"/>
              </a:rPr>
              <a:t>quá</a:t>
            </a:r>
            <a:r>
              <a:rPr lang="en-US" sz="4000" b="1" dirty="0">
                <a:sym typeface="Wingdings"/>
              </a:rPr>
              <a:t> </a:t>
            </a:r>
            <a:r>
              <a:rPr lang="en-US" sz="4000" b="1" dirty="0" err="1">
                <a:sym typeface="Wingdings"/>
              </a:rPr>
              <a:t>trình</a:t>
            </a:r>
            <a:r>
              <a:rPr lang="en-US" sz="4000" b="1" dirty="0">
                <a:sym typeface="Wingdings"/>
              </a:rPr>
              <a:t> </a:t>
            </a:r>
            <a:r>
              <a:rPr lang="en-US" sz="4000" b="1" dirty="0" err="1">
                <a:sym typeface="Wingdings"/>
              </a:rPr>
              <a:t>hơn</a:t>
            </a:r>
            <a:r>
              <a:rPr lang="en-US" sz="4000" b="1" dirty="0">
                <a:sym typeface="Wingdings"/>
              </a:rPr>
              <a:t> </a:t>
            </a:r>
            <a:r>
              <a:rPr lang="en-US" sz="4000" b="1" dirty="0" err="1">
                <a:sym typeface="Wingdings"/>
              </a:rPr>
              <a:t>kết</a:t>
            </a:r>
            <a:r>
              <a:rPr lang="en-US" sz="4000" b="1" dirty="0">
                <a:sym typeface="Wingdings"/>
              </a:rPr>
              <a:t> </a:t>
            </a:r>
            <a:r>
              <a:rPr lang="en-US" sz="4000" b="1" dirty="0" err="1">
                <a:sym typeface="Wingdings"/>
              </a:rPr>
              <a:t>quả</a:t>
            </a:r>
            <a:r>
              <a:rPr lang="en-US" sz="4000" b="1" dirty="0">
                <a:sym typeface="Wingdings"/>
              </a:rPr>
              <a:t> (</a:t>
            </a:r>
            <a:r>
              <a:rPr lang="en-US" sz="4000" b="1" dirty="0" err="1">
                <a:sym typeface="Wingdings"/>
              </a:rPr>
              <a:t>kiến</a:t>
            </a:r>
            <a:r>
              <a:rPr lang="en-US" sz="4000" b="1" dirty="0">
                <a:sym typeface="Wingdings"/>
              </a:rPr>
              <a:t> </a:t>
            </a:r>
            <a:r>
              <a:rPr lang="en-US" sz="4000" b="1" dirty="0" err="1">
                <a:sym typeface="Wingdings"/>
              </a:rPr>
              <a:t>thức</a:t>
            </a:r>
            <a:r>
              <a:rPr lang="en-US" sz="4000" b="1" dirty="0">
                <a:sym typeface="Wingdings"/>
              </a:rPr>
              <a:t>, </a:t>
            </a:r>
            <a:r>
              <a:rPr lang="en-US" sz="4000" b="1" dirty="0" err="1">
                <a:sym typeface="Wingdings"/>
              </a:rPr>
              <a:t>kỹ</a:t>
            </a:r>
            <a:r>
              <a:rPr lang="en-US" sz="4000" b="1" dirty="0">
                <a:sym typeface="Wingdings"/>
              </a:rPr>
              <a:t> </a:t>
            </a:r>
            <a:r>
              <a:rPr lang="en-US" sz="4000" b="1" dirty="0" err="1">
                <a:sym typeface="Wingdings"/>
              </a:rPr>
              <a:t>năng</a:t>
            </a:r>
            <a:r>
              <a:rPr lang="en-US" sz="4000" b="1" dirty="0">
                <a:sym typeface="Wingdings"/>
              </a:rPr>
              <a:t>).</a:t>
            </a:r>
            <a:endParaRPr lang="en-US" sz="4000" b="1" dirty="0"/>
          </a:p>
          <a:p>
            <a:pPr marL="514350" indent="-514350">
              <a:buAutoNum type="arabicParenR"/>
            </a:pPr>
            <a:endParaRPr lang="en-US" dirty="0"/>
          </a:p>
          <a:p>
            <a:endParaRPr lang="en-US" dirty="0"/>
          </a:p>
        </p:txBody>
      </p:sp>
    </p:spTree>
    <p:extLst>
      <p:ext uri="{BB962C8B-B14F-4D97-AF65-F5344CB8AC3E}">
        <p14:creationId xmlns:p14="http://schemas.microsoft.com/office/powerpoint/2010/main" val="324449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4000" dirty="0" err="1"/>
              <a:t>Năng</a:t>
            </a:r>
            <a:r>
              <a:rPr lang="en-US" sz="4000" dirty="0"/>
              <a:t> </a:t>
            </a:r>
            <a:r>
              <a:rPr lang="en-US" sz="4000" dirty="0" err="1"/>
              <a:t>lực</a:t>
            </a:r>
            <a:r>
              <a:rPr lang="en-US" sz="4000" dirty="0"/>
              <a:t> </a:t>
            </a:r>
            <a:r>
              <a:rPr lang="en-US" sz="4000" dirty="0" err="1"/>
              <a:t>gắn</a:t>
            </a:r>
            <a:r>
              <a:rPr lang="en-US" sz="4000" dirty="0"/>
              <a:t> </a:t>
            </a:r>
            <a:r>
              <a:rPr lang="en-US" sz="4000" dirty="0" err="1"/>
              <a:t>liền</a:t>
            </a:r>
            <a:r>
              <a:rPr lang="en-US" sz="4000" dirty="0"/>
              <a:t> </a:t>
            </a:r>
            <a:r>
              <a:rPr lang="en-US" sz="4000" dirty="0" err="1"/>
              <a:t>với</a:t>
            </a:r>
            <a:r>
              <a:rPr lang="en-US" sz="4000" dirty="0"/>
              <a:t> </a:t>
            </a:r>
            <a:r>
              <a:rPr lang="en-US" sz="4000" u="sng" dirty="0" err="1"/>
              <a:t>bối</a:t>
            </a:r>
            <a:r>
              <a:rPr lang="en-US" sz="4000" u="sng" dirty="0"/>
              <a:t> </a:t>
            </a:r>
            <a:r>
              <a:rPr lang="en-US" sz="4000" u="sng" dirty="0" err="1"/>
              <a:t>cảnh</a:t>
            </a:r>
            <a:r>
              <a:rPr lang="en-US" sz="4000" u="sng" dirty="0"/>
              <a:t> </a:t>
            </a:r>
            <a:r>
              <a:rPr lang="en-US" sz="4000" u="sng" dirty="0" err="1"/>
              <a:t>cuộc</a:t>
            </a:r>
            <a:r>
              <a:rPr lang="en-US" sz="4000" u="sng" dirty="0"/>
              <a:t> </a:t>
            </a:r>
            <a:r>
              <a:rPr lang="en-US" sz="4000" u="sng" dirty="0" err="1"/>
              <a:t>sống</a:t>
            </a:r>
            <a:r>
              <a:rPr lang="en-US" sz="4000" dirty="0"/>
              <a:t>.</a:t>
            </a:r>
          </a:p>
          <a:p>
            <a:pPr marL="0" indent="0">
              <a:buNone/>
            </a:pPr>
            <a:endParaRPr lang="en-US" sz="4000" dirty="0">
              <a:sym typeface="Wingdings"/>
            </a:endParaRPr>
          </a:p>
          <a:p>
            <a:pPr marL="0" indent="0">
              <a:buNone/>
            </a:pPr>
            <a:r>
              <a:rPr lang="en-US" sz="4000" dirty="0">
                <a:sym typeface="Wingdings"/>
              </a:rPr>
              <a:t> </a:t>
            </a:r>
            <a:r>
              <a:rPr lang="en-US" sz="4000" b="1" dirty="0" err="1">
                <a:sym typeface="Wingdings"/>
              </a:rPr>
              <a:t>Nội</a:t>
            </a:r>
            <a:r>
              <a:rPr lang="en-US" sz="4000" b="1" dirty="0">
                <a:sym typeface="Wingdings"/>
              </a:rPr>
              <a:t> dung DH </a:t>
            </a:r>
            <a:r>
              <a:rPr lang="en-US" sz="4000" b="1" dirty="0" err="1">
                <a:sym typeface="Wingdings"/>
              </a:rPr>
              <a:t>cần</a:t>
            </a:r>
            <a:r>
              <a:rPr lang="en-US" sz="4000" b="1" dirty="0">
                <a:sym typeface="Wingdings"/>
              </a:rPr>
              <a:t> </a:t>
            </a:r>
            <a:r>
              <a:rPr lang="en-US" sz="4000" b="1" dirty="0" err="1">
                <a:sym typeface="Wingdings"/>
              </a:rPr>
              <a:t>gắn</a:t>
            </a:r>
            <a:r>
              <a:rPr lang="en-US" sz="4000" b="1" dirty="0">
                <a:sym typeface="Wingdings"/>
              </a:rPr>
              <a:t> </a:t>
            </a:r>
            <a:r>
              <a:rPr lang="en-US" sz="4000" b="1" dirty="0" err="1">
                <a:sym typeface="Wingdings"/>
              </a:rPr>
              <a:t>với</a:t>
            </a:r>
            <a:r>
              <a:rPr lang="en-US" sz="4000" b="1" dirty="0">
                <a:sym typeface="Wingdings"/>
              </a:rPr>
              <a:t> </a:t>
            </a:r>
            <a:r>
              <a:rPr lang="en-US" sz="4000" b="1" dirty="0" err="1">
                <a:sym typeface="Wingdings"/>
              </a:rPr>
              <a:t>bối</a:t>
            </a:r>
            <a:r>
              <a:rPr lang="en-US" sz="4000" b="1" dirty="0">
                <a:sym typeface="Wingdings"/>
              </a:rPr>
              <a:t> </a:t>
            </a:r>
            <a:r>
              <a:rPr lang="en-US" sz="4000" b="1" dirty="0" err="1">
                <a:sym typeface="Wingdings"/>
              </a:rPr>
              <a:t>cảnh</a:t>
            </a:r>
            <a:r>
              <a:rPr lang="en-US" sz="4000" b="1" dirty="0">
                <a:sym typeface="Wingdings"/>
              </a:rPr>
              <a:t> </a:t>
            </a:r>
            <a:r>
              <a:rPr lang="en-US" sz="4000" b="1" dirty="0" err="1">
                <a:sym typeface="Wingdings"/>
              </a:rPr>
              <a:t>cuộc</a:t>
            </a:r>
            <a:r>
              <a:rPr lang="en-US" sz="4000" b="1" dirty="0">
                <a:sym typeface="Wingdings"/>
              </a:rPr>
              <a:t> </a:t>
            </a:r>
            <a:r>
              <a:rPr lang="en-US" sz="4000" b="1" dirty="0" err="1">
                <a:sym typeface="Wingdings"/>
              </a:rPr>
              <a:t>sống</a:t>
            </a:r>
            <a:r>
              <a:rPr lang="en-US" sz="4000" b="1" dirty="0">
                <a:sym typeface="Wingdings"/>
              </a:rPr>
              <a:t> (</a:t>
            </a:r>
            <a:r>
              <a:rPr lang="en-US" sz="4000" b="1" dirty="0" err="1">
                <a:sym typeface="Wingdings"/>
              </a:rPr>
              <a:t>giả</a:t>
            </a:r>
            <a:r>
              <a:rPr lang="en-US" sz="4000" b="1" dirty="0">
                <a:sym typeface="Wingdings"/>
              </a:rPr>
              <a:t> </a:t>
            </a:r>
            <a:r>
              <a:rPr lang="en-US" sz="4000" b="1" dirty="0" err="1">
                <a:sym typeface="Wingdings"/>
              </a:rPr>
              <a:t>định</a:t>
            </a:r>
            <a:r>
              <a:rPr lang="en-US" sz="4000" b="1" dirty="0">
                <a:sym typeface="Wingdings"/>
              </a:rPr>
              <a:t> </a:t>
            </a:r>
            <a:r>
              <a:rPr lang="en-US" sz="4000" b="1" dirty="0" err="1">
                <a:sym typeface="Wingdings"/>
              </a:rPr>
              <a:t>hoặc</a:t>
            </a:r>
            <a:r>
              <a:rPr lang="en-US" sz="4000" b="1" dirty="0">
                <a:sym typeface="Wingdings"/>
              </a:rPr>
              <a:t> </a:t>
            </a:r>
            <a:r>
              <a:rPr lang="en-US" sz="4000" b="1" dirty="0" err="1">
                <a:sym typeface="Wingdings"/>
              </a:rPr>
              <a:t>thực</a:t>
            </a:r>
            <a:r>
              <a:rPr lang="en-US" sz="4000" b="1" dirty="0">
                <a:sym typeface="Wingdings"/>
              </a:rPr>
              <a:t> </a:t>
            </a:r>
            <a:r>
              <a:rPr lang="en-US" sz="4000" b="1" dirty="0" err="1">
                <a:sym typeface="Wingdings"/>
              </a:rPr>
              <a:t>tế</a:t>
            </a:r>
            <a:r>
              <a:rPr lang="en-US" sz="4000" b="1" dirty="0">
                <a:sym typeface="Wingdings"/>
              </a:rPr>
              <a:t>).</a:t>
            </a:r>
            <a:endParaRPr lang="en-US" sz="4000" b="1" dirty="0"/>
          </a:p>
        </p:txBody>
      </p:sp>
    </p:spTree>
    <p:extLst>
      <p:ext uri="{BB962C8B-B14F-4D97-AF65-F5344CB8AC3E}">
        <p14:creationId xmlns:p14="http://schemas.microsoft.com/office/powerpoint/2010/main" val="3459175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F18D443-11CF-49E3-A155-8B0A3C46E9FC}"/>
              </a:ext>
            </a:extLst>
          </p:cNvPr>
          <p:cNvSpPr>
            <a:spLocks noGrp="1"/>
          </p:cNvSpPr>
          <p:nvPr>
            <p:ph type="title"/>
          </p:nvPr>
        </p:nvSpPr>
        <p:spPr>
          <a:xfrm>
            <a:off x="609600" y="457201"/>
            <a:ext cx="8229600" cy="1600200"/>
          </a:xfrm>
        </p:spPr>
        <p:txBody>
          <a:bodyPr/>
          <a:lstStyle/>
          <a:p>
            <a:pPr lvl="0">
              <a:spcBef>
                <a:spcPct val="20000"/>
              </a:spcBef>
            </a:pPr>
            <a:r>
              <a:rPr lang="en-US" sz="3800">
                <a:solidFill>
                  <a:prstClr val="black"/>
                </a:solidFill>
                <a:ea typeface="+mn-ea"/>
                <a:cs typeface="+mn-cs"/>
              </a:rPr>
              <a:t>Mối tương quan giữa </a:t>
            </a:r>
            <a:br>
              <a:rPr lang="en-US" sz="3800">
                <a:solidFill>
                  <a:prstClr val="black"/>
                </a:solidFill>
                <a:ea typeface="+mn-ea"/>
                <a:cs typeface="+mn-cs"/>
              </a:rPr>
            </a:br>
            <a:r>
              <a:rPr lang="en-US" sz="3800" u="sng">
                <a:solidFill>
                  <a:prstClr val="black"/>
                </a:solidFill>
                <a:ea typeface="+mn-ea"/>
                <a:cs typeface="+mn-cs"/>
              </a:rPr>
              <a:t>kiến thức</a:t>
            </a:r>
            <a:r>
              <a:rPr lang="en-US" sz="3800">
                <a:solidFill>
                  <a:prstClr val="black"/>
                </a:solidFill>
                <a:ea typeface="+mn-ea"/>
                <a:cs typeface="+mn-cs"/>
              </a:rPr>
              <a:t>, </a:t>
            </a:r>
            <a:r>
              <a:rPr lang="en-US" sz="3800" u="sng">
                <a:solidFill>
                  <a:prstClr val="black"/>
                </a:solidFill>
                <a:ea typeface="+mn-ea"/>
                <a:cs typeface="+mn-cs"/>
              </a:rPr>
              <a:t>kỹ năng</a:t>
            </a:r>
            <a:r>
              <a:rPr lang="en-US" sz="3800">
                <a:solidFill>
                  <a:prstClr val="black"/>
                </a:solidFill>
                <a:ea typeface="+mn-ea"/>
                <a:cs typeface="+mn-cs"/>
              </a:rPr>
              <a:t> và </a:t>
            </a:r>
            <a:r>
              <a:rPr lang="en-US" sz="3800" u="sng">
                <a:solidFill>
                  <a:prstClr val="black"/>
                </a:solidFill>
                <a:ea typeface="+mn-ea"/>
                <a:cs typeface="+mn-cs"/>
              </a:rPr>
              <a:t>năng lực</a:t>
            </a:r>
            <a:r>
              <a:rPr lang="en-US" sz="3800">
                <a:solidFill>
                  <a:prstClr val="black"/>
                </a:solidFill>
                <a:ea typeface="+mn-ea"/>
                <a:cs typeface="+mn-cs"/>
              </a:rPr>
              <a:t>: </a:t>
            </a:r>
            <a:br>
              <a:rPr lang="en-US" sz="3800">
                <a:solidFill>
                  <a:prstClr val="black"/>
                </a:solidFill>
                <a:ea typeface="+mn-ea"/>
                <a:cs typeface="+mn-cs"/>
              </a:rPr>
            </a:br>
            <a:endParaRPr lang="vi-VN"/>
          </a:p>
        </p:txBody>
      </p:sp>
      <p:sp>
        <p:nvSpPr>
          <p:cNvPr id="3" name="Chỗ dành sẵn cho Nội dung 2">
            <a:extLst>
              <a:ext uri="{FF2B5EF4-FFF2-40B4-BE49-F238E27FC236}">
                <a16:creationId xmlns:a16="http://schemas.microsoft.com/office/drawing/2014/main" id="{A6075F87-78CE-4E7A-AF27-6E02067FA749}"/>
              </a:ext>
            </a:extLst>
          </p:cNvPr>
          <p:cNvSpPr>
            <a:spLocks noGrp="1"/>
          </p:cNvSpPr>
          <p:nvPr>
            <p:ph idx="1"/>
          </p:nvPr>
        </p:nvSpPr>
        <p:spPr>
          <a:xfrm>
            <a:off x="457200" y="2133600"/>
            <a:ext cx="8229600" cy="3992563"/>
          </a:xfrm>
        </p:spPr>
        <p:txBody>
          <a:bodyPr/>
          <a:lstStyle/>
          <a:p>
            <a:pPr marL="0" lvl="0" indent="0">
              <a:buNone/>
            </a:pPr>
            <a:r>
              <a:rPr lang="en-US">
                <a:solidFill>
                  <a:prstClr val="black"/>
                </a:solidFill>
              </a:rPr>
              <a:t>1) KT, KN là </a:t>
            </a:r>
            <a:r>
              <a:rPr lang="en-US" u="sng">
                <a:solidFill>
                  <a:prstClr val="black"/>
                </a:solidFill>
              </a:rPr>
              <a:t>kết quả</a:t>
            </a:r>
            <a:r>
              <a:rPr lang="en-US">
                <a:solidFill>
                  <a:prstClr val="black"/>
                </a:solidFill>
              </a:rPr>
              <a:t> của quá trình phát triển NL.</a:t>
            </a:r>
          </a:p>
          <a:p>
            <a:pPr marL="0" lvl="0" indent="0">
              <a:buNone/>
            </a:pPr>
            <a:r>
              <a:rPr lang="en-US">
                <a:solidFill>
                  <a:prstClr val="black"/>
                </a:solidFill>
              </a:rPr>
              <a:t>2) KT, KN là </a:t>
            </a:r>
            <a:r>
              <a:rPr lang="en-US" u="sng">
                <a:solidFill>
                  <a:prstClr val="black"/>
                </a:solidFill>
              </a:rPr>
              <a:t>cơ sở</a:t>
            </a:r>
            <a:r>
              <a:rPr lang="en-US">
                <a:solidFill>
                  <a:prstClr val="black"/>
                </a:solidFill>
              </a:rPr>
              <a:t> của quá trình phát triển NL.</a:t>
            </a:r>
          </a:p>
          <a:p>
            <a:pPr marL="0" lvl="0" indent="0">
              <a:buNone/>
            </a:pPr>
            <a:r>
              <a:rPr lang="en-US">
                <a:solidFill>
                  <a:prstClr val="black"/>
                </a:solidFill>
              </a:rPr>
              <a:t>3) KT, KN là </a:t>
            </a:r>
            <a:r>
              <a:rPr lang="en-US" u="sng">
                <a:solidFill>
                  <a:prstClr val="black"/>
                </a:solidFill>
              </a:rPr>
              <a:t>thành phần</a:t>
            </a:r>
            <a:r>
              <a:rPr lang="en-US">
                <a:solidFill>
                  <a:prstClr val="black"/>
                </a:solidFill>
              </a:rPr>
              <a:t> của NL. </a:t>
            </a:r>
          </a:p>
          <a:p>
            <a:pPr marL="0" lvl="0" indent="0">
              <a:buNone/>
            </a:pPr>
            <a:endParaRPr lang="en-US">
              <a:solidFill>
                <a:prstClr val="black"/>
              </a:solidFill>
              <a:sym typeface="Wingdings"/>
            </a:endParaRPr>
          </a:p>
          <a:p>
            <a:pPr marL="0" lvl="0" indent="0">
              <a:buNone/>
            </a:pPr>
            <a:r>
              <a:rPr lang="en-US">
                <a:solidFill>
                  <a:prstClr val="black"/>
                </a:solidFill>
                <a:sym typeface="Wingdings"/>
              </a:rPr>
              <a:t> </a:t>
            </a:r>
            <a:r>
              <a:rPr lang="en-US" b="1">
                <a:solidFill>
                  <a:prstClr val="black"/>
                </a:solidFill>
                <a:sym typeface="Wingdings"/>
              </a:rPr>
              <a:t>Hình thành kiến thức, kỹ năng cần được tiến hành </a:t>
            </a:r>
            <a:r>
              <a:rPr lang="en-US" b="1" u="sng">
                <a:solidFill>
                  <a:prstClr val="black"/>
                </a:solidFill>
                <a:sym typeface="Wingdings"/>
              </a:rPr>
              <a:t>song song</a:t>
            </a:r>
            <a:r>
              <a:rPr lang="en-US" b="1">
                <a:solidFill>
                  <a:prstClr val="black"/>
                </a:solidFill>
                <a:sym typeface="Wingdings"/>
              </a:rPr>
              <a:t> với phát triển năng lực HS.</a:t>
            </a:r>
            <a:endParaRPr lang="en-US" b="1">
              <a:solidFill>
                <a:prstClr val="black"/>
              </a:solidFill>
            </a:endParaRPr>
          </a:p>
          <a:p>
            <a:pPr marL="0" indent="0">
              <a:buNone/>
            </a:pPr>
            <a:endParaRPr lang="vi-VN"/>
          </a:p>
        </p:txBody>
      </p:sp>
    </p:spTree>
    <p:extLst>
      <p:ext uri="{BB962C8B-B14F-4D97-AF65-F5344CB8AC3E}">
        <p14:creationId xmlns:p14="http://schemas.microsoft.com/office/powerpoint/2010/main" val="2202076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200" b="1" dirty="0"/>
              <a:t>NĂNG LỰC HỌC SINH TIỂU HỌC  </a:t>
            </a:r>
          </a:p>
        </p:txBody>
      </p:sp>
      <p:sp>
        <p:nvSpPr>
          <p:cNvPr id="3" name="Content Placeholder 2"/>
          <p:cNvSpPr>
            <a:spLocks noGrp="1"/>
          </p:cNvSpPr>
          <p:nvPr>
            <p:ph idx="1"/>
          </p:nvPr>
        </p:nvSpPr>
        <p:spPr>
          <a:xfrm>
            <a:off x="457200" y="1143000"/>
            <a:ext cx="8229600" cy="4983163"/>
          </a:xfrm>
        </p:spPr>
        <p:txBody>
          <a:bodyPr>
            <a:noAutofit/>
          </a:bodyPr>
          <a:lstStyle/>
          <a:p>
            <a:pPr marL="0" indent="0">
              <a:buNone/>
            </a:pPr>
            <a:r>
              <a:rPr lang="en-US" dirty="0" err="1">
                <a:latin typeface="Calibri" pitchFamily="34" charset="0"/>
                <a:cs typeface="Calibri" pitchFamily="34" charset="0"/>
              </a:rPr>
              <a:t>Năng</a:t>
            </a:r>
            <a:r>
              <a:rPr lang="en-US" dirty="0">
                <a:latin typeface="Calibri" pitchFamily="34" charset="0"/>
                <a:cs typeface="Calibri" pitchFamily="34" charset="0"/>
              </a:rPr>
              <a:t> </a:t>
            </a:r>
            <a:r>
              <a:rPr lang="en-US" dirty="0" err="1">
                <a:latin typeface="Calibri" pitchFamily="34" charset="0"/>
                <a:cs typeface="Calibri" pitchFamily="34" charset="0"/>
              </a:rPr>
              <a:t>lực</a:t>
            </a:r>
            <a:r>
              <a:rPr lang="en-US" dirty="0">
                <a:latin typeface="Calibri" pitchFamily="34" charset="0"/>
                <a:cs typeface="Calibri" pitchFamily="34" charset="0"/>
              </a:rPr>
              <a:t> </a:t>
            </a:r>
            <a:r>
              <a:rPr lang="vi-VN" dirty="0">
                <a:latin typeface="Calibri" pitchFamily="34" charset="0"/>
                <a:cs typeface="Calibri" pitchFamily="34" charset="0"/>
              </a:rPr>
              <a:t>là thuộc tính cá nhân được hình thành, phát triển nhờ tố chất sẵn có và quá trình học tập, rèn luyện, cho phép con người huy động tổng hợp các kiến thức, kĩ năng và các thuộc tính cá nhân khác như hứng thú, niềm tin, ý chí,... thực hiện thành công một loại hoạt động nhất định, đạt kết quả mong muốn trong những điều kiện cụ thể. </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2360254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600" b="1" dirty="0"/>
              <a:t>3 NĂNG LỰC CHUNG VÀ </a:t>
            </a:r>
            <a:br>
              <a:rPr lang="en-US" sz="3600" b="1" dirty="0"/>
            </a:br>
            <a:r>
              <a:rPr lang="en-US" sz="3600" b="1" dirty="0"/>
              <a:t>7 NĂNG </a:t>
            </a:r>
            <a:r>
              <a:rPr lang="en-US" sz="3600" b="1"/>
              <a:t>LỰC ĐẶC THÙ CỦA </a:t>
            </a:r>
            <a:r>
              <a:rPr lang="en-US" sz="3600" b="1" dirty="0"/>
              <a:t>HS</a:t>
            </a: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marL="0" indent="0">
              <a:buNone/>
            </a:pPr>
            <a:r>
              <a:rPr lang="pt-BR" dirty="0"/>
              <a:t>1. Năng lực </a:t>
            </a:r>
            <a:r>
              <a:rPr lang="pt-BR" b="1" dirty="0"/>
              <a:t>tự chủ và tự học</a:t>
            </a:r>
          </a:p>
          <a:p>
            <a:pPr marL="0" indent="0">
              <a:buNone/>
            </a:pPr>
            <a:r>
              <a:rPr lang="en-US" dirty="0"/>
              <a:t>2. </a:t>
            </a:r>
            <a:r>
              <a:rPr lang="en-US" dirty="0" err="1"/>
              <a:t>Năng</a:t>
            </a:r>
            <a:r>
              <a:rPr lang="en-US" dirty="0"/>
              <a:t> </a:t>
            </a:r>
            <a:r>
              <a:rPr lang="en-US" dirty="0" err="1"/>
              <a:t>lực</a:t>
            </a:r>
            <a:r>
              <a:rPr lang="en-US" dirty="0"/>
              <a:t> </a:t>
            </a:r>
            <a:r>
              <a:rPr lang="en-US" b="1" dirty="0" err="1"/>
              <a:t>giao</a:t>
            </a:r>
            <a:r>
              <a:rPr lang="en-US" b="1" dirty="0"/>
              <a:t> </a:t>
            </a:r>
            <a:r>
              <a:rPr lang="en-US" b="1" dirty="0" err="1"/>
              <a:t>tiếp</a:t>
            </a:r>
            <a:r>
              <a:rPr lang="en-US" b="1" dirty="0"/>
              <a:t> </a:t>
            </a:r>
            <a:r>
              <a:rPr lang="en-US" b="1" dirty="0" err="1"/>
              <a:t>và</a:t>
            </a:r>
            <a:r>
              <a:rPr lang="en-US" b="1" dirty="0"/>
              <a:t> </a:t>
            </a:r>
            <a:r>
              <a:rPr lang="en-US" b="1" dirty="0" err="1"/>
              <a:t>hợp</a:t>
            </a:r>
            <a:r>
              <a:rPr lang="en-US" b="1" dirty="0"/>
              <a:t> </a:t>
            </a:r>
            <a:r>
              <a:rPr lang="en-US" b="1" dirty="0" err="1"/>
              <a:t>tác</a:t>
            </a:r>
            <a:endParaRPr lang="en-US" b="1" dirty="0"/>
          </a:p>
          <a:p>
            <a:pPr marL="0" indent="0">
              <a:buNone/>
            </a:pPr>
            <a:r>
              <a:rPr lang="en-US" dirty="0"/>
              <a:t>3. </a:t>
            </a:r>
            <a:r>
              <a:rPr lang="en-US" dirty="0" err="1"/>
              <a:t>Năng</a:t>
            </a:r>
            <a:r>
              <a:rPr lang="en-US" dirty="0"/>
              <a:t> </a:t>
            </a:r>
            <a:r>
              <a:rPr lang="en-US" dirty="0" err="1"/>
              <a:t>lực</a:t>
            </a:r>
            <a:r>
              <a:rPr lang="en-US" dirty="0"/>
              <a:t> </a:t>
            </a:r>
            <a:r>
              <a:rPr lang="en-US" b="1" dirty="0" err="1"/>
              <a:t>giải</a:t>
            </a:r>
            <a:r>
              <a:rPr lang="en-US" b="1" dirty="0"/>
              <a:t> </a:t>
            </a:r>
            <a:r>
              <a:rPr lang="en-US" b="1" dirty="0" err="1"/>
              <a:t>quyết</a:t>
            </a:r>
            <a:r>
              <a:rPr lang="en-US" b="1" dirty="0"/>
              <a:t> </a:t>
            </a:r>
            <a:r>
              <a:rPr lang="en-US" b="1" dirty="0" err="1"/>
              <a:t>vấn</a:t>
            </a:r>
            <a:r>
              <a:rPr lang="en-US" b="1" dirty="0"/>
              <a:t> </a:t>
            </a:r>
            <a:r>
              <a:rPr lang="en-US" b="1" dirty="0" err="1"/>
              <a:t>đề</a:t>
            </a:r>
            <a:r>
              <a:rPr lang="en-US" b="1" dirty="0"/>
              <a:t> </a:t>
            </a:r>
            <a:r>
              <a:rPr lang="en-US" b="1" dirty="0" err="1"/>
              <a:t>và</a:t>
            </a:r>
            <a:r>
              <a:rPr lang="en-US" b="1" dirty="0"/>
              <a:t> </a:t>
            </a:r>
            <a:r>
              <a:rPr lang="en-US" b="1" dirty="0" err="1"/>
              <a:t>sáng</a:t>
            </a:r>
            <a:r>
              <a:rPr lang="en-US" b="1" dirty="0"/>
              <a:t> </a:t>
            </a:r>
            <a:r>
              <a:rPr lang="en-US" b="1" dirty="0" err="1"/>
              <a:t>tạo</a:t>
            </a:r>
            <a:endParaRPr lang="en-US" b="1" dirty="0"/>
          </a:p>
          <a:p>
            <a:pPr marL="0" indent="0">
              <a:buNone/>
            </a:pPr>
            <a:r>
              <a:rPr lang="en-US" dirty="0"/>
              <a:t>4. </a:t>
            </a:r>
            <a:r>
              <a:rPr lang="en-US" dirty="0" err="1"/>
              <a:t>Năng</a:t>
            </a:r>
            <a:r>
              <a:rPr lang="en-US" dirty="0"/>
              <a:t> </a:t>
            </a:r>
            <a:r>
              <a:rPr lang="en-US" dirty="0" err="1"/>
              <a:t>lực</a:t>
            </a:r>
            <a:r>
              <a:rPr lang="en-US" dirty="0"/>
              <a:t> </a:t>
            </a:r>
            <a:r>
              <a:rPr lang="en-US" b="1" dirty="0" err="1"/>
              <a:t>ngôn</a:t>
            </a:r>
            <a:r>
              <a:rPr lang="en-US" b="1" dirty="0"/>
              <a:t> </a:t>
            </a:r>
            <a:r>
              <a:rPr lang="en-US" b="1" dirty="0" err="1"/>
              <a:t>ngữ</a:t>
            </a:r>
            <a:r>
              <a:rPr lang="en-US" b="1" dirty="0"/>
              <a:t> </a:t>
            </a:r>
          </a:p>
          <a:p>
            <a:pPr marL="0" indent="0">
              <a:buNone/>
            </a:pPr>
            <a:r>
              <a:rPr lang="en-US" dirty="0"/>
              <a:t>5. </a:t>
            </a:r>
            <a:r>
              <a:rPr lang="en-US" dirty="0" err="1"/>
              <a:t>Năng</a:t>
            </a:r>
            <a:r>
              <a:rPr lang="en-US" dirty="0"/>
              <a:t> </a:t>
            </a:r>
            <a:r>
              <a:rPr lang="en-US" dirty="0" err="1"/>
              <a:t>lực</a:t>
            </a:r>
            <a:r>
              <a:rPr lang="en-US" dirty="0"/>
              <a:t> </a:t>
            </a:r>
            <a:r>
              <a:rPr lang="en-US" b="1" dirty="0" err="1"/>
              <a:t>toán</a:t>
            </a:r>
            <a:r>
              <a:rPr lang="en-US" b="1" dirty="0"/>
              <a:t> </a:t>
            </a:r>
            <a:r>
              <a:rPr lang="en-US" b="1" dirty="0" err="1"/>
              <a:t>học</a:t>
            </a:r>
            <a:endParaRPr lang="en-US" b="1" dirty="0"/>
          </a:p>
          <a:p>
            <a:pPr marL="0" indent="0">
              <a:buNone/>
            </a:pPr>
            <a:r>
              <a:rPr lang="en-US" dirty="0"/>
              <a:t>6. </a:t>
            </a:r>
            <a:r>
              <a:rPr lang="en-US" dirty="0" err="1"/>
              <a:t>Năng</a:t>
            </a:r>
            <a:r>
              <a:rPr lang="en-US" dirty="0"/>
              <a:t> </a:t>
            </a:r>
            <a:r>
              <a:rPr lang="en-US" dirty="0" err="1"/>
              <a:t>lực</a:t>
            </a:r>
            <a:r>
              <a:rPr lang="en-US" dirty="0"/>
              <a:t> </a:t>
            </a:r>
            <a:r>
              <a:rPr lang="en-US" b="1" dirty="0" err="1"/>
              <a:t>khoa</a:t>
            </a:r>
            <a:r>
              <a:rPr lang="en-US" b="1" dirty="0"/>
              <a:t> </a:t>
            </a:r>
            <a:r>
              <a:rPr lang="en-US" b="1" dirty="0" err="1"/>
              <a:t>học</a:t>
            </a:r>
            <a:r>
              <a:rPr lang="en-US" b="1" dirty="0"/>
              <a:t> </a:t>
            </a:r>
          </a:p>
          <a:p>
            <a:pPr marL="0" indent="0">
              <a:buNone/>
            </a:pPr>
            <a:r>
              <a:rPr lang="en-US" dirty="0"/>
              <a:t>7. </a:t>
            </a:r>
            <a:r>
              <a:rPr lang="en-US" dirty="0" err="1"/>
              <a:t>Năng</a:t>
            </a:r>
            <a:r>
              <a:rPr lang="en-US" dirty="0"/>
              <a:t> </a:t>
            </a:r>
            <a:r>
              <a:rPr lang="en-US" dirty="0" err="1"/>
              <a:t>lực</a:t>
            </a:r>
            <a:r>
              <a:rPr lang="en-US" dirty="0"/>
              <a:t> </a:t>
            </a:r>
            <a:r>
              <a:rPr lang="en-US" b="1" dirty="0" err="1"/>
              <a:t>công</a:t>
            </a:r>
            <a:r>
              <a:rPr lang="en-US" b="1" dirty="0"/>
              <a:t> </a:t>
            </a:r>
            <a:r>
              <a:rPr lang="en-US" b="1" dirty="0" err="1"/>
              <a:t>nghệ</a:t>
            </a:r>
            <a:r>
              <a:rPr lang="en-US" dirty="0"/>
              <a:t> </a:t>
            </a:r>
          </a:p>
          <a:p>
            <a:pPr marL="0" indent="0">
              <a:buNone/>
            </a:pPr>
            <a:r>
              <a:rPr lang="en-US" dirty="0"/>
              <a:t>8. </a:t>
            </a:r>
            <a:r>
              <a:rPr lang="en-US" dirty="0" err="1"/>
              <a:t>Năng</a:t>
            </a:r>
            <a:r>
              <a:rPr lang="en-US" dirty="0"/>
              <a:t> </a:t>
            </a:r>
            <a:r>
              <a:rPr lang="en-US" dirty="0" err="1"/>
              <a:t>lực</a:t>
            </a:r>
            <a:r>
              <a:rPr lang="en-US" dirty="0"/>
              <a:t> </a:t>
            </a:r>
            <a:r>
              <a:rPr lang="en-US" b="1" dirty="0"/>
              <a:t>tin </a:t>
            </a:r>
            <a:r>
              <a:rPr lang="en-US" b="1" dirty="0" err="1"/>
              <a:t>học</a:t>
            </a:r>
            <a:r>
              <a:rPr lang="en-US" b="1" dirty="0"/>
              <a:t> </a:t>
            </a:r>
          </a:p>
          <a:p>
            <a:pPr marL="0" indent="0">
              <a:buNone/>
            </a:pPr>
            <a:r>
              <a:rPr lang="en-US" dirty="0"/>
              <a:t>9. </a:t>
            </a:r>
            <a:r>
              <a:rPr lang="en-US" dirty="0" err="1"/>
              <a:t>Năng</a:t>
            </a:r>
            <a:r>
              <a:rPr lang="en-US" dirty="0"/>
              <a:t> </a:t>
            </a:r>
            <a:r>
              <a:rPr lang="en-US" dirty="0" err="1"/>
              <a:t>lực</a:t>
            </a:r>
            <a:r>
              <a:rPr lang="en-US" dirty="0"/>
              <a:t> </a:t>
            </a:r>
            <a:r>
              <a:rPr lang="en-US" b="1" dirty="0" err="1"/>
              <a:t>thẩm</a:t>
            </a:r>
            <a:r>
              <a:rPr lang="en-US" b="1" dirty="0"/>
              <a:t> </a:t>
            </a:r>
            <a:r>
              <a:rPr lang="en-US" b="1" dirty="0" err="1"/>
              <a:t>mỹ</a:t>
            </a:r>
            <a:r>
              <a:rPr lang="en-US" dirty="0"/>
              <a:t> </a:t>
            </a:r>
          </a:p>
          <a:p>
            <a:pPr marL="0" indent="0">
              <a:buNone/>
            </a:pPr>
            <a:r>
              <a:rPr lang="en-US" dirty="0"/>
              <a:t>10. </a:t>
            </a:r>
            <a:r>
              <a:rPr lang="en-US" dirty="0" err="1"/>
              <a:t>Năng</a:t>
            </a:r>
            <a:r>
              <a:rPr lang="en-US" dirty="0"/>
              <a:t> </a:t>
            </a:r>
            <a:r>
              <a:rPr lang="en-US" dirty="0" err="1"/>
              <a:t>lực</a:t>
            </a:r>
            <a:r>
              <a:rPr lang="en-US" dirty="0"/>
              <a:t> </a:t>
            </a:r>
            <a:r>
              <a:rPr lang="en-US" b="1" dirty="0" err="1"/>
              <a:t>thể</a:t>
            </a:r>
            <a:r>
              <a:rPr lang="en-US" b="1" dirty="0"/>
              <a:t> </a:t>
            </a:r>
            <a:r>
              <a:rPr lang="en-US" b="1" dirty="0" err="1"/>
              <a:t>chất</a:t>
            </a:r>
            <a:r>
              <a:rPr lang="en-US" dirty="0"/>
              <a:t> </a:t>
            </a:r>
          </a:p>
        </p:txBody>
      </p:sp>
    </p:spTree>
    <p:extLst>
      <p:ext uri="{BB962C8B-B14F-4D97-AF65-F5344CB8AC3E}">
        <p14:creationId xmlns:p14="http://schemas.microsoft.com/office/powerpoint/2010/main" val="575432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1522</TotalTime>
  <Words>1618</Words>
  <Application>Microsoft Office PowerPoint</Application>
  <PresentationFormat>Trình chiếu Trên màn hình (4:3)</PresentationFormat>
  <Paragraphs>168</Paragraphs>
  <Slides>37</Slides>
  <Notes>0</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37</vt:i4>
      </vt:variant>
    </vt:vector>
  </HeadingPairs>
  <TitlesOfParts>
    <vt:vector size="43" baseType="lpstr">
      <vt:lpstr>Arial</vt:lpstr>
      <vt:lpstr>Calibri</vt:lpstr>
      <vt:lpstr>Times New Roman</vt:lpstr>
      <vt:lpstr>Wingdings</vt:lpstr>
      <vt:lpstr>Wingdings 2</vt:lpstr>
      <vt:lpstr>Office Theme</vt:lpstr>
      <vt:lpstr>THIẾT KẾ BÀI HỌC PHÁT TRIỂN  NĂNG LỰC HỌC SINH TIỂU HỌC </vt:lpstr>
      <vt:lpstr>NỘI DUNG</vt:lpstr>
      <vt:lpstr>NĂNG LỰC HS CẦN ĐƯỢC HIỂU NHƯ THẾ NÀO?</vt:lpstr>
      <vt:lpstr>Bản trình bày PowerPoint</vt:lpstr>
      <vt:lpstr>Bản trình bày PowerPoint</vt:lpstr>
      <vt:lpstr>Bản trình bày PowerPoint</vt:lpstr>
      <vt:lpstr>Mối tương quan giữa  kiến thức, kỹ năng và năng lực:  </vt:lpstr>
      <vt:lpstr>NĂNG LỰC HỌC SINH TIỂU HỌC  </vt:lpstr>
      <vt:lpstr>3 NĂNG LỰC CHUNG VÀ  7 NĂNG LỰC ĐẶC THÙ CỦA HS</vt:lpstr>
      <vt:lpstr>DẠY HỌC PHÁT TRIỂN NĂNG LỰC HS</vt:lpstr>
      <vt:lpstr>MỤC TIÊU BÀI HỌC PHÁT TRIỂN NĂNG LỰC </vt:lpstr>
      <vt:lpstr>MỤC TIÊU BÀI HỌC  PHÁT TRIỂN NĂNG LỰC HS </vt:lpstr>
      <vt:lpstr>Bản trình bày PowerPoint</vt:lpstr>
      <vt:lpstr>CÁCH XÁC ĐỊNH  MỤC TIÊU PHÁT TRIỂN NĂNG LỰC </vt:lpstr>
      <vt:lpstr>Bản trình bày PowerPoint</vt:lpstr>
      <vt:lpstr>NỘI DUNG BÀI HỌC  PHÁT TRIỂN NĂNG LỰC </vt:lpstr>
      <vt:lpstr>Bản trình bày PowerPoint</vt:lpstr>
      <vt:lpstr>Bản trình bày PowerPoint</vt:lpstr>
      <vt:lpstr>Bản trình bày PowerPoint</vt:lpstr>
      <vt:lpstr>Bản trình bày PowerPoint</vt:lpstr>
      <vt:lpstr>Thực hành </vt:lpstr>
      <vt:lpstr>PHƯƠNG PHÁP DẠY HỌC  PHÁT TRIỂN NĂNG LỰC  </vt:lpstr>
      <vt:lpstr>1. Chú trọng đến PP tự học của HS</vt:lpstr>
      <vt:lpstr>2. Tổ chức việc học tập qua HĐ của HS</vt:lpstr>
      <vt:lpstr>VD: Vận dụng PP thảo luận nhóm  vào việc dạy học bài “Lá cây”</vt:lpstr>
      <vt:lpstr>3. Coi trọng việc phát triển tư duy của HS</vt:lpstr>
      <vt:lpstr>VD: Vận dụng PP “Bàn tay nặn bột”  cho bài “Nước có những tính chất gì?</vt:lpstr>
      <vt:lpstr>PPDH PHÁT TRIỂN NĂNG LỰC HS</vt:lpstr>
      <vt:lpstr>Thực hành </vt:lpstr>
      <vt:lpstr>HÌNH THỨC TỔ CHỨC DẠY HỌC PTNL</vt:lpstr>
      <vt:lpstr>Bản trình bày PowerPoint</vt:lpstr>
      <vt:lpstr>Bản trình bày PowerPoint</vt:lpstr>
      <vt:lpstr>KIỂM TRA, ĐÁNH GIÁ NĂNG LỰC HS</vt:lpstr>
      <vt:lpstr>Qui trình kiểm tra, đánh giá năng lực  qua bài làm của HỌC SINH</vt:lpstr>
      <vt:lpstr>PHƯƠNG PHÁP, KĨ THUẬT ĐG NĂNG LỰC </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THIẾT KẾ BÀI HỌC PHÁT TRIỂN NĂNG LỰC HỌC SINH TIỂU HỌC </dc:title>
  <dc:creator>Windows User</dc:creator>
  <cp:lastModifiedBy>Nguyen Huu Hop</cp:lastModifiedBy>
  <cp:revision>165</cp:revision>
  <dcterms:created xsi:type="dcterms:W3CDTF">2018-06-21T02:18:52Z</dcterms:created>
  <dcterms:modified xsi:type="dcterms:W3CDTF">2019-08-10T04:25:19Z</dcterms:modified>
</cp:coreProperties>
</file>