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307" r:id="rId2"/>
    <p:sldId id="298" r:id="rId3"/>
    <p:sldId id="293" r:id="rId4"/>
    <p:sldId id="299" r:id="rId5"/>
    <p:sldId id="265" r:id="rId6"/>
    <p:sldId id="304" r:id="rId7"/>
    <p:sldId id="294" r:id="rId8"/>
    <p:sldId id="306" r:id="rId9"/>
    <p:sldId id="301" r:id="rId10"/>
    <p:sldId id="295" r:id="rId11"/>
    <p:sldId id="296" r:id="rId12"/>
    <p:sldId id="260" r:id="rId13"/>
    <p:sldId id="258" r:id="rId14"/>
    <p:sldId id="305" r:id="rId15"/>
    <p:sldId id="300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66FF"/>
    <a:srgbClr val="7EE620"/>
    <a:srgbClr val="4ADF27"/>
    <a:srgbClr val="45D531"/>
    <a:srgbClr val="4BF90D"/>
    <a:srgbClr val="00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324"/>
    <p:restoredTop sz="94671"/>
  </p:normalViewPr>
  <p:slideViewPr>
    <p:cSldViewPr>
      <p:cViewPr varScale="1">
        <p:scale>
          <a:sx n="70" d="100"/>
          <a:sy n="70" d="100"/>
        </p:scale>
        <p:origin x="684" y="-318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FECBF4-AD87-47DF-8081-9FB446113158}" type="datetimeFigureOut">
              <a:rPr lang="en-US" smtClean="0"/>
              <a:pPr/>
              <a:t>9/21/2020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E0FB32-48B7-4F11-8997-6F0F89F9D1C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70208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9E7F2D6-C031-4E63-8DC1-176D7C617A6B}" type="slidenum">
              <a:rPr lang="en-US"/>
              <a:pPr/>
              <a:t>5</a:t>
            </a:fld>
            <a:endParaRPr lang="en-US"/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2588" y="684213"/>
            <a:ext cx="6096000" cy="3429000"/>
          </a:xfrm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6388"/>
          </a:xfrm>
          <a:noFill/>
          <a:ln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14257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E0FB32-48B7-4F11-8997-6F0F89F9D1CD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6233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F2512-B3CB-487A-A6C3-55EB9F9951E9}" type="datetimeFigureOut">
              <a:rPr lang="en-US" smtClean="0"/>
              <a:pPr/>
              <a:t>9/21/2020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72423-ACBE-4908-8FE7-0F0B54D3FE2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F2512-B3CB-487A-A6C3-55EB9F9951E9}" type="datetimeFigureOut">
              <a:rPr lang="en-US" smtClean="0"/>
              <a:pPr/>
              <a:t>9/21/2020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72423-ACBE-4908-8FE7-0F0B54D3FE2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F2512-B3CB-487A-A6C3-55EB9F9951E9}" type="datetimeFigureOut">
              <a:rPr lang="en-US" smtClean="0"/>
              <a:pPr/>
              <a:t>9/21/2020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72423-ACBE-4908-8FE7-0F0B54D3FE2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F2512-B3CB-487A-A6C3-55EB9F9951E9}" type="datetimeFigureOut">
              <a:rPr lang="en-US" smtClean="0"/>
              <a:pPr/>
              <a:t>9/21/2020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72423-ACBE-4908-8FE7-0F0B54D3FE2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F2512-B3CB-487A-A6C3-55EB9F9951E9}" type="datetimeFigureOut">
              <a:rPr lang="en-US" smtClean="0"/>
              <a:pPr/>
              <a:t>9/21/2020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72423-ACBE-4908-8FE7-0F0B54D3FE2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F2512-B3CB-487A-A6C3-55EB9F9951E9}" type="datetimeFigureOut">
              <a:rPr lang="en-US" smtClean="0"/>
              <a:pPr/>
              <a:t>9/21/2020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72423-ACBE-4908-8FE7-0F0B54D3FE2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F2512-B3CB-487A-A6C3-55EB9F9951E9}" type="datetimeFigureOut">
              <a:rPr lang="en-US" smtClean="0"/>
              <a:pPr/>
              <a:t>9/21/2020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72423-ACBE-4908-8FE7-0F0B54D3FE2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F2512-B3CB-487A-A6C3-55EB9F9951E9}" type="datetimeFigureOut">
              <a:rPr lang="en-US" smtClean="0"/>
              <a:pPr/>
              <a:t>9/21/2020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72423-ACBE-4908-8FE7-0F0B54D3FE2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F2512-B3CB-487A-A6C3-55EB9F9951E9}" type="datetimeFigureOut">
              <a:rPr lang="en-US" smtClean="0"/>
              <a:pPr/>
              <a:t>9/21/2020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72423-ACBE-4908-8FE7-0F0B54D3FE2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F2512-B3CB-487A-A6C3-55EB9F9951E9}" type="datetimeFigureOut">
              <a:rPr lang="en-US" smtClean="0"/>
              <a:pPr/>
              <a:t>9/21/2020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72423-ACBE-4908-8FE7-0F0B54D3FE2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4F2512-B3CB-487A-A6C3-55EB9F9951E9}" type="datetimeFigureOut">
              <a:rPr lang="en-US" smtClean="0"/>
              <a:pPr/>
              <a:t>9/21/2020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272423-ACBE-4908-8FE7-0F0B54D3FE2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4F2512-B3CB-487A-A6C3-55EB9F9951E9}" type="datetimeFigureOut">
              <a:rPr lang="en-US" smtClean="0"/>
              <a:pPr/>
              <a:t>9/21/2020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272423-ACBE-4908-8FE7-0F0B54D3FE2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7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gif"/><Relationship Id="rId5" Type="http://schemas.openxmlformats.org/officeDocument/2006/relationships/image" Target="../media/image5.gif"/><Relationship Id="rId4" Type="http://schemas.openxmlformats.org/officeDocument/2006/relationships/image" Target="../media/image4.gi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LUYỆN TỪ VÀ CÂU</a:t>
            </a:r>
            <a:b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6700" dirty="0">
                <a:solidFill>
                  <a:srgbClr val="FF0000"/>
                </a:solidFill>
              </a:rPr>
              <a:t>TỪ ĐƠN VÀ TỪ PHỨC</a:t>
            </a:r>
            <a:br>
              <a:rPr lang="en-US" sz="6700" dirty="0">
                <a:solidFill>
                  <a:srgbClr val="FF0000"/>
                </a:solidFill>
              </a:rPr>
            </a:br>
            <a:endParaRPr lang="en-US" sz="67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7570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4"/>
          <p:cNvSpPr txBox="1">
            <a:spLocks noChangeArrowheads="1"/>
          </p:cNvSpPr>
          <p:nvPr/>
        </p:nvSpPr>
        <p:spPr bwMode="auto">
          <a:xfrm>
            <a:off x="457200" y="304800"/>
            <a:ext cx="2971800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II.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Ghi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nhớ</a:t>
            </a:r>
            <a:endParaRPr lang="en-US" sz="4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croll: Horizontal 2">
            <a:extLst>
              <a:ext uri="{FF2B5EF4-FFF2-40B4-BE49-F238E27FC236}">
                <a16:creationId xmlns:a16="http://schemas.microsoft.com/office/drawing/2014/main" xmlns="" id="{0D9780ED-D8BD-404F-9FAA-B5A9143E03BC}"/>
              </a:ext>
            </a:extLst>
          </p:cNvPr>
          <p:cNvSpPr/>
          <p:nvPr/>
        </p:nvSpPr>
        <p:spPr>
          <a:xfrm>
            <a:off x="685800" y="990600"/>
            <a:ext cx="10896600" cy="4876800"/>
          </a:xfrm>
          <a:prstGeom prst="horizontalScroll">
            <a:avLst/>
          </a:prstGeom>
          <a:solidFill>
            <a:schemeClr val="bg1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514350" indent="-514350">
              <a:buFontTx/>
              <a:buAutoNum type="arabicPeriod"/>
              <a:defRPr/>
            </a:pPr>
            <a:r>
              <a:rPr lang="vi-VN" sz="36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Tiếng </a:t>
            </a:r>
            <a:r>
              <a:rPr lang="en-US" sz="36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36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36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cấu tạo nên từ. Từ chỉ gồm một tiếng gọi là từ đơn. Từ gồm hai hay nhiều tiếng gọi là từ phức.</a:t>
            </a:r>
            <a:endParaRPr lang="en-US" sz="3600" b="1" i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FontTx/>
              <a:buAutoNum type="arabicPeriod"/>
              <a:defRPr/>
            </a:pPr>
            <a:endParaRPr lang="en-US" sz="3600" b="1" i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r>
              <a:rPr lang="vi-VN" sz="36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</a:t>
            </a:r>
            <a:r>
              <a:rPr lang="en-US" sz="36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vi-VN" sz="36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 nào cũng có nghĩa và dùng để tạo</a:t>
            </a:r>
            <a:r>
              <a:rPr lang="en-US" sz="36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nên câu.</a:t>
            </a:r>
            <a:endParaRPr lang="en-US" sz="2800" b="1" i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77198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4"/>
          <p:cNvSpPr txBox="1">
            <a:spLocks noChangeArrowheads="1"/>
          </p:cNvSpPr>
          <p:nvPr/>
        </p:nvSpPr>
        <p:spPr bwMode="auto">
          <a:xfrm>
            <a:off x="228600" y="21296"/>
            <a:ext cx="5638800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III.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endParaRPr lang="en-US" sz="4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04800" y="990600"/>
            <a:ext cx="117348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buFont typeface="Arial" pitchFamily="34" charset="0"/>
              <a:buAutoNum type="arabicPeriod"/>
            </a:pPr>
            <a:r>
              <a:rPr lang="en-US" sz="32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Chép</a:t>
            </a:r>
            <a:r>
              <a:rPr lang="en-US" sz="32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32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vở</a:t>
            </a:r>
            <a:r>
              <a:rPr lang="en-US" sz="32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32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32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32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32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gạch</a:t>
            </a:r>
            <a:r>
              <a:rPr lang="en-US" sz="32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chéo</a:t>
            </a:r>
            <a:r>
              <a:rPr lang="en-US" sz="32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2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32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32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2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2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2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32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cuối</a:t>
            </a:r>
            <a:r>
              <a:rPr lang="en-US" sz="32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32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Ghi</a:t>
            </a:r>
            <a:r>
              <a:rPr lang="en-US" sz="32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32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2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32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2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phức</a:t>
            </a:r>
            <a:r>
              <a:rPr lang="en-US" sz="32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32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thơ</a:t>
            </a:r>
            <a:r>
              <a:rPr lang="en-US" sz="32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5" name="Rectangle 4"/>
          <p:cNvSpPr/>
          <p:nvPr/>
        </p:nvSpPr>
        <p:spPr>
          <a:xfrm>
            <a:off x="533400" y="2777046"/>
            <a:ext cx="11125200" cy="29238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              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/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/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truyện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cổ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/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thiết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tha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/</a:t>
            </a:r>
          </a:p>
          <a:p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       Cho /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/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/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ông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cha /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/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mình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/</a:t>
            </a:r>
          </a:p>
          <a:p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             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Rất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rất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thông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minh</a:t>
            </a:r>
          </a:p>
          <a:p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     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Vừa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đa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tình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đa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mang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US" sz="320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</a:t>
            </a:r>
            <a:r>
              <a:rPr lang="en-US" sz="24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Lâm</a:t>
            </a:r>
            <a:r>
              <a:rPr lang="en-US" sz="2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Thị</a:t>
            </a:r>
            <a:r>
              <a:rPr lang="en-US" sz="2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Mỹ</a:t>
            </a:r>
            <a:r>
              <a:rPr lang="en-US" sz="2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Dạ</a:t>
            </a:r>
            <a:endParaRPr lang="en-US" sz="24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 flipH="1">
            <a:off x="3733800" y="3808097"/>
            <a:ext cx="152400" cy="43641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H="1">
            <a:off x="5638800" y="3808097"/>
            <a:ext cx="152400" cy="43641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H="1">
            <a:off x="6324600" y="3808097"/>
            <a:ext cx="152400" cy="43641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H="1">
            <a:off x="8364682" y="3794242"/>
            <a:ext cx="152400" cy="43641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H="1">
            <a:off x="2971800" y="4304956"/>
            <a:ext cx="152400" cy="43641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H="1">
            <a:off x="5257800" y="4304956"/>
            <a:ext cx="152400" cy="43641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H="1">
            <a:off x="4648200" y="4304956"/>
            <a:ext cx="152400" cy="43641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H="1">
            <a:off x="6705600" y="4304957"/>
            <a:ext cx="152400" cy="43641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H="1">
            <a:off x="8354291" y="4277247"/>
            <a:ext cx="152400" cy="43641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931718" y="1524000"/>
            <a:ext cx="3487882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flipH="1">
            <a:off x="5046519" y="1524000"/>
            <a:ext cx="6612081" cy="1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flipH="1">
            <a:off x="1922318" y="2057400"/>
            <a:ext cx="3487882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5791200" y="2057400"/>
            <a:ext cx="46482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loud Callout 2"/>
          <p:cNvSpPr/>
          <p:nvPr/>
        </p:nvSpPr>
        <p:spPr>
          <a:xfrm>
            <a:off x="9601200" y="5105400"/>
            <a:ext cx="1828800" cy="1447800"/>
          </a:xfrm>
          <a:prstGeom prst="cloudCallou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9982200" y="5413802"/>
            <a:ext cx="2590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i="1" dirty="0" err="1">
                <a:solidFill>
                  <a:schemeClr val="accent2">
                    <a:lumMod val="75000"/>
                  </a:schemeClr>
                </a:solidFill>
                <a:latin typeface="Bell MT" panose="02020503060305020303" pitchFamily="18" charset="0"/>
                <a:cs typeface="Times New Roman" panose="02020603050405020304" pitchFamily="18" charset="0"/>
              </a:rPr>
              <a:t>Vở</a:t>
            </a:r>
            <a:endParaRPr lang="en-US" sz="4800" i="1" dirty="0">
              <a:solidFill>
                <a:schemeClr val="accent2">
                  <a:lumMod val="75000"/>
                </a:schemeClr>
              </a:solidFill>
              <a:latin typeface="Bell MT" panose="02020503060305020303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38677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8" presetClass="exit" presetSubtype="1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3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8" presetClass="exit" presetSubtype="1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strips(downLeft)">
                                      <p:cBhvr>
                                        <p:cTn id="3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  <p:bldP spid="19" grpId="0"/>
      <p:bldP spid="19" grpId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83711912"/>
              </p:ext>
            </p:extLst>
          </p:nvPr>
        </p:nvGraphicFramePr>
        <p:xfrm>
          <a:off x="152401" y="2421210"/>
          <a:ext cx="11582399" cy="4436790"/>
        </p:xfrm>
        <a:graphic>
          <a:graphicData uri="http://schemas.openxmlformats.org/drawingml/2006/table">
            <a:tbl>
              <a:tblPr firstRow="1" bandRow="1">
                <a:tableStyleId>{E8B1032C-EA38-4F05-BA0D-38AFFFC7BED3}</a:tableStyleId>
              </a:tblPr>
              <a:tblGrid>
                <a:gridCol w="533399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62484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931590">
                <a:tc>
                  <a:txBody>
                    <a:bodyPr/>
                    <a:lstStyle/>
                    <a:p>
                      <a:pPr algn="ctr"/>
                      <a:r>
                        <a:rPr lang="en-US" sz="5400" dirty="0" err="1"/>
                        <a:t>Từ</a:t>
                      </a:r>
                      <a:r>
                        <a:rPr lang="en-US" sz="5400" baseline="0" dirty="0"/>
                        <a:t> </a:t>
                      </a:r>
                      <a:r>
                        <a:rPr lang="en-US" sz="5400" baseline="0" dirty="0" err="1"/>
                        <a:t>đơn</a:t>
                      </a:r>
                      <a:endParaRPr lang="en-US" sz="5400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800" dirty="0" err="1"/>
                        <a:t>Từ</a:t>
                      </a:r>
                      <a:r>
                        <a:rPr lang="en-US" sz="4800" baseline="0" dirty="0"/>
                        <a:t> </a:t>
                      </a:r>
                      <a:r>
                        <a:rPr lang="en-US" sz="4800" baseline="0" dirty="0" err="1"/>
                        <a:t>phức</a:t>
                      </a:r>
                      <a:endParaRPr lang="en-US" sz="4800" dirty="0"/>
                    </a:p>
                    <a:p>
                      <a:pPr algn="ctr"/>
                      <a:endParaRPr lang="en-US" sz="4000" dirty="0">
                        <a:solidFill>
                          <a:srgbClr val="FFFF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004230">
                <a:tc>
                  <a:txBody>
                    <a:bodyPr/>
                    <a:lstStyle/>
                    <a:p>
                      <a:pPr algn="ctr"/>
                      <a:endParaRPr lang="en-US" sz="4000" dirty="0"/>
                    </a:p>
                    <a:p>
                      <a:pPr algn="ctr"/>
                      <a:endParaRPr lang="en-US" sz="4000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4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018309" y="4228695"/>
            <a:ext cx="385849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tôi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mình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rất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vừa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373091" y="3944137"/>
            <a:ext cx="50292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truyện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cổ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thiết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ông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cha 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thông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minh 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lượng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  <a:p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mang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09600" y="142331"/>
            <a:ext cx="1112520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              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/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/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truyện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cổ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/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thiết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tha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/</a:t>
            </a:r>
          </a:p>
          <a:p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       Cho /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/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/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ông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cha /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/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mình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/</a:t>
            </a:r>
          </a:p>
          <a:p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             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Rất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rất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thông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minh</a:t>
            </a:r>
          </a:p>
          <a:p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     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Vừa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lượng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đa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tình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đa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mang</a:t>
            </a:r>
            <a:r>
              <a:rPr lang="en-US" sz="32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US" sz="320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     </a:t>
            </a:r>
            <a:r>
              <a:rPr lang="en-US" sz="32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            </a:t>
            </a:r>
            <a:r>
              <a:rPr lang="en-US" sz="2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</a:t>
            </a:r>
          </a:p>
        </p:txBody>
      </p:sp>
      <p:cxnSp>
        <p:nvCxnSpPr>
          <p:cNvPr id="9" name="Straight Connector 8"/>
          <p:cNvCxnSpPr/>
          <p:nvPr/>
        </p:nvCxnSpPr>
        <p:spPr>
          <a:xfrm flipH="1">
            <a:off x="3810000" y="1181707"/>
            <a:ext cx="152400" cy="43641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H="1">
            <a:off x="5715000" y="1181707"/>
            <a:ext cx="152400" cy="43641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H="1">
            <a:off x="6400800" y="1181707"/>
            <a:ext cx="152400" cy="43641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H="1">
            <a:off x="8440882" y="1167852"/>
            <a:ext cx="152400" cy="43641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H="1">
            <a:off x="3048000" y="1678566"/>
            <a:ext cx="152400" cy="43641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H="1">
            <a:off x="5334000" y="1678566"/>
            <a:ext cx="152400" cy="43641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H="1">
            <a:off x="4724400" y="1678566"/>
            <a:ext cx="152400" cy="43641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H="1">
            <a:off x="6781800" y="1678567"/>
            <a:ext cx="152400" cy="43641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8430491" y="1650857"/>
            <a:ext cx="152400" cy="43641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533400" y="304800"/>
            <a:ext cx="10972800" cy="20005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4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40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40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40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40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40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40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điển</a:t>
            </a:r>
            <a:r>
              <a:rPr lang="en-US" sz="40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40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ghi</a:t>
            </a:r>
            <a:r>
              <a:rPr lang="en-US" sz="40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40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457200" indent="-457200">
              <a:buFontTx/>
              <a:buChar char="-"/>
            </a:pPr>
            <a:r>
              <a:rPr lang="en-US" sz="40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  3 </a:t>
            </a:r>
            <a:r>
              <a:rPr lang="en-US" sz="40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40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đơn</a:t>
            </a:r>
            <a:endParaRPr lang="en-US" sz="400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Tx/>
              <a:buChar char="-"/>
            </a:pPr>
            <a:r>
              <a:rPr lang="en-US" sz="40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  3 </a:t>
            </a:r>
            <a:r>
              <a:rPr lang="en-US" sz="40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40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phức</a:t>
            </a:r>
            <a:endParaRPr lang="en-US" sz="400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26473" y="2743200"/>
            <a:ext cx="11658600" cy="32316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4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44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44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44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44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44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44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44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44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44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44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44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phức</a:t>
            </a:r>
            <a:r>
              <a:rPr lang="en-US" sz="44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vừa</a:t>
            </a:r>
            <a:r>
              <a:rPr lang="en-US" sz="44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44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44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44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44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44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latin typeface="Times New Roman" pitchFamily="18" charset="0"/>
                <a:cs typeface="Times New Roman" pitchFamily="18" charset="0"/>
              </a:rPr>
              <a:t> 2.</a:t>
            </a:r>
          </a:p>
          <a:p>
            <a:endParaRPr lang="en-US" sz="4400" i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36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M: </a:t>
            </a:r>
            <a:r>
              <a:rPr lang="en-US" sz="36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( </a:t>
            </a:r>
            <a:r>
              <a:rPr lang="en-US" sz="36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36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6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6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6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đoàn</a:t>
            </a:r>
            <a:r>
              <a:rPr lang="en-US" sz="36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36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r>
              <a:rPr lang="en-US" sz="36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sz="36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Đoàn</a:t>
            </a:r>
            <a:r>
              <a:rPr lang="en-US" sz="36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i="1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3600" i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6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truyền</a:t>
            </a:r>
            <a:r>
              <a:rPr lang="en-US" sz="36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thống</a:t>
            </a:r>
            <a:r>
              <a:rPr lang="en-US" sz="36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quý</a:t>
            </a:r>
            <a:r>
              <a:rPr lang="en-US" sz="36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báu</a:t>
            </a:r>
            <a:r>
              <a:rPr lang="en-US" sz="36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6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36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dân</a:t>
            </a:r>
            <a:r>
              <a:rPr lang="en-US" sz="36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ta.</a:t>
            </a:r>
          </a:p>
        </p:txBody>
      </p:sp>
      <p:sp>
        <p:nvSpPr>
          <p:cNvPr id="4" name="Cloud Callout 3"/>
          <p:cNvSpPr/>
          <p:nvPr/>
        </p:nvSpPr>
        <p:spPr>
          <a:xfrm>
            <a:off x="10134600" y="3733800"/>
            <a:ext cx="1828800" cy="1447800"/>
          </a:xfrm>
          <a:prstGeom prst="cloudCallou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0515600" y="4042202"/>
            <a:ext cx="2590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i="1" dirty="0" err="1">
                <a:solidFill>
                  <a:schemeClr val="accent2">
                    <a:lumMod val="75000"/>
                  </a:schemeClr>
                </a:solidFill>
                <a:latin typeface="Bell MT" panose="02020503060305020303" pitchFamily="18" charset="0"/>
                <a:cs typeface="Times New Roman" panose="02020603050405020304" pitchFamily="18" charset="0"/>
              </a:rPr>
              <a:t>Vở</a:t>
            </a:r>
            <a:endParaRPr lang="en-US" sz="4800" i="1" dirty="0">
              <a:solidFill>
                <a:schemeClr val="accent2">
                  <a:lumMod val="75000"/>
                </a:schemeClr>
              </a:solidFill>
              <a:latin typeface="Bell MT" panose="02020503060305020303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4" grpId="0" animBg="1"/>
      <p:bldP spid="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B4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" y="228600"/>
            <a:ext cx="11811000" cy="64349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4953000" y="2514600"/>
            <a:ext cx="38100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Củng</a:t>
            </a:r>
            <a:r>
              <a:rPr lang="en-US" sz="6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cố</a:t>
            </a:r>
            <a:endParaRPr lang="en-US" sz="6600" b="1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Picture 5" descr="FACE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7600" y="2371473"/>
            <a:ext cx="1095375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393377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21755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777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387" name="WordArt 16"/>
          <p:cNvSpPr>
            <a:spLocks noChangeArrowheads="1" noChangeShapeType="1" noTextEdit="1"/>
          </p:cNvSpPr>
          <p:nvPr/>
        </p:nvSpPr>
        <p:spPr bwMode="auto">
          <a:xfrm>
            <a:off x="2133600" y="2596358"/>
            <a:ext cx="7475538" cy="3436938"/>
          </a:xfrm>
          <a:prstGeom prst="rect">
            <a:avLst/>
          </a:prstGeom>
        </p:spPr>
        <p:txBody>
          <a:bodyPr wrap="none" fromWordArt="1">
            <a:prstTxWarp prst="textCanDown">
              <a:avLst>
                <a:gd name="adj" fmla="val 14287"/>
              </a:avLst>
            </a:prstTxWarp>
          </a:bodyPr>
          <a:lstStyle/>
          <a:p>
            <a:pPr algn="ctr"/>
            <a:r>
              <a:rPr lang="en-US" sz="3600" b="1" kern="10" dirty="0" smtClean="0">
                <a:ln w="12700" cap="sq">
                  <a:solidFill>
                    <a:srgbClr val="0000FF"/>
                  </a:solidFill>
                  <a:round/>
                  <a:headEnd type="none" w="sm" len="sm"/>
                  <a:tailEnd type="none" w="sm" len="sm"/>
                </a:ln>
                <a:solidFill>
                  <a:srgbClr val="0000FF"/>
                </a:solidFill>
              </a:rPr>
              <a:t>CHÀO TẠM BIỆT</a:t>
            </a:r>
            <a:endParaRPr lang="en-US" sz="3600" b="1" kern="10" dirty="0">
              <a:ln w="12700" cap="sq">
                <a:solidFill>
                  <a:srgbClr val="0000FF"/>
                </a:solidFill>
                <a:round/>
                <a:headEnd type="none" w="sm" len="sm"/>
                <a:tailEnd type="none" w="sm" len="sm"/>
              </a:ln>
              <a:solidFill>
                <a:srgbClr val="0000FF"/>
              </a:solidFill>
            </a:endParaRPr>
          </a:p>
        </p:txBody>
      </p:sp>
      <p:pic>
        <p:nvPicPr>
          <p:cNvPr id="16388" name="Picture 6" descr="Vo_tay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1000" y="4800601"/>
            <a:ext cx="2362200" cy="1571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25889632"/>
      </p:ext>
    </p:extLst>
  </p:cSld>
  <p:clrMapOvr>
    <a:masterClrMapping/>
  </p:clrMapOvr>
  <p:transition advClick="0" advTm="10000">
    <p:cover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2514600" y="457200"/>
            <a:ext cx="7205574" cy="1610226"/>
          </a:xfrm>
        </p:spPr>
        <p:txBody>
          <a:bodyPr>
            <a:noAutofit/>
          </a:bodyPr>
          <a:lstStyle/>
          <a:p>
            <a:pPr algn="l" eaLnBrk="1" hangingPunct="1"/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altLang="en-US" sz="360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altLang="en-US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altLang="en-US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  <a:r>
              <a:rPr lang="en-US" altLang="en-US" sz="3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en-US" sz="3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3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en-US" sz="3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altLang="en-US" sz="3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3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altLang="en-US" sz="3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altLang="en-US" sz="3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xã</a:t>
            </a:r>
            <a:r>
              <a:rPr lang="en-US" altLang="en-US" sz="3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altLang="en-US" sz="3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3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altLang="en-US" sz="3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36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      </a:t>
            </a:r>
            <a:endParaRPr lang="en-US" altLang="en-US" sz="3600" i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601687">
            <a:off x="1312326" y="3158886"/>
            <a:ext cx="1460200" cy="21175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Wave 5">
            <a:extLst>
              <a:ext uri="{FF2B5EF4-FFF2-40B4-BE49-F238E27FC236}">
                <a16:creationId xmlns:a16="http://schemas.microsoft.com/office/drawing/2014/main" xmlns="" id="{4963248B-9F3E-489C-8C19-A444ABBECA54}"/>
              </a:ext>
            </a:extLst>
          </p:cNvPr>
          <p:cNvSpPr/>
          <p:nvPr/>
        </p:nvSpPr>
        <p:spPr>
          <a:xfrm>
            <a:off x="3047999" y="3048000"/>
            <a:ext cx="7548113" cy="2514600"/>
          </a:xfrm>
          <a:prstGeom prst="wave">
            <a:avLst/>
          </a:prstGeom>
          <a:solidFill>
            <a:schemeClr val="bg1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xét</a:t>
            </a:r>
            <a:r>
              <a:rPr 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lượng</a:t>
            </a:r>
            <a:r>
              <a:rPr 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6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6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sz="36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, </a:t>
            </a:r>
            <a:r>
              <a:rPr lang="en-US" sz="36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36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36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xã</a:t>
            </a:r>
            <a:r>
              <a:rPr 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8038392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4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0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  <p:bldP spid="6" grpId="0" animBg="1"/>
      <p:bldP spid="6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676400" y="914400"/>
            <a:ext cx="8382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3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endParaRPr lang="en-US" sz="36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TỪ ĐƠN VÀ TỪ </a:t>
            </a:r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PHỨC</a:t>
            </a:r>
            <a:endParaRPr lang="en-US" sz="4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5157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>
            <a:extLst>
              <a:ext uri="{FF2B5EF4-FFF2-40B4-BE49-F238E27FC236}">
                <a16:creationId xmlns:a16="http://schemas.microsoft.com/office/drawing/2014/main" xmlns="" id="{20894D33-148D-42BB-BD29-BA010D17E31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33400" y="609600"/>
            <a:ext cx="10744200" cy="2971800"/>
          </a:xfrm>
        </p:spPr>
        <p:txBody>
          <a:bodyPr>
            <a:noAutofit/>
          </a:bodyPr>
          <a:lstStyle/>
          <a:p>
            <a:pPr marL="0" indent="0">
              <a:lnSpc>
                <a:spcPct val="90000"/>
              </a:lnSpc>
              <a:buNone/>
              <a:defRPr/>
            </a:pP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I. </a:t>
            </a:r>
            <a:r>
              <a:rPr lang="en-US" alt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xét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>
              <a:lnSpc>
                <a:spcPct val="90000"/>
              </a:lnSpc>
              <a:buNone/>
              <a:defRPr/>
            </a:pPr>
            <a:r>
              <a:rPr lang="en-US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 </a:t>
            </a:r>
            <a:r>
              <a:rPr lang="en-US" altLang="en-US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dấu</a:t>
            </a:r>
            <a:r>
              <a:rPr lang="en-US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gạch</a:t>
            </a:r>
            <a:r>
              <a:rPr lang="en-US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chéo</a:t>
            </a:r>
            <a:r>
              <a:rPr lang="en-US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altLang="en-US" b="1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90000"/>
              </a:lnSpc>
              <a:buNone/>
              <a:defRPr/>
            </a:pPr>
            <a:r>
              <a:rPr lang="en-US" altLang="en-US" b="1" i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en-US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Nhờ</a:t>
            </a:r>
            <a:r>
              <a:rPr lang="en-US" altLang="en-US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 </a:t>
            </a:r>
            <a:r>
              <a:rPr lang="en-US" altLang="en-US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altLang="en-US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 </a:t>
            </a:r>
            <a:r>
              <a:rPr lang="en-US" altLang="en-US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giúp</a:t>
            </a:r>
            <a:r>
              <a:rPr lang="en-US" altLang="en-US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đỡ</a:t>
            </a:r>
            <a:r>
              <a:rPr lang="en-US" altLang="en-US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/, </a:t>
            </a:r>
            <a:r>
              <a:rPr lang="en-US" altLang="en-US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altLang="en-US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 </a:t>
            </a:r>
            <a:r>
              <a:rPr lang="en-US" altLang="en-US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 </a:t>
            </a:r>
            <a:r>
              <a:rPr lang="en-US" altLang="en-US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chí</a:t>
            </a:r>
            <a:r>
              <a:rPr lang="en-US" altLang="en-US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 </a:t>
            </a:r>
            <a:r>
              <a:rPr lang="en-US" altLang="en-US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en-US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altLang="en-US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/, </a:t>
            </a:r>
            <a:r>
              <a:rPr lang="en-US" altLang="en-US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altLang="en-US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 </a:t>
            </a:r>
            <a:r>
              <a:rPr lang="en-US" altLang="en-US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altLang="en-US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 </a:t>
            </a:r>
            <a:r>
              <a:rPr lang="en-US" altLang="en-US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liền</a:t>
            </a:r>
            <a:r>
              <a:rPr lang="en-US" altLang="en-US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 , </a:t>
            </a:r>
            <a:r>
              <a:rPr lang="en-US" altLang="en-US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Hanh</a:t>
            </a:r>
            <a:r>
              <a:rPr lang="en-US" altLang="en-US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 </a:t>
            </a:r>
            <a:r>
              <a:rPr lang="en-US" altLang="en-US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 </a:t>
            </a:r>
            <a:r>
              <a:rPr lang="en-US" altLang="en-US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en-US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altLang="en-US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 </a:t>
            </a:r>
            <a:r>
              <a:rPr lang="en-US" altLang="en-US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tiên</a:t>
            </a:r>
            <a:r>
              <a:rPr lang="en-US" altLang="en-US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</a:t>
            </a:r>
            <a:r>
              <a:rPr lang="en-US" altLang="en-US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./</a:t>
            </a:r>
          </a:p>
          <a:p>
            <a:pPr marL="0" indent="0">
              <a:lnSpc>
                <a:spcPct val="90000"/>
              </a:lnSpc>
              <a:buNone/>
              <a:defRPr/>
            </a:pPr>
            <a:endParaRPr lang="en-US" altLang="en-US" b="1" i="1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90000"/>
              </a:lnSpc>
              <a:buNone/>
              <a:defRPr/>
            </a:pPr>
            <a:endParaRPr lang="en-US" altLang="en-US" b="1" i="1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90000"/>
              </a:lnSpc>
              <a:buNone/>
              <a:defRPr/>
            </a:pPr>
            <a:endParaRPr lang="en-US" altLang="en-US" b="1" i="1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defRPr/>
            </a:pPr>
            <a:endParaRPr lang="en-US" altLang="en-US" sz="4000" b="1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defRPr/>
            </a:pPr>
            <a:endParaRPr lang="en-US" altLang="en-US" sz="4000" b="1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defRPr/>
            </a:pPr>
            <a:endParaRPr lang="en-US" altLang="en-US" sz="4000" b="1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90000"/>
              </a:lnSpc>
              <a:buNone/>
              <a:defRPr/>
            </a:pPr>
            <a:endParaRPr lang="en-US" altLang="en-US" sz="4000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Picture 7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680046">
            <a:off x="1423937" y="4326107"/>
            <a:ext cx="1001712" cy="987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" name="Wave 28">
            <a:extLst>
              <a:ext uri="{FF2B5EF4-FFF2-40B4-BE49-F238E27FC236}">
                <a16:creationId xmlns:a16="http://schemas.microsoft.com/office/drawing/2014/main" xmlns="" id="{D542584E-3913-4657-A1A1-ADB1CC75422B}"/>
              </a:ext>
            </a:extLst>
          </p:cNvPr>
          <p:cNvSpPr/>
          <p:nvPr/>
        </p:nvSpPr>
        <p:spPr>
          <a:xfrm>
            <a:off x="2812256" y="4324520"/>
            <a:ext cx="7218362" cy="990600"/>
          </a:xfrm>
          <a:prstGeom prst="wave">
            <a:avLst/>
          </a:prstGeom>
          <a:solidFill>
            <a:schemeClr val="bg1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bao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nhiêu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</a:p>
        </p:txBody>
      </p:sp>
      <p:sp>
        <p:nvSpPr>
          <p:cNvPr id="7" name="Wave 6">
            <a:extLst>
              <a:ext uri="{FF2B5EF4-FFF2-40B4-BE49-F238E27FC236}">
                <a16:creationId xmlns:a16="http://schemas.microsoft.com/office/drawing/2014/main" xmlns="" id="{778E17DA-9AB6-4CCB-AD47-A70803F346C3}"/>
              </a:ext>
            </a:extLst>
          </p:cNvPr>
          <p:cNvSpPr/>
          <p:nvPr/>
        </p:nvSpPr>
        <p:spPr>
          <a:xfrm>
            <a:off x="2777620" y="3902244"/>
            <a:ext cx="6837362" cy="1835150"/>
          </a:xfrm>
          <a:prstGeom prst="wave">
            <a:avLst/>
          </a:prstGeom>
          <a:solidFill>
            <a:schemeClr val="bg1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xét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lượng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9006294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6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2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0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6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  <p:bldP spid="29" grpId="1" animBg="1"/>
      <p:bldP spid="7" grpId="0" animBg="1"/>
      <p:bldP spid="7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Box 14"/>
          <p:cNvSpPr txBox="1"/>
          <p:nvPr/>
        </p:nvSpPr>
        <p:spPr>
          <a:xfrm>
            <a:off x="838200" y="2133600"/>
            <a:ext cx="10421472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44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44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44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chia </a:t>
            </a:r>
            <a:r>
              <a:rPr lang="en-US" sz="44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44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44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44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44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44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loại</a:t>
            </a:r>
            <a:r>
              <a:rPr lang="en-US" sz="44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4000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gồm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).    </a:t>
            </a:r>
          </a:p>
          <a:p>
            <a:endParaRPr lang="en-US" sz="4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gồm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phức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).    </a:t>
            </a:r>
          </a:p>
          <a:p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4000" dirty="0">
              <a:latin typeface="Times New Roman" pitchFamily="18" charset="0"/>
              <a:cs typeface="Times New Roman" pitchFamily="18" charset="0"/>
            </a:endParaRPr>
          </a:p>
          <a:p>
            <a:endParaRPr lang="en-US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40327" y="219164"/>
            <a:ext cx="11402291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4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Nhờ</a:t>
            </a:r>
            <a:r>
              <a:rPr lang="en-US" sz="4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4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sz="4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4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giúp</a:t>
            </a:r>
            <a:r>
              <a:rPr lang="en-US" sz="4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đỡ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4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4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4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4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4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chí</a:t>
            </a:r>
            <a:r>
              <a:rPr lang="en-US" sz="4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4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4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4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sz="4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4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4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4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liền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4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Hanh</a:t>
            </a:r>
            <a:r>
              <a:rPr lang="en-US" sz="4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4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4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4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4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4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4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tiên</a:t>
            </a:r>
            <a:r>
              <a:rPr lang="en-US" sz="4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tiến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44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381000" y="3429000"/>
            <a:ext cx="2218877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M: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nhờ</a:t>
            </a:r>
            <a:endParaRPr lang="en-US" sz="48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81000" y="4797236"/>
            <a:ext cx="44196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M:</a:t>
            </a:r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giúp</a:t>
            </a:r>
            <a:r>
              <a:rPr lang="en-US" sz="4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đỡ</a:t>
            </a:r>
            <a:endParaRPr lang="en-US" sz="48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2" grpId="0"/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B4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79281"/>
            <a:ext cx="11811000" cy="64349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39" name="Picture 3" descr="67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8800" y="1095268"/>
            <a:ext cx="1331913" cy="958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7588" name="WordArt 4"/>
          <p:cNvSpPr>
            <a:spLocks noChangeArrowheads="1" noChangeShapeType="1" noTextEdit="1"/>
          </p:cNvSpPr>
          <p:nvPr/>
        </p:nvSpPr>
        <p:spPr bwMode="auto">
          <a:xfrm>
            <a:off x="2971800" y="2362200"/>
            <a:ext cx="7047455" cy="183333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it-IT" sz="6600" b="1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prstShdw prst="shdw11">
                    <a:srgbClr val="C0C0C0">
                      <a:alpha val="50000"/>
                    </a:srgbClr>
                  </a:prstShdw>
                </a:effectLst>
                <a:latin typeface="VNI-Linus"/>
              </a:rPr>
              <a:t>Trò chơi: "Ai nhanh, ai đúng?"</a:t>
            </a:r>
            <a:endParaRPr lang="en-US" sz="6600" b="1" kern="10" dirty="0">
              <a:ln w="12700">
                <a:solidFill>
                  <a:srgbClr val="EAEAEA"/>
                </a:solidFill>
                <a:round/>
                <a:headEnd/>
                <a:tailEnd/>
              </a:ln>
              <a:solidFill>
                <a:srgbClr val="0000FF"/>
              </a:solidFill>
              <a:effectLst>
                <a:prstShdw prst="shdw11">
                  <a:srgbClr val="C0C0C0">
                    <a:alpha val="50000"/>
                  </a:srgbClr>
                </a:prstShdw>
              </a:effectLst>
              <a:latin typeface="VNI-Linus"/>
            </a:endParaRPr>
          </a:p>
        </p:txBody>
      </p:sp>
      <p:pic>
        <p:nvPicPr>
          <p:cNvPr id="14341" name="Picture 5" descr="FACE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379306"/>
            <a:ext cx="1095375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2" name="Picture 6" descr="MACARANI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3237" y="5257006"/>
            <a:ext cx="1071563" cy="1071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3" name="Picture 7" descr="32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9400" y="279293"/>
            <a:ext cx="12954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181602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75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75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758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6758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1" presetID="6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Scale>
                                      <p:cBhvr>
                                        <p:cTn id="12" dur="3000" fill="hold"/>
                                        <p:tgtEl>
                                          <p:spTgt spid="6758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38200" y="990600"/>
            <a:ext cx="1042147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4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44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Theo </a:t>
            </a:r>
            <a:r>
              <a:rPr lang="en-US" sz="4400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4400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endParaRPr lang="en-US" sz="4000" i="1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>
              <a:buFontTx/>
              <a:buChar char="-"/>
            </a:pPr>
            <a:endParaRPr lang="en-US" sz="44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?</a:t>
            </a:r>
            <a:endParaRPr lang="en-US" sz="4000" dirty="0">
              <a:latin typeface="Times New Roman" pitchFamily="18" charset="0"/>
              <a:cs typeface="Times New Roman" pitchFamily="18" charset="0"/>
            </a:endParaRPr>
          </a:p>
          <a:p>
            <a:endParaRPr lang="en-US" sz="4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77485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2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9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4127" y="1066800"/>
            <a:ext cx="90747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endParaRPr lang="en-US" sz="5400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48000" y="1066800"/>
            <a:ext cx="2590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endParaRPr lang="en-US" sz="5400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04800" y="152400"/>
            <a:ext cx="185997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1: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296891" y="1066800"/>
            <a:ext cx="182187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bông</a:t>
            </a:r>
            <a:endParaRPr lang="en-US" sz="5400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9573491" y="1066800"/>
            <a:ext cx="2590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err="1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endParaRPr lang="en-US" sz="5400" dirty="0">
              <a:solidFill>
                <a:schemeClr val="accent6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64127" y="2514600"/>
            <a:ext cx="185997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2: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2012731" y="4087966"/>
            <a:ext cx="1752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endParaRPr lang="en-US" sz="3200" b="1" i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015702" y="4101678"/>
            <a:ext cx="310306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i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Tiền</a:t>
            </a:r>
            <a:r>
              <a:rPr lang="en-US" sz="3200" b="1" i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Phong</a:t>
            </a:r>
            <a:endParaRPr lang="en-US" sz="3200" b="1" i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661879" y="4926732"/>
            <a:ext cx="1752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Tiểu</a:t>
            </a:r>
            <a:r>
              <a:rPr lang="en-US" sz="32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endParaRPr lang="en-US" sz="3200" b="1" i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8332034" y="3338663"/>
            <a:ext cx="1752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3200" b="1" i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rường</a:t>
            </a:r>
            <a:endParaRPr lang="en-US" sz="3200" b="1" i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8678756" y="4926732"/>
            <a:ext cx="1752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endParaRPr lang="en-US" sz="3200" b="1" i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3821462" y="3338663"/>
            <a:ext cx="1752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endParaRPr lang="en-US" sz="3200" b="1" i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7004646" y="4948672"/>
            <a:ext cx="1752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endParaRPr lang="en-US" sz="3200" b="1" i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1766455" y="4612404"/>
            <a:ext cx="9372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32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2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3200" b="1" i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rường</a:t>
            </a:r>
            <a:r>
              <a:rPr lang="en-US" sz="3200" b="1" i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Tiểu</a:t>
            </a:r>
            <a:r>
              <a:rPr lang="en-US" sz="32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2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Tiền</a:t>
            </a:r>
            <a:r>
              <a:rPr lang="en-US" sz="32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Phong</a:t>
            </a:r>
            <a:r>
              <a:rPr lang="en-US" sz="3200" b="1" i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200" b="1" i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1822033" y="5225101"/>
            <a:ext cx="9372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i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3200" b="1" i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Tiểu</a:t>
            </a:r>
            <a:r>
              <a:rPr lang="en-US" sz="32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2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Tiền</a:t>
            </a:r>
            <a:r>
              <a:rPr lang="en-US" sz="32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Phong</a:t>
            </a:r>
            <a:r>
              <a:rPr lang="en-US" sz="3200" b="1" i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b="1" i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32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2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114832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963 0.00023 L 0.08412 -0.00047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688" y="-46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3.33333E-6 L -0.0625 -0.0007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125" y="-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964 0.00023 L 0.08411 -0.00047 " pathEditMode="relative" rAng="0" ptsTypes="AA">
                                      <p:cBhvr>
                                        <p:cTn id="2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688" y="-46"/>
                                    </p:animMotion>
                                  </p:childTnLst>
                                </p:cTn>
                              </p:par>
                              <p:par>
                                <p:cTn id="29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54167E-6 3.33333E-6 L -0.0625 -0.0007 " pathEditMode="relative" rAng="0" ptsTypes="AA">
                                      <p:cBhvr>
                                        <p:cTn id="30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125" y="-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2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2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2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7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2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7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2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7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2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8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9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/>
      <p:bldP spid="3" grpId="1"/>
      <p:bldP spid="6" grpId="0"/>
      <p:bldP spid="6" grpId="1"/>
      <p:bldP spid="7" grpId="0"/>
      <p:bldP spid="7" grpId="1"/>
      <p:bldP spid="10" grpId="0"/>
      <p:bldP spid="20" grpId="0"/>
      <p:bldP spid="20" grpId="1"/>
      <p:bldP spid="21" grpId="0"/>
      <p:bldP spid="21" grpId="1"/>
      <p:bldP spid="22" grpId="0"/>
      <p:bldP spid="22" grpId="1"/>
      <p:bldP spid="23" grpId="0"/>
      <p:bldP spid="23" grpId="1"/>
      <p:bldP spid="24" grpId="0"/>
      <p:bldP spid="24" grpId="1"/>
      <p:bldP spid="25" grpId="0"/>
      <p:bldP spid="25" grpId="1"/>
      <p:bldP spid="26" grpId="0"/>
      <p:bldP spid="26" grpId="1"/>
      <p:bldP spid="27" grpId="0"/>
      <p:bldP spid="27" grpId="1"/>
      <p:bldP spid="2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92282" y="2410284"/>
            <a:ext cx="2590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endParaRPr lang="en-US" sz="5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4" name="Straight Arrow Connector 3"/>
          <p:cNvCxnSpPr/>
          <p:nvPr/>
        </p:nvCxnSpPr>
        <p:spPr>
          <a:xfrm>
            <a:off x="2649682" y="3019884"/>
            <a:ext cx="3200400" cy="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3411682" y="2435109"/>
            <a:ext cx="2590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Cấu</a:t>
            </a:r>
            <a:r>
              <a:rPr lang="en-US" sz="32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endParaRPr lang="en-US" sz="3200" b="1" i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154882" y="2435108"/>
            <a:ext cx="2590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endParaRPr lang="en-US" sz="5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648200" y="3828674"/>
            <a:ext cx="2590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36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endParaRPr lang="en-US" sz="3600" b="1" i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392882" y="4822977"/>
            <a:ext cx="2590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36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endParaRPr lang="en-US" sz="3600" b="1" i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013864" y="3862127"/>
            <a:ext cx="2590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Đặc</a:t>
            </a:r>
            <a:r>
              <a:rPr lang="en-US" sz="36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endParaRPr lang="en-US" sz="3600" b="1" i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6" name="Straight Arrow Connector 15"/>
          <p:cNvCxnSpPr/>
          <p:nvPr/>
        </p:nvCxnSpPr>
        <p:spPr>
          <a:xfrm>
            <a:off x="7180118" y="3333528"/>
            <a:ext cx="671946" cy="64957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flipH="1">
            <a:off x="6544541" y="3428180"/>
            <a:ext cx="67541" cy="1394797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flipH="1">
            <a:off x="5392882" y="3358438"/>
            <a:ext cx="762000" cy="507832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4343400" y="1066800"/>
            <a:ext cx="5486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4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4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4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4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4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4180609" y="1100893"/>
            <a:ext cx="5486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4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4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4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4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4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cxnSp>
        <p:nvCxnSpPr>
          <p:cNvPr id="17" name="Straight Arrow Connector 16"/>
          <p:cNvCxnSpPr/>
          <p:nvPr/>
        </p:nvCxnSpPr>
        <p:spPr>
          <a:xfrm>
            <a:off x="7412182" y="3048066"/>
            <a:ext cx="2164976" cy="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7755082" y="2480030"/>
            <a:ext cx="1752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Cấu</a:t>
            </a:r>
            <a:r>
              <a:rPr lang="en-US" sz="32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endParaRPr lang="en-US" sz="3200" b="1" i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9850582" y="2460406"/>
            <a:ext cx="1524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endParaRPr lang="en-US" sz="5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56958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3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plus(out)">
                                      <p:cBhvr>
                                        <p:cTn id="42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  <p:bldP spid="8" grpId="0"/>
      <p:bldP spid="13" grpId="0"/>
      <p:bldP spid="14" grpId="0"/>
      <p:bldP spid="15" grpId="0"/>
      <p:bldP spid="25" grpId="0"/>
      <p:bldP spid="25" grpId="1"/>
      <p:bldP spid="26" grpId="0"/>
      <p:bldP spid="20" grpId="0"/>
      <p:bldP spid="21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1468</TotalTime>
  <Words>567</Words>
  <Application>Microsoft Office PowerPoint</Application>
  <PresentationFormat>Widescreen</PresentationFormat>
  <Paragraphs>89</Paragraphs>
  <Slides>15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Arial</vt:lpstr>
      <vt:lpstr>Bell MT</vt:lpstr>
      <vt:lpstr>Calibri</vt:lpstr>
      <vt:lpstr>Times New Roman</vt:lpstr>
      <vt:lpstr>VNI-Linus</vt:lpstr>
      <vt:lpstr>Office Theme</vt:lpstr>
      <vt:lpstr>LUYỆN TỪ VÀ CÂU  TỪ ĐƠN VÀ TỪ PHỨC </vt:lpstr>
      <vt:lpstr>              học, học hành, hợp tác xã                                                                                   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PROBOOK</cp:lastModifiedBy>
  <cp:revision>106</cp:revision>
  <dcterms:created xsi:type="dcterms:W3CDTF">2011-08-02T11:40:33Z</dcterms:created>
  <dcterms:modified xsi:type="dcterms:W3CDTF">2020-09-21T16:07:42Z</dcterms:modified>
</cp:coreProperties>
</file>