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74" r:id="rId10"/>
    <p:sldId id="27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81" r:id="rId21"/>
    <p:sldId id="278" r:id="rId22"/>
    <p:sldId id="27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1200" i="1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i="1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00"/>
    <a:srgbClr val="9933FF"/>
    <a:srgbClr val="660066"/>
    <a:srgbClr val="FF0066"/>
    <a:srgbClr val="009900"/>
    <a:srgbClr val="0066FF"/>
    <a:srgbClr val="D60093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BD3DE-5E2A-477B-B4A1-C374DEA0F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A30D5-2E0E-41E3-AF10-C384987404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E77CA-85BA-49BA-A46C-EBB899DB1C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CD1494-EA7F-471B-B77E-1A59943609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24AC89-83FD-4529-919E-82B7EC2519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7E5D8B-B0C7-432F-BD28-B5CE34909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8DF2C6-D1F3-4D99-B607-75EDF95E85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CC2135-38F4-4223-958A-F860FD4CB9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174471-E533-4F49-B3FA-4764AE9FC1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FBD7AD-D029-432A-986E-F552BA4FB1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DE20C8-0680-4611-ACA6-EDD12EA9A0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i="0">
                <a:solidFill>
                  <a:schemeClr val="tx1"/>
                </a:solidFill>
              </a:defRPr>
            </a:lvl1pPr>
          </a:lstStyle>
          <a:p>
            <a:fld id="{EDC068DA-9EAE-4E7B-9B58-3997B3A8D02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2.xml"/><Relationship Id="rId4" Type="http://schemas.openxmlformats.org/officeDocument/2006/relationships/slide" Target="slide1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3" Type="http://schemas.openxmlformats.org/officeDocument/2006/relationships/image" Target="../media/image1.gif"/><Relationship Id="rId7" Type="http://schemas.openxmlformats.org/officeDocument/2006/relationships/image" Target="../media/image3.gif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8.xml"/><Relationship Id="rId5" Type="http://schemas.openxmlformats.org/officeDocument/2006/relationships/image" Target="../media/image2.gif"/><Relationship Id="rId4" Type="http://schemas.openxmlformats.org/officeDocument/2006/relationships/slide" Target="slide20.xml"/><Relationship Id="rId9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3124200" cy="533400"/>
          </a:xfrm>
        </p:spPr>
        <p:txBody>
          <a:bodyPr/>
          <a:lstStyle/>
          <a:p>
            <a:pPr eaLnBrk="1" hangingPunct="1"/>
            <a:r>
              <a:rPr lang="en-US" sz="2800" b="1" u="sng" smtClean="0">
                <a:solidFill>
                  <a:srgbClr val="CC00CC"/>
                </a:solidFill>
              </a:rPr>
              <a:t>Bài mới: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762000"/>
            <a:ext cx="8686800" cy="23622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0000FF"/>
                </a:solidFill>
              </a:rPr>
              <a:t>Ôn tập về hình học</a:t>
            </a:r>
          </a:p>
          <a:p>
            <a:pPr algn="l" eaLnBrk="1" hangingPunct="1"/>
            <a:r>
              <a:rPr lang="en-US" sz="3600" b="1" smtClean="0">
                <a:solidFill>
                  <a:srgbClr val="0000FF"/>
                </a:solidFill>
              </a:rPr>
              <a:t>1/. a. Tính độ dài đường gấp khúc ABCD:</a:t>
            </a:r>
          </a:p>
          <a:p>
            <a:pPr eaLnBrk="1" hangingPunct="1"/>
            <a:endParaRPr lang="en-US" sz="3600" b="1" smtClean="0">
              <a:solidFill>
                <a:srgbClr val="0000FF"/>
              </a:solidFill>
            </a:endParaRP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V="1">
            <a:off x="990600" y="3200400"/>
            <a:ext cx="2819400" cy="13716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3810000" y="3200400"/>
            <a:ext cx="838200" cy="10668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 flipV="1">
            <a:off x="4648200" y="2286000"/>
            <a:ext cx="3352800" cy="1981200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457200" y="41148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581400" y="2514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419600" y="43434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7924800" y="1981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 rot="-1487693">
            <a:off x="1371600" y="32289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34 cm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 rot="2941043">
            <a:off x="3025775" y="3860800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00CC"/>
                </a:solidFill>
              </a:rPr>
              <a:t>12 cm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 rot="-1790997">
            <a:off x="5486400" y="24669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3300"/>
                </a:solidFill>
              </a:rPr>
              <a:t>40 cm</a:t>
            </a: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152400" y="98425"/>
            <a:ext cx="8839200" cy="6661150"/>
          </a:xfrm>
          <a:prstGeom prst="rect">
            <a:avLst/>
          </a:prstGeom>
          <a:noFill/>
          <a:ln w="28575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1" name="Arc 15"/>
          <p:cNvSpPr>
            <a:spLocks/>
          </p:cNvSpPr>
          <p:nvPr/>
        </p:nvSpPr>
        <p:spPr bwMode="auto">
          <a:xfrm rot="8026572" flipH="1" flipV="1">
            <a:off x="2193925" y="2720976"/>
            <a:ext cx="2922587" cy="4678362"/>
          </a:xfrm>
          <a:custGeom>
            <a:avLst/>
            <a:gdLst>
              <a:gd name="T0" fmla="*/ 0 w 17888"/>
              <a:gd name="T1" fmla="*/ 2147483647 h 21600"/>
              <a:gd name="T2" fmla="*/ 2147483647 w 17888"/>
              <a:gd name="T3" fmla="*/ 2147483647 h 21600"/>
              <a:gd name="T4" fmla="*/ 2147483647 w 17888"/>
              <a:gd name="T5" fmla="*/ 2147483647 h 21600"/>
              <a:gd name="T6" fmla="*/ 0 60000 65536"/>
              <a:gd name="T7" fmla="*/ 0 60000 65536"/>
              <a:gd name="T8" fmla="*/ 0 60000 65536"/>
              <a:gd name="T9" fmla="*/ 0 w 17888"/>
              <a:gd name="T10" fmla="*/ 0 h 21600"/>
              <a:gd name="T11" fmla="*/ 17888 w 178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888" h="21600" fill="none" extrusionOk="0">
                <a:moveTo>
                  <a:pt x="-1" y="324"/>
                </a:moveTo>
                <a:cubicBezTo>
                  <a:pt x="1231" y="108"/>
                  <a:pt x="2479" y="-1"/>
                  <a:pt x="3730" y="0"/>
                </a:cubicBezTo>
                <a:cubicBezTo>
                  <a:pt x="8931" y="0"/>
                  <a:pt x="13959" y="1877"/>
                  <a:pt x="17887" y="5287"/>
                </a:cubicBezTo>
              </a:path>
              <a:path w="17888" h="21600" stroke="0" extrusionOk="0">
                <a:moveTo>
                  <a:pt x="-1" y="324"/>
                </a:moveTo>
                <a:cubicBezTo>
                  <a:pt x="1231" y="108"/>
                  <a:pt x="2479" y="-1"/>
                  <a:pt x="3730" y="0"/>
                </a:cubicBezTo>
                <a:cubicBezTo>
                  <a:pt x="8931" y="0"/>
                  <a:pt x="13959" y="1877"/>
                  <a:pt x="17887" y="5287"/>
                </a:cubicBezTo>
                <a:lnTo>
                  <a:pt x="3730" y="21600"/>
                </a:lnTo>
                <a:lnTo>
                  <a:pt x="-1" y="324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4" name="Arc 18"/>
          <p:cNvSpPr>
            <a:spLocks/>
          </p:cNvSpPr>
          <p:nvPr/>
        </p:nvSpPr>
        <p:spPr bwMode="auto">
          <a:xfrm rot="6440468" flipH="1" flipV="1">
            <a:off x="5505451" y="1528762"/>
            <a:ext cx="2925762" cy="3884613"/>
          </a:xfrm>
          <a:custGeom>
            <a:avLst/>
            <a:gdLst>
              <a:gd name="T0" fmla="*/ 1137789912 w 20317"/>
              <a:gd name="T1" fmla="*/ 0 h 21597"/>
              <a:gd name="T2" fmla="*/ 2147483647 w 20317"/>
              <a:gd name="T3" fmla="*/ 2147483647 h 21597"/>
              <a:gd name="T4" fmla="*/ 0 w 20317"/>
              <a:gd name="T5" fmla="*/ 2147483647 h 21597"/>
              <a:gd name="T6" fmla="*/ 0 60000 65536"/>
              <a:gd name="T7" fmla="*/ 0 60000 65536"/>
              <a:gd name="T8" fmla="*/ 0 60000 65536"/>
              <a:gd name="T9" fmla="*/ 0 w 20317"/>
              <a:gd name="T10" fmla="*/ 0 h 21597"/>
              <a:gd name="T11" fmla="*/ 20317 w 20317"/>
              <a:gd name="T12" fmla="*/ 21597 h 215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17" h="21597" fill="none" extrusionOk="0">
                <a:moveTo>
                  <a:pt x="380" y="0"/>
                </a:moveTo>
                <a:cubicBezTo>
                  <a:pt x="9341" y="158"/>
                  <a:pt x="17274" y="5833"/>
                  <a:pt x="20317" y="14263"/>
                </a:cubicBezTo>
              </a:path>
              <a:path w="20317" h="21597" stroke="0" extrusionOk="0">
                <a:moveTo>
                  <a:pt x="380" y="0"/>
                </a:moveTo>
                <a:cubicBezTo>
                  <a:pt x="9341" y="158"/>
                  <a:pt x="17274" y="5833"/>
                  <a:pt x="20317" y="14263"/>
                </a:cubicBezTo>
                <a:lnTo>
                  <a:pt x="0" y="21597"/>
                </a:lnTo>
                <a:lnTo>
                  <a:pt x="380" y="0"/>
                </a:lnTo>
                <a:close/>
              </a:path>
            </a:pathLst>
          </a:custGeom>
          <a:noFill/>
          <a:ln w="38100">
            <a:solidFill>
              <a:srgbClr val="009900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5" name="Arc 19"/>
          <p:cNvSpPr>
            <a:spLocks/>
          </p:cNvSpPr>
          <p:nvPr/>
        </p:nvSpPr>
        <p:spPr bwMode="auto">
          <a:xfrm rot="16473858" flipH="1">
            <a:off x="4768057" y="2339181"/>
            <a:ext cx="941388" cy="2974975"/>
          </a:xfrm>
          <a:custGeom>
            <a:avLst/>
            <a:gdLst>
              <a:gd name="T0" fmla="*/ 0 w 15831"/>
              <a:gd name="T1" fmla="*/ 0 h 21600"/>
              <a:gd name="T2" fmla="*/ 2147483647 w 15831"/>
              <a:gd name="T3" fmla="*/ 2147483647 h 21600"/>
              <a:gd name="T4" fmla="*/ 0 w 15831"/>
              <a:gd name="T5" fmla="*/ 2147483647 h 21600"/>
              <a:gd name="T6" fmla="*/ 0 60000 65536"/>
              <a:gd name="T7" fmla="*/ 0 60000 65536"/>
              <a:gd name="T8" fmla="*/ 0 60000 65536"/>
              <a:gd name="T9" fmla="*/ 0 w 15831"/>
              <a:gd name="T10" fmla="*/ 0 h 21600"/>
              <a:gd name="T11" fmla="*/ 15831 w 1583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31" h="21600" fill="none" extrusionOk="0">
                <a:moveTo>
                  <a:pt x="-1" y="0"/>
                </a:moveTo>
                <a:cubicBezTo>
                  <a:pt x="6007" y="0"/>
                  <a:pt x="11744" y="2502"/>
                  <a:pt x="15831" y="6905"/>
                </a:cubicBezTo>
              </a:path>
              <a:path w="15831" h="21600" stroke="0" extrusionOk="0">
                <a:moveTo>
                  <a:pt x="-1" y="0"/>
                </a:moveTo>
                <a:cubicBezTo>
                  <a:pt x="6007" y="0"/>
                  <a:pt x="11744" y="2502"/>
                  <a:pt x="15831" y="690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38100">
            <a:solidFill>
              <a:srgbClr val="00CCFF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905000" y="4724400"/>
            <a:ext cx="6629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i="0">
                <a:solidFill>
                  <a:srgbClr val="0000FF"/>
                </a:solidFill>
              </a:rPr>
              <a:t>Độ dài đường gấp khúc là: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3200" i="0">
                <a:solidFill>
                  <a:srgbClr val="0000FF"/>
                </a:solidFill>
              </a:rPr>
              <a:t>34 + 12 + 4 = 86 (cm)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3200" i="0">
                <a:solidFill>
                  <a:srgbClr val="0000FF"/>
                </a:solidFill>
              </a:rPr>
              <a:t>Đáp số : 86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  <p:bldP spid="4100" grpId="0" animBg="1"/>
      <p:bldP spid="4101" grpId="0" animBg="1"/>
      <p:bldP spid="4102" grpId="0" animBg="1"/>
      <p:bldP spid="4104" grpId="0"/>
      <p:bldP spid="4105" grpId="0"/>
      <p:bldP spid="4106" grpId="0"/>
      <p:bldP spid="4107" grpId="0"/>
      <p:bldP spid="4109" grpId="0"/>
      <p:bldP spid="4111" grpId="0" animBg="1"/>
      <p:bldP spid="4114" grpId="0" animBg="1"/>
      <p:bldP spid="4115" grpId="0" animBg="1"/>
      <p:bldP spid="41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001000" cy="4525963"/>
          </a:xfrm>
        </p:spPr>
        <p:txBody>
          <a:bodyPr/>
          <a:lstStyle/>
          <a:p>
            <a:pPr eaLnBrk="1" hangingPunct="1">
              <a:buClr>
                <a:srgbClr val="009900"/>
              </a:buClr>
              <a:buFont typeface="Wingdings" pitchFamily="2" charset="2"/>
              <a:buChar char="v"/>
            </a:pPr>
            <a:r>
              <a:rPr lang="en-US" sz="4800" smtClean="0"/>
              <a:t> </a:t>
            </a:r>
            <a:r>
              <a:rPr lang="en-US" sz="4800" smtClean="0">
                <a:solidFill>
                  <a:srgbClr val="0066FF"/>
                </a:solidFill>
              </a:rPr>
              <a:t>Tuyên dương</a:t>
            </a:r>
            <a:r>
              <a:rPr lang="en-US" sz="4800" smtClean="0"/>
              <a:t> : </a:t>
            </a:r>
          </a:p>
          <a:p>
            <a:pPr eaLnBrk="1" hangingPunct="1">
              <a:buClr>
                <a:srgbClr val="009900"/>
              </a:buClr>
              <a:buFont typeface="Wingdings" pitchFamily="2" charset="2"/>
              <a:buChar char="v"/>
            </a:pPr>
            <a:r>
              <a:rPr lang="en-US" sz="4800" smtClean="0">
                <a:solidFill>
                  <a:srgbClr val="FF0066"/>
                </a:solidFill>
              </a:rPr>
              <a:t>Dặn dò</a:t>
            </a:r>
            <a:r>
              <a:rPr lang="en-US" sz="4800" smtClean="0"/>
              <a:t> :</a:t>
            </a:r>
          </a:p>
          <a:p>
            <a:pPr eaLnBrk="1" hangingPunct="1">
              <a:buClr>
                <a:srgbClr val="CC00FF"/>
              </a:buClr>
              <a:buFont typeface="Wingdings" pitchFamily="2" charset="2"/>
              <a:buChar char="Ø"/>
            </a:pPr>
            <a:r>
              <a:rPr lang="en-US" sz="4800" smtClean="0"/>
              <a:t> </a:t>
            </a:r>
            <a:r>
              <a:rPr lang="en-US" sz="4800" smtClean="0">
                <a:solidFill>
                  <a:srgbClr val="FF00FF"/>
                </a:solidFill>
              </a:rPr>
              <a:t>Về xem lại bài</a:t>
            </a:r>
            <a:r>
              <a:rPr lang="en-US" sz="4800" smtClean="0"/>
              <a:t> </a:t>
            </a:r>
          </a:p>
          <a:p>
            <a:pPr eaLnBrk="1" hangingPunct="1">
              <a:buClr>
                <a:srgbClr val="CC00FF"/>
              </a:buClr>
              <a:buFont typeface="Wingdings" pitchFamily="2" charset="2"/>
              <a:buChar char="Ø"/>
            </a:pPr>
            <a:r>
              <a:rPr lang="en-US" sz="4800" smtClean="0">
                <a:solidFill>
                  <a:srgbClr val="0066FF"/>
                </a:solidFill>
              </a:rPr>
              <a:t>Chuẩn bị bài sau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152400" y="152400"/>
            <a:ext cx="88296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9" name="Line 13"/>
          <p:cNvSpPr>
            <a:spLocks noChangeShapeType="1"/>
          </p:cNvSpPr>
          <p:nvPr/>
        </p:nvSpPr>
        <p:spPr bwMode="auto">
          <a:xfrm flipV="1">
            <a:off x="1447800" y="19050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 flipH="1">
            <a:off x="762000" y="24384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762000" y="38862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>
            <a:off x="3810000" y="19050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53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9474" name="Text Box 18"/>
          <p:cNvSpPr txBox="1">
            <a:spLocks noChangeArrowheads="1"/>
          </p:cNvSpPr>
          <p:nvPr/>
        </p:nvSpPr>
        <p:spPr bwMode="auto">
          <a:xfrm>
            <a:off x="434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>
            <a:off x="3657600" y="1524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12192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479" name="Line 23"/>
          <p:cNvSpPr>
            <a:spLocks noChangeShapeType="1"/>
          </p:cNvSpPr>
          <p:nvPr/>
        </p:nvSpPr>
        <p:spPr bwMode="auto">
          <a:xfrm flipV="1">
            <a:off x="1447800" y="19050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0" name="Line 24"/>
          <p:cNvSpPr>
            <a:spLocks noChangeShapeType="1"/>
          </p:cNvSpPr>
          <p:nvPr/>
        </p:nvSpPr>
        <p:spPr bwMode="auto">
          <a:xfrm>
            <a:off x="2438400" y="3886200"/>
            <a:ext cx="21336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3810000" y="19050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434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3657600" y="1524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12192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23622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9487" name="Line 31"/>
          <p:cNvSpPr>
            <a:spLocks noChangeShapeType="1"/>
          </p:cNvSpPr>
          <p:nvPr/>
        </p:nvSpPr>
        <p:spPr bwMode="auto">
          <a:xfrm flipV="1">
            <a:off x="1447800" y="19050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2438400" y="3886200"/>
            <a:ext cx="21336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89" name="Line 33"/>
          <p:cNvSpPr>
            <a:spLocks noChangeShapeType="1"/>
          </p:cNvSpPr>
          <p:nvPr/>
        </p:nvSpPr>
        <p:spPr bwMode="auto">
          <a:xfrm>
            <a:off x="3810000" y="19050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43434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3657600" y="1524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12192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2362200" y="3810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9494" name="Line 38"/>
          <p:cNvSpPr>
            <a:spLocks noChangeShapeType="1"/>
          </p:cNvSpPr>
          <p:nvPr/>
        </p:nvSpPr>
        <p:spPr bwMode="auto">
          <a:xfrm>
            <a:off x="1438275" y="2449513"/>
            <a:ext cx="1054100" cy="143668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3" name="AutoShape 4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41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7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8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9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99" dur="2000" fill="hold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1" dur="2000" fill="hold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3" dur="2000" fill="hold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5" dur="2000" fill="hold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7" dur="2000" fill="hold"/>
                                        <p:tgtEl>
                                          <p:spTgt spid="19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09" dur="2000" fill="hold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0833 0 " pathEditMode="relative" ptsTypes="AA">
                                      <p:cBhvr>
                                        <p:cTn id="111" dur="2000" fill="hold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 animBg="1"/>
      <p:bldP spid="19470" grpId="0" animBg="1"/>
      <p:bldP spid="19471" grpId="0" animBg="1"/>
      <p:bldP spid="19472" grpId="0" animBg="1"/>
      <p:bldP spid="19473" grpId="0"/>
      <p:bldP spid="19474" grpId="0"/>
      <p:bldP spid="19475" grpId="0"/>
      <p:bldP spid="19476" grpId="0"/>
      <p:bldP spid="19479" grpId="0" animBg="1"/>
      <p:bldP spid="19480" grpId="0" animBg="1"/>
      <p:bldP spid="19481" grpId="0" animBg="1"/>
      <p:bldP spid="19482" grpId="0"/>
      <p:bldP spid="19483" grpId="0"/>
      <p:bldP spid="19484" grpId="0"/>
      <p:bldP spid="19485" grpId="0"/>
      <p:bldP spid="19487" grpId="0" animBg="1"/>
      <p:bldP spid="19487" grpId="1" animBg="1"/>
      <p:bldP spid="19488" grpId="0" animBg="1"/>
      <p:bldP spid="19488" grpId="1" animBg="1"/>
      <p:bldP spid="19489" grpId="0" animBg="1"/>
      <p:bldP spid="19489" grpId="1" animBg="1"/>
      <p:bldP spid="19490" grpId="0"/>
      <p:bldP spid="19490" grpId="1"/>
      <p:bldP spid="19491" grpId="0"/>
      <p:bldP spid="19491" grpId="1"/>
      <p:bldP spid="19492" grpId="0"/>
      <p:bldP spid="19492" grpId="1"/>
      <p:bldP spid="19493" grpId="0"/>
      <p:bldP spid="19494" grpId="0" animBg="1"/>
      <p:bldP spid="19494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505200" y="1371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572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1148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V="1">
            <a:off x="1295400" y="1752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609600" y="2286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>
            <a:off x="609600" y="37338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3657600" y="17526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03" name="Line 23"/>
          <p:cNvSpPr>
            <a:spLocks noChangeShapeType="1"/>
          </p:cNvSpPr>
          <p:nvPr/>
        </p:nvSpPr>
        <p:spPr bwMode="auto">
          <a:xfrm flipV="1">
            <a:off x="2438400" y="1752600"/>
            <a:ext cx="1219200" cy="19812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1066800" y="182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20506" name="Text Box 26"/>
          <p:cNvSpPr txBox="1">
            <a:spLocks noChangeArrowheads="1"/>
          </p:cNvSpPr>
          <p:nvPr/>
        </p:nvSpPr>
        <p:spPr bwMode="auto">
          <a:xfrm>
            <a:off x="4572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0507" name="Text Box 27"/>
          <p:cNvSpPr txBox="1">
            <a:spLocks noChangeArrowheads="1"/>
          </p:cNvSpPr>
          <p:nvPr/>
        </p:nvSpPr>
        <p:spPr bwMode="auto">
          <a:xfrm>
            <a:off x="2209800" y="3657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 flipV="1">
            <a:off x="1295400" y="1752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 flipH="1">
            <a:off x="609600" y="2286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609600" y="3733800"/>
            <a:ext cx="18288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066800" y="182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3505200" y="1371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3330" name="AutoShape 3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Rectangle 36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"/>
                                        <p:tgtEl>
                                          <p:spTgt spid="20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3.42124E-6 L 0.49584 -3.42124E-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6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75" dur="20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0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83" dur="2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9166 0 " pathEditMode="relative" ptsTypes="AA">
                                      <p:cBhvr>
                                        <p:cTn id="85" dur="20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  <p:bldP spid="20485" grpId="1"/>
      <p:bldP spid="20487" grpId="0"/>
      <p:bldP spid="20488" grpId="0"/>
      <p:bldP spid="20490" grpId="0" animBg="1"/>
      <p:bldP spid="20491" grpId="0" animBg="1"/>
      <p:bldP spid="20492" grpId="0" animBg="1"/>
      <p:bldP spid="20493" grpId="0" animBg="1"/>
      <p:bldP spid="20503" grpId="0" animBg="1"/>
      <p:bldP spid="20503" grpId="1" animBg="1"/>
      <p:bldP spid="20505" grpId="0"/>
      <p:bldP spid="20505" grpId="1"/>
      <p:bldP spid="20506" grpId="0"/>
      <p:bldP spid="20506" grpId="1"/>
      <p:bldP spid="20507" grpId="0"/>
      <p:bldP spid="20507" grpId="1"/>
      <p:bldP spid="20508" grpId="0" animBg="1"/>
      <p:bldP spid="20508" grpId="1" animBg="1"/>
      <p:bldP spid="20509" grpId="0" animBg="1"/>
      <p:bldP spid="20509" grpId="1" animBg="1"/>
      <p:bldP spid="20510" grpId="0" animBg="1"/>
      <p:bldP spid="20510" grpId="1" animBg="1"/>
      <p:bldP spid="20513" grpId="0"/>
      <p:bldP spid="20513" grpId="1"/>
      <p:bldP spid="20514" grpId="0"/>
      <p:bldP spid="2051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0" name="Line 12"/>
          <p:cNvSpPr>
            <a:spLocks noChangeShapeType="1"/>
          </p:cNvSpPr>
          <p:nvPr/>
        </p:nvSpPr>
        <p:spPr bwMode="auto">
          <a:xfrm flipV="1">
            <a:off x="1219200" y="2133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H="1">
            <a:off x="533400" y="2667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533400" y="41148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3581400" y="21336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5" name="Text Box 17"/>
          <p:cNvSpPr txBox="1">
            <a:spLocks noChangeArrowheads="1"/>
          </p:cNvSpPr>
          <p:nvPr/>
        </p:nvSpPr>
        <p:spPr bwMode="auto">
          <a:xfrm>
            <a:off x="3429000" y="1752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3048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41910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990600" y="2209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990600" y="2209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3429000" y="1752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2560" name="Line 32"/>
          <p:cNvSpPr>
            <a:spLocks noChangeShapeType="1"/>
          </p:cNvSpPr>
          <p:nvPr/>
        </p:nvSpPr>
        <p:spPr bwMode="auto">
          <a:xfrm flipV="1">
            <a:off x="1219200" y="21336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1" name="Line 33"/>
          <p:cNvSpPr>
            <a:spLocks noChangeShapeType="1"/>
          </p:cNvSpPr>
          <p:nvPr/>
        </p:nvSpPr>
        <p:spPr bwMode="auto">
          <a:xfrm flipH="1">
            <a:off x="533400" y="26670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2" name="Line 34"/>
          <p:cNvSpPr>
            <a:spLocks noChangeShapeType="1"/>
          </p:cNvSpPr>
          <p:nvPr/>
        </p:nvSpPr>
        <p:spPr bwMode="auto">
          <a:xfrm>
            <a:off x="3581400" y="2133600"/>
            <a:ext cx="304800" cy="838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3" name="Line 35"/>
          <p:cNvSpPr>
            <a:spLocks noChangeShapeType="1"/>
          </p:cNvSpPr>
          <p:nvPr/>
        </p:nvSpPr>
        <p:spPr bwMode="auto">
          <a:xfrm flipH="1">
            <a:off x="533400" y="2928938"/>
            <a:ext cx="3363913" cy="118586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3048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3886200" y="26670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22566" name="Text Box 38"/>
          <p:cNvSpPr txBox="1">
            <a:spLocks noChangeArrowheads="1"/>
          </p:cNvSpPr>
          <p:nvPr/>
        </p:nvSpPr>
        <p:spPr bwMode="auto">
          <a:xfrm>
            <a:off x="990600" y="2209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567" name="Text Box 39"/>
          <p:cNvSpPr txBox="1">
            <a:spLocks noChangeArrowheads="1"/>
          </p:cNvSpPr>
          <p:nvPr/>
        </p:nvSpPr>
        <p:spPr bwMode="auto">
          <a:xfrm>
            <a:off x="3429000" y="1752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4356" name="AutoShape 40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41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"/>
                                        <p:tgtEl>
                                          <p:spTgt spid="22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"/>
                                        <p:tgtEl>
                                          <p:spTgt spid="22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"/>
                                        <p:tgtEl>
                                          <p:spTgt spid="22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"/>
                                        <p:tgtEl>
                                          <p:spTgt spid="22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3" dur="50"/>
                                        <p:tgtEl>
                                          <p:spTgt spid="22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"/>
                                        <p:tgtEl>
                                          <p:spTgt spid="22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"/>
                                        <p:tgtEl>
                                          <p:spTgt spid="22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7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25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25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3" dur="2000" fill="hold"/>
                                        <p:tgtEl>
                                          <p:spTgt spid="225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5" dur="2000" fill="hold"/>
                                        <p:tgtEl>
                                          <p:spTgt spid="225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7" dur="2000" fill="hold"/>
                                        <p:tgtEl>
                                          <p:spTgt spid="22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89" dur="2000" fill="hold"/>
                                        <p:tgtEl>
                                          <p:spTgt spid="22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91" dur="2000" fill="hold"/>
                                        <p:tgtEl>
                                          <p:spTgt spid="22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51667 0 " pathEditMode="relative" ptsTypes="AA">
                                      <p:cBhvr>
                                        <p:cTn id="93" dur="2000" fill="hold"/>
                                        <p:tgtEl>
                                          <p:spTgt spid="225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0" grpId="0" animBg="1"/>
      <p:bldP spid="22541" grpId="0" animBg="1"/>
      <p:bldP spid="22542" grpId="0" animBg="1"/>
      <p:bldP spid="22543" grpId="0" animBg="1"/>
      <p:bldP spid="22545" grpId="0"/>
      <p:bldP spid="22546" grpId="0"/>
      <p:bldP spid="22547" grpId="0"/>
      <p:bldP spid="22548" grpId="0"/>
      <p:bldP spid="22550" grpId="0"/>
      <p:bldP spid="22551" grpId="0"/>
      <p:bldP spid="22560" grpId="0" animBg="1"/>
      <p:bldP spid="22560" grpId="1" animBg="1"/>
      <p:bldP spid="22561" grpId="0" animBg="1"/>
      <p:bldP spid="22561" grpId="1" animBg="1"/>
      <p:bldP spid="22562" grpId="0" animBg="1"/>
      <p:bldP spid="22562" grpId="1" animBg="1"/>
      <p:bldP spid="22563" grpId="0" animBg="1"/>
      <p:bldP spid="22563" grpId="1" animBg="1"/>
      <p:bldP spid="22564" grpId="0"/>
      <p:bldP spid="22564" grpId="1"/>
      <p:bldP spid="22565" grpId="0"/>
      <p:bldP spid="22565" grpId="1"/>
      <p:bldP spid="22566" grpId="0"/>
      <p:bldP spid="22566" grpId="1"/>
      <p:bldP spid="22567" grpId="0"/>
      <p:bldP spid="2256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1371600" y="18288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 flipH="1">
            <a:off x="685800" y="23622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685800" y="38100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3733800" y="18288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505200" y="1447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81000" y="3733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3564" name="Text Box 12"/>
          <p:cNvSpPr txBox="1">
            <a:spLocks noChangeArrowheads="1"/>
          </p:cNvSpPr>
          <p:nvPr/>
        </p:nvSpPr>
        <p:spPr bwMode="auto">
          <a:xfrm>
            <a:off x="4267200" y="3733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990600" y="1981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2286000" y="1676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 flipV="1">
            <a:off x="1366838" y="2090738"/>
            <a:ext cx="1147762" cy="26828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 flipH="1">
            <a:off x="685800" y="2371725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>
            <a:off x="685800" y="3819525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H="1" flipV="1">
            <a:off x="2482850" y="2089150"/>
            <a:ext cx="2012950" cy="1730375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381000" y="3743325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4267200" y="3743325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990600" y="1990725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5378" name="AutoShape 2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848600" y="6248400"/>
            <a:ext cx="6096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9" name="Rectangle 23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2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71" dur="2000" fill="hold"/>
                                        <p:tgtEl>
                                          <p:spTgt spid="235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23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98959E-6 L 0.48333 4.98959E-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35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" y="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3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3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83" dur="2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8334 0 " pathEditMode="relative" ptsTypes="AA">
                                      <p:cBhvr>
                                        <p:cTn id="85" dur="2000" fill="hold"/>
                                        <p:tgtEl>
                                          <p:spTgt spid="235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animBg="1"/>
      <p:bldP spid="23558" grpId="0" animBg="1"/>
      <p:bldP spid="23559" grpId="0" animBg="1"/>
      <p:bldP spid="23560" grpId="0" animBg="1"/>
      <p:bldP spid="23562" grpId="0"/>
      <p:bldP spid="23563" grpId="0"/>
      <p:bldP spid="23564" grpId="0"/>
      <p:bldP spid="23565" grpId="0"/>
      <p:bldP spid="23566" grpId="0"/>
      <p:bldP spid="23566" grpId="1"/>
      <p:bldP spid="23567" grpId="0" animBg="1"/>
      <p:bldP spid="23567" grpId="1" animBg="1"/>
      <p:bldP spid="23568" grpId="0" animBg="1"/>
      <p:bldP spid="23568" grpId="1" animBg="1"/>
      <p:bldP spid="23569" grpId="0" animBg="1"/>
      <p:bldP spid="23569" grpId="1" animBg="1"/>
      <p:bldP spid="23570" grpId="0" animBg="1"/>
      <p:bldP spid="23570" grpId="1" animBg="1"/>
      <p:bldP spid="23571" grpId="0"/>
      <p:bldP spid="23571" grpId="1"/>
      <p:bldP spid="23572" grpId="0"/>
      <p:bldP spid="23572" grpId="1"/>
      <p:bldP spid="23573" grpId="0"/>
      <p:bldP spid="2357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0" name="AutoShape 14"/>
          <p:cNvSpPr>
            <a:spLocks noChangeArrowheads="1"/>
          </p:cNvSpPr>
          <p:nvPr/>
        </p:nvSpPr>
        <p:spPr bwMode="auto">
          <a:xfrm rot="7262065">
            <a:off x="1515269" y="2447131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107950" y="4114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1371600" y="2057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47244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4609" name="Text Box 33"/>
          <p:cNvSpPr txBox="1">
            <a:spLocks noChangeArrowheads="1"/>
          </p:cNvSpPr>
          <p:nvPr/>
        </p:nvSpPr>
        <p:spPr bwMode="auto">
          <a:xfrm>
            <a:off x="112713" y="4116388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4610" name="Text Box 34"/>
          <p:cNvSpPr txBox="1">
            <a:spLocks noChangeArrowheads="1"/>
          </p:cNvSpPr>
          <p:nvPr/>
        </p:nvSpPr>
        <p:spPr bwMode="auto">
          <a:xfrm>
            <a:off x="1376363" y="2058988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4611" name="Text Box 35"/>
          <p:cNvSpPr txBox="1">
            <a:spLocks noChangeArrowheads="1"/>
          </p:cNvSpPr>
          <p:nvPr/>
        </p:nvSpPr>
        <p:spPr bwMode="auto">
          <a:xfrm>
            <a:off x="2286000" y="4267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4612" name="Line 36"/>
          <p:cNvSpPr>
            <a:spLocks noChangeShapeType="1"/>
          </p:cNvSpPr>
          <p:nvPr/>
        </p:nvSpPr>
        <p:spPr bwMode="auto">
          <a:xfrm flipH="1">
            <a:off x="430213" y="2439988"/>
            <a:ext cx="1174750" cy="186213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1600200" y="2438400"/>
            <a:ext cx="849313" cy="185102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>
            <a:off x="461963" y="4291013"/>
            <a:ext cx="19812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5" name="Text Box 39"/>
          <p:cNvSpPr txBox="1">
            <a:spLocks noChangeArrowheads="1"/>
          </p:cNvSpPr>
          <p:nvPr/>
        </p:nvSpPr>
        <p:spPr bwMode="auto">
          <a:xfrm>
            <a:off x="1371600" y="2057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4616" name="Text Box 40"/>
          <p:cNvSpPr txBox="1">
            <a:spLocks noChangeArrowheads="1"/>
          </p:cNvSpPr>
          <p:nvPr/>
        </p:nvSpPr>
        <p:spPr bwMode="auto">
          <a:xfrm>
            <a:off x="4724400" y="4038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2286000" y="42672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4618" name="Line 42"/>
          <p:cNvSpPr>
            <a:spLocks noChangeShapeType="1"/>
          </p:cNvSpPr>
          <p:nvPr/>
        </p:nvSpPr>
        <p:spPr bwMode="auto">
          <a:xfrm>
            <a:off x="1589088" y="2427288"/>
            <a:ext cx="838200" cy="1862137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19" name="Line 43"/>
          <p:cNvSpPr>
            <a:spLocks noChangeShapeType="1"/>
          </p:cNvSpPr>
          <p:nvPr/>
        </p:nvSpPr>
        <p:spPr bwMode="auto">
          <a:xfrm>
            <a:off x="2427288" y="4289425"/>
            <a:ext cx="2328862" cy="3175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620" name="Line 44"/>
          <p:cNvSpPr>
            <a:spLocks noChangeShapeType="1"/>
          </p:cNvSpPr>
          <p:nvPr/>
        </p:nvSpPr>
        <p:spPr bwMode="auto">
          <a:xfrm>
            <a:off x="1600200" y="2438400"/>
            <a:ext cx="3178175" cy="189547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6402" name="AutoShape 4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Rectangle 46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24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"/>
                                        <p:tgtEl>
                                          <p:spTgt spid="24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"/>
                                        <p:tgtEl>
                                          <p:spTgt spid="24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4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24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4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"/>
                                        <p:tgtEl>
                                          <p:spTgt spid="24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"/>
                                        <p:tgtEl>
                                          <p:spTgt spid="24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"/>
                                        <p:tgtEl>
                                          <p:spTgt spid="24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"/>
                                        <p:tgtEl>
                                          <p:spTgt spid="2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6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"/>
                                        <p:tgtEl>
                                          <p:spTgt spid="2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1" dur="2000" fill="hold"/>
                                        <p:tgtEl>
                                          <p:spTgt spid="246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3" dur="2000" fill="hold"/>
                                        <p:tgtEl>
                                          <p:spTgt spid="246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5" dur="2000" fill="hold"/>
                                        <p:tgtEl>
                                          <p:spTgt spid="246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7" dur="2000" fill="hold"/>
                                        <p:tgtEl>
                                          <p:spTgt spid="246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79" dur="2000" fill="hold"/>
                                        <p:tgtEl>
                                          <p:spTgt spid="246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7 0 " pathEditMode="relative" ptsTypes="AA">
                                      <p:cBhvr>
                                        <p:cTn id="81" dur="2000" fill="hold"/>
                                        <p:tgtEl>
                                          <p:spTgt spid="246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85" dur="2000" fill="hold"/>
                                        <p:tgtEl>
                                          <p:spTgt spid="24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87" dur="2000" fill="hold"/>
                                        <p:tgtEl>
                                          <p:spTgt spid="246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89" dur="2000" fill="hold"/>
                                        <p:tgtEl>
                                          <p:spTgt spid="24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91" dur="2000" fill="hold"/>
                                        <p:tgtEl>
                                          <p:spTgt spid="24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93" dur="2000" fill="hold"/>
                                        <p:tgtEl>
                                          <p:spTgt spid="246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333 -0.23317 " pathEditMode="relative" ptsTypes="AA">
                                      <p:cBhvr>
                                        <p:cTn id="95" dur="2000" fill="hold"/>
                                        <p:tgtEl>
                                          <p:spTgt spid="24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animBg="1"/>
      <p:bldP spid="24592" grpId="0"/>
      <p:bldP spid="24593" grpId="0"/>
      <p:bldP spid="24594" grpId="0"/>
      <p:bldP spid="24609" grpId="0"/>
      <p:bldP spid="24609" grpId="1"/>
      <p:bldP spid="24610" grpId="0"/>
      <p:bldP spid="24610" grpId="1"/>
      <p:bldP spid="24611" grpId="0"/>
      <p:bldP spid="24611" grpId="1"/>
      <p:bldP spid="24612" grpId="0" animBg="1"/>
      <p:bldP spid="24612" grpId="1" animBg="1"/>
      <p:bldP spid="24613" grpId="0" animBg="1"/>
      <p:bldP spid="24613" grpId="1" animBg="1"/>
      <p:bldP spid="24614" grpId="0" animBg="1"/>
      <p:bldP spid="24614" grpId="1" animBg="1"/>
      <p:bldP spid="24615" grpId="0"/>
      <p:bldP spid="24615" grpId="1"/>
      <p:bldP spid="24616" grpId="0"/>
      <p:bldP spid="24616" grpId="1"/>
      <p:bldP spid="24617" grpId="0"/>
      <p:bldP spid="24618" grpId="0" animBg="1"/>
      <p:bldP spid="24618" grpId="1" animBg="1"/>
      <p:bldP spid="24619" grpId="0" animBg="1"/>
      <p:bldP spid="24619" grpId="1" animBg="1"/>
      <p:bldP spid="24620" grpId="0" animBg="1"/>
      <p:bldP spid="24620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1752600" cy="411162"/>
          </a:xfrm>
        </p:spPr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 rot="7250363">
            <a:off x="1378744" y="3396456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0" y="4913313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1295400" y="28956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4724400" y="5105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743200" y="3733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282575" y="3332163"/>
            <a:ext cx="1187450" cy="192563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V="1">
            <a:off x="358775" y="4114800"/>
            <a:ext cx="2427288" cy="11303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1470025" y="3352800"/>
            <a:ext cx="1296988" cy="75882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2763838" y="4114800"/>
            <a:ext cx="1930400" cy="1141413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V="1">
            <a:off x="336550" y="5257800"/>
            <a:ext cx="438785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V="1">
            <a:off x="327025" y="4114800"/>
            <a:ext cx="2447925" cy="111125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7422" name="AutoShape 1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51" dur="20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53" dur="2000" fill="hold"/>
                                        <p:tgtEl>
                                          <p:spTgt spid="25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55" dur="2000" fill="hold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59" dur="2000" fill="hold"/>
                                        <p:tgtEl>
                                          <p:spTgt spid="25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61" dur="20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63" dur="20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nimBg="1"/>
      <p:bldP spid="25607" grpId="0"/>
      <p:bldP spid="25608" grpId="0"/>
      <p:bldP spid="25609" grpId="0"/>
      <p:bldP spid="25610" grpId="0"/>
      <p:bldP spid="25611" grpId="0" animBg="1"/>
      <p:bldP spid="25611" grpId="1" animBg="1"/>
      <p:bldP spid="25612" grpId="0" animBg="1"/>
      <p:bldP spid="25612" grpId="1" animBg="1"/>
      <p:bldP spid="25613" grpId="0" animBg="1"/>
      <p:bldP spid="25613" grpId="1" animBg="1"/>
      <p:bldP spid="25614" grpId="0" animBg="1"/>
      <p:bldP spid="25614" grpId="1" animBg="1"/>
      <p:bldP spid="25615" grpId="0" animBg="1"/>
      <p:bldP spid="25615" grpId="1" animBg="1"/>
      <p:bldP spid="25616" grpId="0" animBg="1"/>
      <p:bldP spid="2561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4" name="AutoShape 26"/>
          <p:cNvSpPr>
            <a:spLocks noChangeArrowheads="1"/>
          </p:cNvSpPr>
          <p:nvPr/>
        </p:nvSpPr>
        <p:spPr bwMode="auto">
          <a:xfrm rot="7253614">
            <a:off x="1905000" y="4038600"/>
            <a:ext cx="2209800" cy="3733800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1828800" y="35814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7678" name="Text Box 30"/>
          <p:cNvSpPr txBox="1">
            <a:spLocks noChangeArrowheads="1"/>
          </p:cNvSpPr>
          <p:nvPr/>
        </p:nvSpPr>
        <p:spPr bwMode="auto">
          <a:xfrm>
            <a:off x="457200" y="563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5181600" y="5638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7680" name="Text Box 32"/>
          <p:cNvSpPr txBox="1">
            <a:spLocks noChangeArrowheads="1"/>
          </p:cNvSpPr>
          <p:nvPr/>
        </p:nvSpPr>
        <p:spPr bwMode="auto">
          <a:xfrm>
            <a:off x="1066800" y="4495800"/>
            <a:ext cx="3810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27681" name="Line 33"/>
          <p:cNvSpPr>
            <a:spLocks noChangeShapeType="1"/>
          </p:cNvSpPr>
          <p:nvPr/>
        </p:nvSpPr>
        <p:spPr bwMode="auto">
          <a:xfrm>
            <a:off x="1935163" y="3963988"/>
            <a:ext cx="3276600" cy="194945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2" name="Line 34"/>
          <p:cNvSpPr>
            <a:spLocks noChangeShapeType="1"/>
          </p:cNvSpPr>
          <p:nvPr/>
        </p:nvSpPr>
        <p:spPr bwMode="auto">
          <a:xfrm flipV="1">
            <a:off x="1423988" y="3952875"/>
            <a:ext cx="533400" cy="914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3" name="Line 35"/>
          <p:cNvSpPr>
            <a:spLocks noChangeShapeType="1"/>
          </p:cNvSpPr>
          <p:nvPr/>
        </p:nvSpPr>
        <p:spPr bwMode="auto">
          <a:xfrm>
            <a:off x="1450975" y="4903788"/>
            <a:ext cx="3730625" cy="101758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flipH="1">
            <a:off x="838200" y="4887913"/>
            <a:ext cx="609600" cy="9906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838200" y="5889625"/>
            <a:ext cx="4354513" cy="2222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>
            <a:off x="1408113" y="4873625"/>
            <a:ext cx="3816350" cy="1033463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8445" name="AutoShape 3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01000" y="6248400"/>
            <a:ext cx="533400" cy="381000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46" name="Rectangle 40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5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"/>
                                        <p:tgtEl>
                                          <p:spTgt spid="27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"/>
                                        <p:tgtEl>
                                          <p:spTgt spid="27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"/>
                                        <p:tgtEl>
                                          <p:spTgt spid="27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27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27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27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27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27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27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833 -0.38862 " pathEditMode="relative" ptsTypes="AA">
                                      <p:cBhvr>
                                        <p:cTn id="51" dur="2000" fill="hold"/>
                                        <p:tgtEl>
                                          <p:spTgt spid="27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833 -0.38862 " pathEditMode="relative" ptsTypes="AA">
                                      <p:cBhvr>
                                        <p:cTn id="53" dur="2000" fill="hold"/>
                                        <p:tgtEl>
                                          <p:spTgt spid="276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0833 -0.38862 " pathEditMode="relative" ptsTypes="AA">
                                      <p:cBhvr>
                                        <p:cTn id="55" dur="2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166 -0.23317 " pathEditMode="relative" ptsTypes="AA">
                                      <p:cBhvr>
                                        <p:cTn id="59" dur="2000" fill="hold"/>
                                        <p:tgtEl>
                                          <p:spTgt spid="276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166 -0.23317 " pathEditMode="relative" ptsTypes="AA">
                                      <p:cBhvr>
                                        <p:cTn id="61" dur="2000" fill="hold"/>
                                        <p:tgtEl>
                                          <p:spTgt spid="27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9166 -0.23317 " pathEditMode="relative" ptsTypes="AA">
                                      <p:cBhvr>
                                        <p:cTn id="63" dur="2000" fill="hold"/>
                                        <p:tgtEl>
                                          <p:spTgt spid="276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74" grpId="0" animBg="1"/>
      <p:bldP spid="27676" grpId="0"/>
      <p:bldP spid="27678" grpId="0"/>
      <p:bldP spid="27679" grpId="0"/>
      <p:bldP spid="27680" grpId="0"/>
      <p:bldP spid="27681" grpId="0" animBg="1"/>
      <p:bldP spid="27681" grpId="1" animBg="1"/>
      <p:bldP spid="27682" grpId="0" animBg="1"/>
      <p:bldP spid="27682" grpId="1" animBg="1"/>
      <p:bldP spid="27683" grpId="0" animBg="1"/>
      <p:bldP spid="27683" grpId="1" animBg="1"/>
      <p:bldP spid="27684" grpId="0" animBg="1"/>
      <p:bldP spid="27684" grpId="1" animBg="1"/>
      <p:bldP spid="27685" grpId="0" animBg="1"/>
      <p:bldP spid="27685" grpId="1" animBg="1"/>
      <p:bldP spid="27686" grpId="0" animBg="1"/>
      <p:bldP spid="2768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229600" cy="4525963"/>
          </a:xfrm>
        </p:spPr>
        <p:txBody>
          <a:bodyPr/>
          <a:lstStyle/>
          <a:p>
            <a:pPr marL="609600" indent="-609600" eaLnBrk="1" hangingPunct="1">
              <a:buClr>
                <a:srgbClr val="0066FF"/>
              </a:buClr>
              <a:buFont typeface="Wingdings" pitchFamily="2" charset="2"/>
              <a:buChar char="v"/>
            </a:pPr>
            <a:r>
              <a:rPr lang="en-US" sz="4800" smtClean="0"/>
              <a:t>   </a:t>
            </a:r>
            <a:r>
              <a:rPr lang="en-US" sz="4800" b="1" smtClean="0">
                <a:solidFill>
                  <a:srgbClr val="0000FF"/>
                </a:solidFill>
              </a:rPr>
              <a:t>Muốn tính độ dài đường gấp khúc ta làm thế nào?</a:t>
            </a:r>
          </a:p>
        </p:txBody>
      </p:sp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304800" y="228600"/>
            <a:ext cx="8686800" cy="63246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81000" y="2895600"/>
            <a:ext cx="8534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5400" i="0">
                <a:solidFill>
                  <a:srgbClr val="FF0066"/>
                </a:solidFill>
              </a:rPr>
              <a:t> Muốn tính độ dài đường gấp khúc, ta tính tổng độ dài các đoạn thẳng của đường gấp khúc đó.</a:t>
            </a:r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3657600" y="1981200"/>
            <a:ext cx="28956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19462" name="Text Box 11"/>
          <p:cNvSpPr txBox="1">
            <a:spLocks noChangeArrowheads="1"/>
          </p:cNvSpPr>
          <p:nvPr/>
        </p:nvSpPr>
        <p:spPr bwMode="auto">
          <a:xfrm>
            <a:off x="6477000" y="2057400"/>
            <a:ext cx="2362200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i="0">
                <a:solidFill>
                  <a:srgbClr val="9933FF"/>
                </a:solidFill>
              </a:rPr>
              <a:t>Rất tiếc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733800" y="2057400"/>
            <a:ext cx="25146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009900"/>
                </a:solidFill>
              </a:rPr>
              <a:t>C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6477000" y="2057400"/>
            <a:ext cx="1905000" cy="685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chemeClr val="hlink"/>
                </a:solidFill>
              </a:rPr>
              <a:t>R</a:t>
            </a:r>
          </a:p>
        </p:txBody>
      </p:sp>
      <p:sp>
        <p:nvSpPr>
          <p:cNvPr id="19465" name="AutoShape 1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1722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27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327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781"/>
                  </p:tgtEl>
                </p:cond>
              </p:nextCondLst>
            </p:seq>
          </p:childTnLst>
        </p:cTn>
      </p:par>
    </p:tnLst>
    <p:bldLst>
      <p:bldP spid="32771" grpId="0" build="p"/>
      <p:bldP spid="32777" grpId="0"/>
      <p:bldP spid="32780" grpId="0" animBg="1"/>
      <p:bldP spid="3278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4525963"/>
          </a:xfrm>
        </p:spPr>
        <p:txBody>
          <a:bodyPr/>
          <a:lstStyle/>
          <a:p>
            <a:pPr eaLnBrk="1" hangingPunct="1">
              <a:buClr>
                <a:srgbClr val="0066FF"/>
              </a:buClr>
              <a:buFont typeface="Wingdings" pitchFamily="2" charset="2"/>
              <a:buChar char="v"/>
            </a:pPr>
            <a:r>
              <a:rPr lang="en-US" sz="4800" b="1" smtClean="0">
                <a:solidFill>
                  <a:srgbClr val="D60093"/>
                </a:solidFill>
              </a:rPr>
              <a:t> Muốn tính chu vi hình tam giác ta làm thế nào?</a:t>
            </a:r>
          </a:p>
        </p:txBody>
      </p:sp>
      <p:sp>
        <p:nvSpPr>
          <p:cNvPr id="20483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2484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1066800" y="19050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5105400" y="19050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9933FF"/>
                </a:solidFill>
              </a:rPr>
              <a:t>Rất</a:t>
            </a:r>
            <a:r>
              <a:rPr lang="en-US" sz="4000" i="0">
                <a:solidFill>
                  <a:srgbClr val="9933FF"/>
                </a:solidFill>
              </a:rPr>
              <a:t> tiếc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066800" y="2057400"/>
            <a:ext cx="26670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009900"/>
                </a:solidFill>
              </a:rPr>
              <a:t>C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4800600" y="1981200"/>
            <a:ext cx="26670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609600" y="2819400"/>
            <a:ext cx="7726363" cy="2603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i="0">
                <a:solidFill>
                  <a:srgbClr val="0066FF"/>
                </a:solidFill>
              </a:rPr>
              <a:t>Muốn tính chu vi hình tam </a:t>
            </a:r>
          </a:p>
          <a:p>
            <a:r>
              <a:rPr lang="en-US" sz="4800" i="0">
                <a:solidFill>
                  <a:srgbClr val="0066FF"/>
                </a:solidFill>
              </a:rPr>
              <a:t>giác ta tính tổng độ dài các </a:t>
            </a:r>
          </a:p>
          <a:p>
            <a:r>
              <a:rPr lang="en-US" sz="4800" i="0">
                <a:solidFill>
                  <a:srgbClr val="0066FF"/>
                </a:solidFill>
              </a:rPr>
              <a:t>cạnh của hình tam giác đó</a:t>
            </a:r>
          </a:p>
        </p:txBody>
      </p:sp>
      <p:sp>
        <p:nvSpPr>
          <p:cNvPr id="20490" name="Oval 11"/>
          <p:cNvSpPr>
            <a:spLocks noChangeArrowheads="1"/>
          </p:cNvSpPr>
          <p:nvPr/>
        </p:nvSpPr>
        <p:spPr bwMode="auto">
          <a:xfrm>
            <a:off x="914400" y="1981200"/>
            <a:ext cx="2819400" cy="6858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0491" name="Oval 12"/>
          <p:cNvSpPr>
            <a:spLocks noChangeArrowheads="1"/>
          </p:cNvSpPr>
          <p:nvPr/>
        </p:nvSpPr>
        <p:spPr bwMode="auto">
          <a:xfrm>
            <a:off x="4800600" y="1905000"/>
            <a:ext cx="24384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38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12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0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38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801"/>
                  </p:tgtEl>
                </p:cond>
              </p:nextCondLst>
            </p:seq>
          </p:childTnLst>
        </p:cTn>
      </p:par>
    </p:tnLst>
    <p:bldLst>
      <p:bldP spid="33800" grpId="0" animBg="1"/>
      <p:bldP spid="33801" grpId="0" animBg="1"/>
      <p:bldP spid="3380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14400"/>
            <a:ext cx="8534400" cy="1143000"/>
          </a:xfrm>
        </p:spPr>
        <p:txBody>
          <a:bodyPr/>
          <a:lstStyle/>
          <a:p>
            <a:pPr algn="l" eaLnBrk="1" hangingPunct="1">
              <a:buClr>
                <a:srgbClr val="FF3300"/>
              </a:buClr>
              <a:buFont typeface="Wingdings" pitchFamily="2" charset="2"/>
              <a:buChar char="ü"/>
            </a:pPr>
            <a:r>
              <a:rPr lang="en-US" sz="4800" smtClean="0">
                <a:solidFill>
                  <a:srgbClr val="CC00CC"/>
                </a:solidFill>
              </a:rPr>
              <a:t> Muốn tính độ dài đường gấp khúc ta làm sao?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590800"/>
            <a:ext cx="8763000" cy="3505200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Font typeface="Wingdings" pitchFamily="2" charset="2"/>
              <a:buChar char="Ø"/>
            </a:pPr>
            <a:r>
              <a:rPr lang="en-US" sz="5400" smtClean="0">
                <a:solidFill>
                  <a:srgbClr val="0000FF"/>
                </a:solidFill>
              </a:rPr>
              <a:t> Muốn tính độ dài đường gấp khúc, ta tính tổng độ dài các đoạn thẳng của đường gấp khúc đó.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28600" y="87313"/>
            <a:ext cx="8763000" cy="6618287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94" name="Group 82"/>
          <p:cNvGraphicFramePr>
            <a:graphicFrameLocks noGrp="1"/>
          </p:cNvGraphicFramePr>
          <p:nvPr/>
        </p:nvGraphicFramePr>
        <p:xfrm>
          <a:off x="1828800" y="1066800"/>
          <a:ext cx="5486400" cy="54864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</a:tblGrid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3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58" name="Rectangle 46"/>
          <p:cNvSpPr>
            <a:spLocks noChangeArrowheads="1"/>
          </p:cNvSpPr>
          <p:nvPr/>
        </p:nvSpPr>
        <p:spPr bwMode="auto">
          <a:xfrm>
            <a:off x="1828800" y="10668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8964" name="Rectangle 52"/>
          <p:cNvSpPr>
            <a:spLocks noChangeArrowheads="1"/>
          </p:cNvSpPr>
          <p:nvPr/>
        </p:nvSpPr>
        <p:spPr bwMode="auto">
          <a:xfrm>
            <a:off x="4572000" y="10668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8965" name="Rectangle 53"/>
          <p:cNvSpPr>
            <a:spLocks noChangeArrowheads="1"/>
          </p:cNvSpPr>
          <p:nvPr/>
        </p:nvSpPr>
        <p:spPr bwMode="auto">
          <a:xfrm>
            <a:off x="1828800" y="38100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8966" name="Rectangle 54"/>
          <p:cNvSpPr>
            <a:spLocks noChangeArrowheads="1"/>
          </p:cNvSpPr>
          <p:nvPr/>
        </p:nvSpPr>
        <p:spPr bwMode="auto">
          <a:xfrm>
            <a:off x="4572000" y="3810000"/>
            <a:ext cx="2743200" cy="2743200"/>
          </a:xfrm>
          <a:prstGeom prst="rect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1519" name="Rectangle 83"/>
          <p:cNvSpPr>
            <a:spLocks noChangeArrowheads="1"/>
          </p:cNvSpPr>
          <p:nvPr/>
        </p:nvSpPr>
        <p:spPr bwMode="auto">
          <a:xfrm>
            <a:off x="0" y="0"/>
            <a:ext cx="8866188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FF0066"/>
              </a:buClr>
              <a:buFont typeface="Wingdings" pitchFamily="2" charset="2"/>
              <a:buChar char="v"/>
            </a:pPr>
            <a:r>
              <a:rPr lang="en-US" sz="4000" i="0">
                <a:solidFill>
                  <a:srgbClr val="0066FF"/>
                </a:solidFill>
              </a:rPr>
              <a:t>Trong hình bên có mấy hình vuông?</a:t>
            </a:r>
          </a:p>
        </p:txBody>
      </p:sp>
      <p:sp>
        <p:nvSpPr>
          <p:cNvPr id="21520" name="Text Box 84"/>
          <p:cNvSpPr txBox="1">
            <a:spLocks noChangeArrowheads="1"/>
          </p:cNvSpPr>
          <p:nvPr/>
        </p:nvSpPr>
        <p:spPr bwMode="auto">
          <a:xfrm>
            <a:off x="2057400" y="1524000"/>
            <a:ext cx="22860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21521" name="Text Box 85"/>
          <p:cNvSpPr txBox="1">
            <a:spLocks noChangeArrowheads="1"/>
          </p:cNvSpPr>
          <p:nvPr/>
        </p:nvSpPr>
        <p:spPr bwMode="auto">
          <a:xfrm>
            <a:off x="5029200" y="1524000"/>
            <a:ext cx="1828800" cy="584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0">
                <a:solidFill>
                  <a:srgbClr val="9933FF"/>
                </a:solidFill>
              </a:rPr>
              <a:t>Rất</a:t>
            </a:r>
            <a:r>
              <a:rPr lang="en-US" sz="3200" i="0">
                <a:solidFill>
                  <a:srgbClr val="9933FF"/>
                </a:solidFill>
              </a:rPr>
              <a:t> </a:t>
            </a:r>
            <a:r>
              <a:rPr lang="en-US" sz="3200" b="1" i="0">
                <a:solidFill>
                  <a:srgbClr val="9933FF"/>
                </a:solidFill>
              </a:rPr>
              <a:t>tiếc</a:t>
            </a:r>
          </a:p>
        </p:txBody>
      </p:sp>
      <p:sp>
        <p:nvSpPr>
          <p:cNvPr id="38998" name="Rectangle 86"/>
          <p:cNvSpPr>
            <a:spLocks noChangeArrowheads="1"/>
          </p:cNvSpPr>
          <p:nvPr/>
        </p:nvSpPr>
        <p:spPr bwMode="auto">
          <a:xfrm>
            <a:off x="1981200" y="1600200"/>
            <a:ext cx="2209800" cy="4572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i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8999" name="Rectangle 87"/>
          <p:cNvSpPr>
            <a:spLocks noChangeArrowheads="1"/>
          </p:cNvSpPr>
          <p:nvPr/>
        </p:nvSpPr>
        <p:spPr bwMode="auto">
          <a:xfrm>
            <a:off x="4953000" y="1524000"/>
            <a:ext cx="18288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i="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1524" name="AutoShape 8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4770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1525" name="Oval 89"/>
          <p:cNvSpPr>
            <a:spLocks noChangeArrowheads="1"/>
          </p:cNvSpPr>
          <p:nvPr/>
        </p:nvSpPr>
        <p:spPr bwMode="auto">
          <a:xfrm>
            <a:off x="1905000" y="1447800"/>
            <a:ext cx="24384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1526" name="Oval 91"/>
          <p:cNvSpPr>
            <a:spLocks noChangeArrowheads="1"/>
          </p:cNvSpPr>
          <p:nvPr/>
        </p:nvSpPr>
        <p:spPr bwMode="auto">
          <a:xfrm>
            <a:off x="4648200" y="1447800"/>
            <a:ext cx="24384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3951E-6 L -0.35 4.395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40042E-6 L 0.35 3.40042E-6 " pathEditMode="relative" ptsTypes="AA">
                                      <p:cBhvr>
                                        <p:cTn id="10" dur="20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1.22831E-6 L 0.35 -1.22831E-6 " pathEditMode="relative" ptsTypes="AA">
                                      <p:cBhvr>
                                        <p:cTn id="14" dur="2000" fill="hold"/>
                                        <p:tgtEl>
                                          <p:spTgt spid="389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22831E-6 L -0.35 -1.22831E-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38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 1.18668E-6 L 1.11022E-16 1.18668E-6 " pathEditMode="relative" ptsTypes="AA">
                                      <p:cBhvr>
                                        <p:cTn id="22" dur="20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833 1.18668E-6 L 0 1.18668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89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 -1.22831E-6 L 0 -1.22831E-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89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 -1.22831E-6 L 1.11022E-16 -1.22831E-6 " pathEditMode="relative" ptsTypes="AA">
                                      <p:cBhvr>
                                        <p:cTn id="34" dur="2000" fill="hold"/>
                                        <p:tgtEl>
                                          <p:spTgt spid="389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89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39" dur="500"/>
                                        <p:tgtEl>
                                          <p:spTgt spid="38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98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89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 nodeType="clickPar">
                      <p:stCondLst>
                        <p:cond delay="0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38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999"/>
                  </p:tgtEl>
                </p:cond>
              </p:nextCondLst>
            </p:seq>
          </p:childTnLst>
        </p:cTn>
      </p:par>
    </p:tnLst>
    <p:bldLst>
      <p:bldP spid="38958" grpId="0" animBg="1"/>
      <p:bldP spid="38958" grpId="1" animBg="1"/>
      <p:bldP spid="38964" grpId="0" animBg="1"/>
      <p:bldP spid="38964" grpId="1" animBg="1"/>
      <p:bldP spid="38965" grpId="0" animBg="1"/>
      <p:bldP spid="38965" grpId="1" animBg="1"/>
      <p:bldP spid="38966" grpId="0" animBg="1"/>
      <p:bldP spid="38966" grpId="1" animBg="1"/>
      <p:bldP spid="38998" grpId="0" animBg="1"/>
      <p:bldP spid="3899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257800"/>
          </a:xfrm>
        </p:spPr>
        <p:txBody>
          <a:bodyPr/>
          <a:lstStyle/>
          <a:p>
            <a:pPr eaLnBrk="1" hangingPunct="1">
              <a:buClr>
                <a:srgbClr val="FF0066"/>
              </a:buClr>
              <a:buFont typeface="Wingdings" pitchFamily="2" charset="2"/>
              <a:buChar char="v"/>
            </a:pPr>
            <a:r>
              <a:rPr lang="en-US" sz="4000" smtClean="0">
                <a:solidFill>
                  <a:srgbClr val="009900"/>
                </a:solidFill>
              </a:rPr>
              <a:t> </a:t>
            </a:r>
            <a:r>
              <a:rPr lang="en-US" sz="4000" b="1" smtClean="0">
                <a:solidFill>
                  <a:srgbClr val="009900"/>
                </a:solidFill>
              </a:rPr>
              <a:t>Trong hình bên có mấy hình tam giác?</a:t>
            </a:r>
          </a:p>
        </p:txBody>
      </p:sp>
      <p:sp>
        <p:nvSpPr>
          <p:cNvPr id="22531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2484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 rot="7250363">
            <a:off x="1815306" y="3396457"/>
            <a:ext cx="2219325" cy="3725862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1731963" y="2895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5160963" y="5105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179763" y="3733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 flipH="1">
            <a:off x="719138" y="3332163"/>
            <a:ext cx="1187450" cy="1925637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V="1">
            <a:off x="795338" y="4114800"/>
            <a:ext cx="2427287" cy="11303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>
            <a:off x="1906588" y="3352800"/>
            <a:ext cx="1296987" cy="758825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>
            <a:off x="3200400" y="4114800"/>
            <a:ext cx="1930400" cy="1141413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4" name="Line 14"/>
          <p:cNvSpPr>
            <a:spLocks noChangeShapeType="1"/>
          </p:cNvSpPr>
          <p:nvPr/>
        </p:nvSpPr>
        <p:spPr bwMode="auto">
          <a:xfrm flipV="1">
            <a:off x="773113" y="5257800"/>
            <a:ext cx="438785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5" name="Line 15"/>
          <p:cNvSpPr>
            <a:spLocks noChangeShapeType="1"/>
          </p:cNvSpPr>
          <p:nvPr/>
        </p:nvSpPr>
        <p:spPr bwMode="auto">
          <a:xfrm flipV="1">
            <a:off x="762000" y="4114800"/>
            <a:ext cx="2447925" cy="111125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304800" y="5105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>
            <a:off x="3200400" y="4114800"/>
            <a:ext cx="457200" cy="114300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58" name="Text Box 18"/>
          <p:cNvSpPr txBox="1">
            <a:spLocks noChangeArrowheads="1"/>
          </p:cNvSpPr>
          <p:nvPr/>
        </p:nvSpPr>
        <p:spPr bwMode="auto">
          <a:xfrm>
            <a:off x="3505200" y="5257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3200400" y="4114800"/>
            <a:ext cx="1905000" cy="114300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3657600" y="5257800"/>
            <a:ext cx="14478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2548" name="Text Box 21"/>
          <p:cNvSpPr txBox="1">
            <a:spLocks noChangeArrowheads="1"/>
          </p:cNvSpPr>
          <p:nvPr/>
        </p:nvSpPr>
        <p:spPr bwMode="auto">
          <a:xfrm>
            <a:off x="609600" y="1905000"/>
            <a:ext cx="26670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D60093"/>
                </a:solidFill>
              </a:rPr>
              <a:t>Chính xác</a:t>
            </a:r>
          </a:p>
        </p:txBody>
      </p:sp>
      <p:sp>
        <p:nvSpPr>
          <p:cNvPr id="22549" name="Text Box 22"/>
          <p:cNvSpPr txBox="1">
            <a:spLocks noChangeArrowheads="1"/>
          </p:cNvSpPr>
          <p:nvPr/>
        </p:nvSpPr>
        <p:spPr bwMode="auto">
          <a:xfrm>
            <a:off x="5638800" y="1219200"/>
            <a:ext cx="23622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9933FF"/>
                </a:solidFill>
              </a:rPr>
              <a:t>Rất</a:t>
            </a:r>
            <a:r>
              <a:rPr lang="en-US" sz="4000" i="0">
                <a:solidFill>
                  <a:srgbClr val="9933FF"/>
                </a:solidFill>
              </a:rPr>
              <a:t> tiếc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685800" y="1981200"/>
            <a:ext cx="25908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5562600" y="1295400"/>
            <a:ext cx="2209800" cy="6858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2552" name="Oval 26"/>
          <p:cNvSpPr>
            <a:spLocks noChangeArrowheads="1"/>
          </p:cNvSpPr>
          <p:nvPr/>
        </p:nvSpPr>
        <p:spPr bwMode="auto">
          <a:xfrm>
            <a:off x="609600" y="1828800"/>
            <a:ext cx="2667000" cy="9906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2553" name="Oval 27"/>
          <p:cNvSpPr>
            <a:spLocks noChangeArrowheads="1"/>
          </p:cNvSpPr>
          <p:nvPr/>
        </p:nvSpPr>
        <p:spPr bwMode="auto">
          <a:xfrm>
            <a:off x="5257800" y="1143000"/>
            <a:ext cx="2667000" cy="9906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9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3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5" dur="5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"/>
                                        <p:tgtEl>
                                          <p:spTgt spid="35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67" dur="2000" fill="hold"/>
                                        <p:tgtEl>
                                          <p:spTgt spid="358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69" dur="20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833 -0.29979 " pathEditMode="relative" ptsTypes="AA">
                                      <p:cBhvr>
                                        <p:cTn id="71" dur="20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75" dur="2000" fill="hold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77" dur="20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1667 -0.17765 " pathEditMode="relative" ptsTypes="AA">
                                      <p:cBhvr>
                                        <p:cTn id="79" dur="20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667 0 " pathEditMode="relative" ptsTypes="AA">
                                      <p:cBhvr>
                                        <p:cTn id="83" dur="2000" fill="hold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667 0 " pathEditMode="relative" ptsTypes="AA">
                                      <p:cBhvr>
                                        <p:cTn id="85" dur="20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1667 0 " pathEditMode="relative" ptsTypes="AA">
                                      <p:cBhvr>
                                        <p:cTn id="87" dur="20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358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92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358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10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864"/>
                  </p:tgtEl>
                </p:cond>
              </p:nextCondLst>
            </p:seq>
          </p:childTnLst>
        </p:cTn>
      </p:par>
    </p:tnLst>
    <p:bldLst>
      <p:bldP spid="35846" grpId="0" animBg="1"/>
      <p:bldP spid="35847" grpId="0"/>
      <p:bldP spid="35848" grpId="0"/>
      <p:bldP spid="35849" grpId="0"/>
      <p:bldP spid="35850" grpId="0" animBg="1"/>
      <p:bldP spid="35850" grpId="1" animBg="1"/>
      <p:bldP spid="35851" grpId="0" animBg="1"/>
      <p:bldP spid="35851" grpId="1" animBg="1"/>
      <p:bldP spid="35852" grpId="0" animBg="1"/>
      <p:bldP spid="35852" grpId="1" animBg="1"/>
      <p:bldP spid="35853" grpId="0" animBg="1"/>
      <p:bldP spid="35853" grpId="1" animBg="1"/>
      <p:bldP spid="35854" grpId="0" animBg="1"/>
      <p:bldP spid="35854" grpId="1" animBg="1"/>
      <p:bldP spid="35855" grpId="0" animBg="1"/>
      <p:bldP spid="35855" grpId="1" animBg="1"/>
      <p:bldP spid="35856" grpId="0"/>
      <p:bldP spid="35857" grpId="0" animBg="1"/>
      <p:bldP spid="35857" grpId="1" animBg="1"/>
      <p:bldP spid="35858" grpId="0"/>
      <p:bldP spid="35859" grpId="0" animBg="1"/>
      <p:bldP spid="35860" grpId="0" animBg="1"/>
      <p:bldP spid="35863" grpId="0" animBg="1"/>
      <p:bldP spid="35863" grpId="1" animBg="1"/>
      <p:bldP spid="35864" grpId="0" animBg="1"/>
      <p:bldP spid="35864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7200"/>
            <a:ext cx="8229600" cy="1752600"/>
          </a:xfrm>
        </p:spPr>
        <p:txBody>
          <a:bodyPr/>
          <a:lstStyle/>
          <a:p>
            <a:pPr eaLnBrk="1" hangingPunct="1">
              <a:buClr>
                <a:srgbClr val="660066"/>
              </a:buClr>
              <a:buFont typeface="Wingdings" pitchFamily="2" charset="2"/>
              <a:buChar char="v"/>
            </a:pPr>
            <a:r>
              <a:rPr lang="en-US" sz="4800" smtClean="0">
                <a:solidFill>
                  <a:srgbClr val="0066FF"/>
                </a:solidFill>
              </a:rPr>
              <a:t> Muốn tính chu vi hình chữ nhật ta làm thế nào?</a:t>
            </a:r>
          </a:p>
        </p:txBody>
      </p:sp>
      <p:sp>
        <p:nvSpPr>
          <p:cNvPr id="23555" name="AutoShape 4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248400"/>
            <a:ext cx="533400" cy="381000"/>
          </a:xfrm>
          <a:prstGeom prst="actionButtonReturn">
            <a:avLst/>
          </a:prstGeom>
          <a:solidFill>
            <a:srgbClr val="009900"/>
          </a:soli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304800" y="152400"/>
            <a:ext cx="8686800" cy="6553200"/>
          </a:xfrm>
          <a:prstGeom prst="rect">
            <a:avLst/>
          </a:prstGeom>
          <a:noFill/>
          <a:ln w="2857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3557" name="Text Box 6"/>
          <p:cNvSpPr txBox="1">
            <a:spLocks noChangeArrowheads="1"/>
          </p:cNvSpPr>
          <p:nvPr/>
        </p:nvSpPr>
        <p:spPr bwMode="auto">
          <a:xfrm>
            <a:off x="1066800" y="21336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009900"/>
                </a:solidFill>
              </a:rPr>
              <a:t>Chính xác</a:t>
            </a:r>
          </a:p>
        </p:txBody>
      </p:sp>
      <p:sp>
        <p:nvSpPr>
          <p:cNvPr id="23558" name="Text Box 7"/>
          <p:cNvSpPr txBox="1">
            <a:spLocks noChangeArrowheads="1"/>
          </p:cNvSpPr>
          <p:nvPr/>
        </p:nvSpPr>
        <p:spPr bwMode="auto">
          <a:xfrm>
            <a:off x="4800600" y="2133600"/>
            <a:ext cx="3200400" cy="708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0">
                <a:solidFill>
                  <a:srgbClr val="9933FF"/>
                </a:solidFill>
              </a:rPr>
              <a:t>Rất</a:t>
            </a:r>
            <a:r>
              <a:rPr lang="en-US" sz="4000" i="0">
                <a:solidFill>
                  <a:srgbClr val="9933FF"/>
                </a:solidFill>
              </a:rPr>
              <a:t> tiếc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1143000" y="2209800"/>
            <a:ext cx="26670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4648200" y="2209800"/>
            <a:ext cx="2057400" cy="60960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i="0">
                <a:solidFill>
                  <a:srgbClr val="D60093"/>
                </a:solidFill>
              </a:rPr>
              <a:t>R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85800" y="3200400"/>
            <a:ext cx="7797800" cy="26035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i="0">
                <a:solidFill>
                  <a:srgbClr val="FF0066"/>
                </a:solidFill>
              </a:rPr>
              <a:t>Muốn tính chu vi hình chữ </a:t>
            </a:r>
          </a:p>
          <a:p>
            <a:r>
              <a:rPr lang="en-US" sz="4800" i="0">
                <a:solidFill>
                  <a:srgbClr val="FF0066"/>
                </a:solidFill>
              </a:rPr>
              <a:t>nhật ta tính tổng độ dài các </a:t>
            </a:r>
          </a:p>
          <a:p>
            <a:r>
              <a:rPr lang="en-US" sz="4800" i="0">
                <a:solidFill>
                  <a:srgbClr val="FF0066"/>
                </a:solidFill>
              </a:rPr>
              <a:t>cạnh của hình chữ nhật đó</a:t>
            </a:r>
          </a:p>
        </p:txBody>
      </p:sp>
      <p:sp>
        <p:nvSpPr>
          <p:cNvPr id="23562" name="Oval 11"/>
          <p:cNvSpPr>
            <a:spLocks noChangeArrowheads="1"/>
          </p:cNvSpPr>
          <p:nvPr/>
        </p:nvSpPr>
        <p:spPr bwMode="auto">
          <a:xfrm>
            <a:off x="990600" y="2133600"/>
            <a:ext cx="27432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23563" name="Oval 13"/>
          <p:cNvSpPr>
            <a:spLocks noChangeArrowheads="1"/>
          </p:cNvSpPr>
          <p:nvPr/>
        </p:nvSpPr>
        <p:spPr bwMode="auto">
          <a:xfrm>
            <a:off x="4343400" y="2133600"/>
            <a:ext cx="2743200" cy="838200"/>
          </a:xfrm>
          <a:prstGeom prst="ellipse">
            <a:avLst/>
          </a:prstGeom>
          <a:noFill/>
          <a:ln w="9525" algn="ctr">
            <a:solidFill>
              <a:srgbClr val="CC00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"/>
                            </p:stCondLst>
                            <p:childTnLst>
                              <p:par>
                                <p:cTn id="1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348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48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26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48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825"/>
                  </p:tgtEl>
                </p:cond>
              </p:nextCondLst>
            </p:seq>
          </p:childTnLst>
        </p:cTn>
      </p:par>
    </p:tnLst>
    <p:bldLst>
      <p:bldP spid="34819" grpId="0" build="p"/>
      <p:bldP spid="34824" grpId="0" animBg="1"/>
      <p:bldP spid="34824" grpId="1" animBg="1"/>
      <p:bldP spid="34825" grpId="0" animBg="1"/>
      <p:bldP spid="34825" grpId="1" animBg="1"/>
      <p:bldP spid="348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en-US" sz="4000" smtClean="0">
                <a:solidFill>
                  <a:srgbClr val="660066"/>
                </a:solidFill>
              </a:rPr>
              <a:t>b/. Tính chu vi hình tam giác MNP:</a:t>
            </a: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V="1">
            <a:off x="1447800" y="4724400"/>
            <a:ext cx="281940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>
            <a:off x="4267200" y="4724400"/>
            <a:ext cx="838200" cy="1066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rot="510270" flipV="1">
            <a:off x="5214938" y="4202113"/>
            <a:ext cx="3124200" cy="1828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V="1">
            <a:off x="1447800" y="5791200"/>
            <a:ext cx="3657600" cy="3048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V="1">
            <a:off x="381000" y="1066800"/>
            <a:ext cx="2819400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3200400" y="1066800"/>
            <a:ext cx="838200" cy="1066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V="1">
            <a:off x="381000" y="2133600"/>
            <a:ext cx="3657600" cy="304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152400" y="23622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2971800" y="5334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3962400" y="1905000"/>
            <a:ext cx="53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990600" y="57912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0066"/>
                </a:solidFill>
              </a:rPr>
              <a:t>A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038600" y="4191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4876800" y="57150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8382000" y="4038600"/>
            <a:ext cx="457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D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4572000" y="1066800"/>
            <a:ext cx="4343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Chu vi hình tam giác </a:t>
            </a:r>
          </a:p>
          <a:p>
            <a:pPr eaLnBrk="0" hangingPunct="0">
              <a:lnSpc>
                <a:spcPct val="50000"/>
              </a:lnSpc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MNP là:</a:t>
            </a:r>
          </a:p>
          <a:p>
            <a:pPr eaLnBrk="0" hangingPunct="0">
              <a:lnSpc>
                <a:spcPct val="60000"/>
              </a:lnSpc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34 + 12 + 40 = 86 (cm)</a:t>
            </a:r>
          </a:p>
          <a:p>
            <a:pPr eaLnBrk="0" hangingPunct="0">
              <a:lnSpc>
                <a:spcPct val="70000"/>
              </a:lnSpc>
              <a:spcBef>
                <a:spcPct val="50000"/>
              </a:spcBef>
            </a:pPr>
            <a:r>
              <a:rPr lang="en-US" sz="2800" i="0">
                <a:solidFill>
                  <a:srgbClr val="0000FF"/>
                </a:solidFill>
              </a:rPr>
              <a:t>Đáp số : 86 cm</a:t>
            </a:r>
          </a:p>
          <a:p>
            <a:pPr eaLnBrk="0" hangingPunct="0">
              <a:spcBef>
                <a:spcPct val="50000"/>
              </a:spcBef>
            </a:pPr>
            <a:endParaRPr lang="en-US" sz="2800" i="0">
              <a:solidFill>
                <a:srgbClr val="0000FF"/>
              </a:solidFill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 rot="-1487693">
            <a:off x="762000" y="10191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FF3300"/>
                </a:solidFill>
              </a:rPr>
              <a:t>34 cm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 rot="3146039">
            <a:off x="2949575" y="1498600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00CC"/>
                </a:solidFill>
              </a:rPr>
              <a:t>12 cm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 rot="-303303">
            <a:off x="1219200" y="2238375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i="0">
                <a:solidFill>
                  <a:srgbClr val="CC3300"/>
                </a:solidFill>
              </a:rPr>
              <a:t>40 cm</a:t>
            </a:r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4495800" y="990600"/>
            <a:ext cx="22225" cy="25146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8" name="Line 28"/>
          <p:cNvSpPr>
            <a:spLocks noChangeShapeType="1"/>
          </p:cNvSpPr>
          <p:nvPr/>
        </p:nvSpPr>
        <p:spPr bwMode="auto">
          <a:xfrm>
            <a:off x="4495800" y="3505200"/>
            <a:ext cx="44196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9" name="Rectangle 29"/>
          <p:cNvSpPr>
            <a:spLocks noChangeArrowheads="1"/>
          </p:cNvSpPr>
          <p:nvPr/>
        </p:nvSpPr>
        <p:spPr bwMode="auto">
          <a:xfrm>
            <a:off x="95250" y="55563"/>
            <a:ext cx="8886825" cy="6650037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5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2)">
                                      <p:cBhvr>
                                        <p:cTn id="9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  <p:bldP spid="5126" grpId="0" animBg="1"/>
      <p:bldP spid="5126" grpId="1" animBg="1"/>
      <p:bldP spid="5129" grpId="0" animBg="1"/>
      <p:bldP spid="5131" grpId="0" animBg="1"/>
      <p:bldP spid="5132" grpId="0" animBg="1"/>
      <p:bldP spid="5133" grpId="0" animBg="1"/>
      <p:bldP spid="5134" grpId="0"/>
      <p:bldP spid="5135" grpId="0"/>
      <p:bldP spid="5136" grpId="0"/>
      <p:bldP spid="5138" grpId="0"/>
      <p:bldP spid="5139" grpId="0"/>
      <p:bldP spid="5140" grpId="0"/>
      <p:bldP spid="5143" grpId="0"/>
      <p:bldP spid="5144" grpId="0"/>
      <p:bldP spid="5146" grpId="0"/>
      <p:bldP spid="5147" grpId="0" animBg="1"/>
      <p:bldP spid="51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0000FF"/>
                </a:solidFill>
              </a:rPr>
              <a:t>2/.Đo độ dài mỗi cạnh rồi tính chu vi hình chữ nhật </a:t>
            </a:r>
            <a:r>
              <a:rPr lang="en-US" sz="3600" smtClean="0">
                <a:solidFill>
                  <a:srgbClr val="009900"/>
                </a:solidFill>
              </a:rPr>
              <a:t>ABCD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V="1">
            <a:off x="1676400" y="2133600"/>
            <a:ext cx="548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914400" y="19050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1676400" y="5251450"/>
            <a:ext cx="5486400" cy="635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143000" y="16764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A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7086600" y="16002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B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1143000" y="49530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D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7239000" y="5029200"/>
            <a:ext cx="685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i="0">
                <a:solidFill>
                  <a:schemeClr val="hlink"/>
                </a:solidFill>
              </a:rPr>
              <a:t>C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 flipH="1">
            <a:off x="1676400" y="2133600"/>
            <a:ext cx="0" cy="3124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962400" y="1676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3cm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7239000" y="3276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2cm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962400" y="5334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3cm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685800" y="33528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000" b="1" i="0">
                <a:solidFill>
                  <a:srgbClr val="FF0066"/>
                </a:solidFill>
              </a:rPr>
              <a:t>2cm</a:t>
            </a:r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H="1">
            <a:off x="7162800" y="2133600"/>
            <a:ext cx="0" cy="3124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1" name="Arc 23"/>
          <p:cNvSpPr>
            <a:spLocks/>
          </p:cNvSpPr>
          <p:nvPr/>
        </p:nvSpPr>
        <p:spPr bwMode="auto">
          <a:xfrm rot="21594516" flipH="1">
            <a:off x="1651000" y="1595438"/>
            <a:ext cx="5529263" cy="1376362"/>
          </a:xfrm>
          <a:custGeom>
            <a:avLst/>
            <a:gdLst>
              <a:gd name="T0" fmla="*/ 0 w 33981"/>
              <a:gd name="T1" fmla="*/ 2147483647 h 21600"/>
              <a:gd name="T2" fmla="*/ 2147483647 w 33981"/>
              <a:gd name="T3" fmla="*/ 2104719265 h 21600"/>
              <a:gd name="T4" fmla="*/ 2147483647 w 33981"/>
              <a:gd name="T5" fmla="*/ 2147483647 h 21600"/>
              <a:gd name="T6" fmla="*/ 0 60000 65536"/>
              <a:gd name="T7" fmla="*/ 0 60000 65536"/>
              <a:gd name="T8" fmla="*/ 0 60000 65536"/>
              <a:gd name="T9" fmla="*/ 0 w 33981"/>
              <a:gd name="T10" fmla="*/ 0 h 21600"/>
              <a:gd name="T11" fmla="*/ 33981 w 3398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981" h="21600" fill="none" extrusionOk="0">
                <a:moveTo>
                  <a:pt x="0" y="8391"/>
                </a:moveTo>
                <a:cubicBezTo>
                  <a:pt x="4090" y="3098"/>
                  <a:pt x="10402" y="-1"/>
                  <a:pt x="17091" y="0"/>
                </a:cubicBezTo>
                <a:cubicBezTo>
                  <a:pt x="23665" y="0"/>
                  <a:pt x="29882" y="2994"/>
                  <a:pt x="33980" y="8135"/>
                </a:cubicBezTo>
              </a:path>
              <a:path w="33981" h="21600" stroke="0" extrusionOk="0">
                <a:moveTo>
                  <a:pt x="0" y="8391"/>
                </a:moveTo>
                <a:cubicBezTo>
                  <a:pt x="4090" y="3098"/>
                  <a:pt x="10402" y="-1"/>
                  <a:pt x="17091" y="0"/>
                </a:cubicBezTo>
                <a:cubicBezTo>
                  <a:pt x="23665" y="0"/>
                  <a:pt x="29882" y="2994"/>
                  <a:pt x="33980" y="8135"/>
                </a:cubicBezTo>
                <a:lnTo>
                  <a:pt x="17091" y="21600"/>
                </a:lnTo>
                <a:lnTo>
                  <a:pt x="0" y="8391"/>
                </a:lnTo>
                <a:close/>
              </a:path>
            </a:pathLst>
          </a:custGeom>
          <a:noFill/>
          <a:ln w="28575">
            <a:solidFill>
              <a:srgbClr val="CC00CC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7192" name="Arc 24"/>
          <p:cNvSpPr>
            <a:spLocks/>
          </p:cNvSpPr>
          <p:nvPr/>
        </p:nvSpPr>
        <p:spPr bwMode="auto">
          <a:xfrm rot="1831044">
            <a:off x="4576763" y="1862138"/>
            <a:ext cx="3536950" cy="2665412"/>
          </a:xfrm>
          <a:custGeom>
            <a:avLst/>
            <a:gdLst>
              <a:gd name="T0" fmla="*/ 2147483647 w 21600"/>
              <a:gd name="T1" fmla="*/ 0 h 18004"/>
              <a:gd name="T2" fmla="*/ 2147483647 w 21600"/>
              <a:gd name="T3" fmla="*/ 2147483647 h 18004"/>
              <a:gd name="T4" fmla="*/ 0 w 21600"/>
              <a:gd name="T5" fmla="*/ 2147483647 h 18004"/>
              <a:gd name="T6" fmla="*/ 0 60000 65536"/>
              <a:gd name="T7" fmla="*/ 0 60000 65536"/>
              <a:gd name="T8" fmla="*/ 0 60000 65536"/>
              <a:gd name="T9" fmla="*/ 0 w 21600"/>
              <a:gd name="T10" fmla="*/ 0 h 18004"/>
              <a:gd name="T11" fmla="*/ 21600 w 21600"/>
              <a:gd name="T12" fmla="*/ 18004 h 1800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8004" fill="none" extrusionOk="0">
                <a:moveTo>
                  <a:pt x="11933" y="-1"/>
                </a:moveTo>
                <a:cubicBezTo>
                  <a:pt x="17970" y="4000"/>
                  <a:pt x="21600" y="10761"/>
                  <a:pt x="21600" y="18004"/>
                </a:cubicBezTo>
              </a:path>
              <a:path w="21600" h="18004" stroke="0" extrusionOk="0">
                <a:moveTo>
                  <a:pt x="11933" y="-1"/>
                </a:moveTo>
                <a:cubicBezTo>
                  <a:pt x="17970" y="4000"/>
                  <a:pt x="21600" y="10761"/>
                  <a:pt x="21600" y="18004"/>
                </a:cubicBezTo>
                <a:lnTo>
                  <a:pt x="0" y="18004"/>
                </a:lnTo>
                <a:lnTo>
                  <a:pt x="11933" y="-1"/>
                </a:lnTo>
                <a:close/>
              </a:path>
            </a:pathLst>
          </a:custGeom>
          <a:noFill/>
          <a:ln w="28575">
            <a:solidFill>
              <a:schemeClr val="hlink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5138" name="Rectangle 25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2" grpId="0" animBg="1"/>
      <p:bldP spid="7173" grpId="0" animBg="1"/>
      <p:bldP spid="7175" grpId="0" animBg="1"/>
      <p:bldP spid="7177" grpId="0"/>
      <p:bldP spid="7178" grpId="0"/>
      <p:bldP spid="7179" grpId="0"/>
      <p:bldP spid="7181" grpId="0"/>
      <p:bldP spid="7182" grpId="0" animBg="1"/>
      <p:bldP spid="7185" grpId="0"/>
      <p:bldP spid="7186" grpId="0"/>
      <p:bldP spid="7188" grpId="0"/>
      <p:bldP spid="7189" grpId="0"/>
      <p:bldP spid="7190" grpId="0" animBg="1"/>
      <p:bldP spid="7191" grpId="0" animBg="1"/>
      <p:bldP spid="719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u="sng" smtClean="0">
                <a:solidFill>
                  <a:srgbClr val="FF0066"/>
                </a:solidFill>
              </a:rPr>
              <a:t>Giải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1143000" y="1371600"/>
            <a:ext cx="3175" cy="47244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1143000" y="6096000"/>
            <a:ext cx="70104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447800" y="1600200"/>
            <a:ext cx="73914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800" i="0">
                <a:solidFill>
                  <a:srgbClr val="0000FF"/>
                </a:solidFill>
              </a:rPr>
              <a:t>Chu vi hình chữ nhật ABCD là:</a:t>
            </a:r>
          </a:p>
          <a:p>
            <a:pPr eaLnBrk="0" hangingPunct="0">
              <a:spcBef>
                <a:spcPct val="50000"/>
              </a:spcBef>
            </a:pPr>
            <a:r>
              <a:rPr lang="en-US" sz="4800" i="0">
                <a:solidFill>
                  <a:srgbClr val="0000FF"/>
                </a:solidFill>
              </a:rPr>
              <a:t>3 + 2 + 3 + 2 = 10 (cm)</a:t>
            </a:r>
          </a:p>
          <a:p>
            <a:pPr eaLnBrk="0" hangingPunct="0">
              <a:spcBef>
                <a:spcPct val="50000"/>
              </a:spcBef>
            </a:pPr>
            <a:r>
              <a:rPr lang="en-US" sz="4800" i="0">
                <a:solidFill>
                  <a:srgbClr val="0000FF"/>
                </a:solidFill>
              </a:rPr>
              <a:t>Đáp số: 10 cm</a:t>
            </a:r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 animBg="1"/>
      <p:bldP spid="8197" grpId="0" animBg="1"/>
      <p:bldP spid="81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2743200" y="1752600"/>
            <a:ext cx="2286000" cy="2286000"/>
          </a:xfrm>
          <a:prstGeom prst="rect">
            <a:avLst/>
          </a:prstGeom>
          <a:solidFill>
            <a:srgbClr val="CC00CC"/>
          </a:solidFill>
          <a:ln w="9525">
            <a:solidFill>
              <a:srgbClr val="CC00CC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1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"/>
            <a:ext cx="5715000" cy="121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chemeClr val="hlink"/>
                </a:solidFill>
              </a:rPr>
              <a:t>3/. Trong hình bên có:</a:t>
            </a:r>
          </a:p>
          <a:p>
            <a:pPr eaLnBrk="1" hangingPunct="1">
              <a:buClr>
                <a:srgbClr val="660066"/>
              </a:buClr>
              <a:buFont typeface="Wingdings" pitchFamily="2" charset="2"/>
              <a:buChar char="§"/>
            </a:pPr>
            <a:r>
              <a:rPr lang="en-US" sz="2400" b="1" smtClean="0">
                <a:solidFill>
                  <a:schemeClr val="accent2"/>
                </a:solidFill>
              </a:rPr>
              <a:t>Có bao nhiêu hình vuông?</a:t>
            </a:r>
          </a:p>
          <a:p>
            <a:pPr eaLnBrk="1" hangingPunct="1">
              <a:buClr>
                <a:srgbClr val="660066"/>
              </a:buClr>
              <a:buFont typeface="Wingdings" pitchFamily="2" charset="2"/>
              <a:buChar char="§"/>
            </a:pPr>
            <a:r>
              <a:rPr lang="en-US" sz="2400" b="1" smtClean="0">
                <a:solidFill>
                  <a:srgbClr val="6600FF"/>
                </a:solidFill>
              </a:rPr>
              <a:t>Có bao nhiêu hình tam giác?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029200" y="4038600"/>
            <a:ext cx="2286000" cy="22860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4</a:t>
            </a: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2743200" y="4038600"/>
            <a:ext cx="2286000" cy="2286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3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5029200" y="1752600"/>
            <a:ext cx="2286000" cy="22860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8800" i="0"/>
              <a:t>2</a:t>
            </a:r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>
            <a:off x="2743200" y="1752600"/>
            <a:ext cx="4572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>
            <a:off x="2743200" y="4038600"/>
            <a:ext cx="45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>
            <a:off x="2743200" y="6324600"/>
            <a:ext cx="45720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2743200" y="1752600"/>
            <a:ext cx="0" cy="4572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5029200" y="1752600"/>
            <a:ext cx="0" cy="457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>
            <a:off x="7315200" y="1752600"/>
            <a:ext cx="0" cy="4572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2743200" y="1752600"/>
            <a:ext cx="4572000" cy="457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0" name="Line 54"/>
          <p:cNvSpPr>
            <a:spLocks noChangeShapeType="1"/>
          </p:cNvSpPr>
          <p:nvPr/>
        </p:nvSpPr>
        <p:spPr bwMode="auto">
          <a:xfrm>
            <a:off x="2743200" y="1752600"/>
            <a:ext cx="4572000" cy="45720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6" name="Rectangle 70"/>
          <p:cNvSpPr>
            <a:spLocks noChangeArrowheads="1"/>
          </p:cNvSpPr>
          <p:nvPr/>
        </p:nvSpPr>
        <p:spPr bwMode="auto">
          <a:xfrm>
            <a:off x="2743200" y="1752600"/>
            <a:ext cx="4572000" cy="4572000"/>
          </a:xfrm>
          <a:prstGeom prst="rect">
            <a:avLst/>
          </a:prstGeom>
          <a:gradFill rotWithShape="1">
            <a:gsLst>
              <a:gs pos="0">
                <a:srgbClr val="FFFF00">
                  <a:alpha val="84000"/>
                </a:srgbClr>
              </a:gs>
              <a:gs pos="100000">
                <a:srgbClr val="CC99FF">
                  <a:alpha val="89000"/>
                </a:srgbClr>
              </a:gs>
            </a:gsLst>
            <a:lin ang="5400000" scaled="1"/>
          </a:gradFill>
          <a:ln w="9525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9279" name="AutoShape 63"/>
          <p:cNvSpPr>
            <a:spLocks noChangeArrowheads="1"/>
          </p:cNvSpPr>
          <p:nvPr/>
        </p:nvSpPr>
        <p:spPr bwMode="auto">
          <a:xfrm>
            <a:off x="2743200" y="1752600"/>
            <a:ext cx="2276475" cy="2278063"/>
          </a:xfrm>
          <a:prstGeom prst="rtTriangle">
            <a:avLst/>
          </a:prstGeom>
          <a:solidFill>
            <a:srgbClr val="0000FF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i="0"/>
              <a:t>1</a:t>
            </a:r>
          </a:p>
        </p:txBody>
      </p:sp>
      <p:sp>
        <p:nvSpPr>
          <p:cNvPr id="9280" name="AutoShape 64"/>
          <p:cNvSpPr>
            <a:spLocks noChangeArrowheads="1"/>
          </p:cNvSpPr>
          <p:nvPr/>
        </p:nvSpPr>
        <p:spPr bwMode="auto">
          <a:xfrm rot="10800000">
            <a:off x="2743200" y="1752600"/>
            <a:ext cx="2276475" cy="2278063"/>
          </a:xfrm>
          <a:prstGeom prst="rtTriangle">
            <a:avLst/>
          </a:prstGeom>
          <a:solidFill>
            <a:srgbClr val="FF0066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5400" i="0"/>
              <a:t>2</a:t>
            </a:r>
          </a:p>
        </p:txBody>
      </p:sp>
      <p:sp>
        <p:nvSpPr>
          <p:cNvPr id="9282" name="AutoShape 66"/>
          <p:cNvSpPr>
            <a:spLocks noChangeArrowheads="1"/>
          </p:cNvSpPr>
          <p:nvPr/>
        </p:nvSpPr>
        <p:spPr bwMode="auto">
          <a:xfrm>
            <a:off x="5029200" y="4038600"/>
            <a:ext cx="2276475" cy="2278063"/>
          </a:xfrm>
          <a:prstGeom prst="rtTriangle">
            <a:avLst/>
          </a:prstGeom>
          <a:gradFill rotWithShape="1">
            <a:gsLst>
              <a:gs pos="0">
                <a:srgbClr val="FFFF00">
                  <a:alpha val="84000"/>
                </a:srgbClr>
              </a:gs>
              <a:gs pos="100000">
                <a:srgbClr val="CC99FF">
                  <a:alpha val="84000"/>
                </a:srgbClr>
              </a:gs>
            </a:gsLst>
            <a:lin ang="5400000" scaled="1"/>
          </a:gra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i="0"/>
              <a:t>4</a:t>
            </a:r>
          </a:p>
        </p:txBody>
      </p:sp>
      <p:sp>
        <p:nvSpPr>
          <p:cNvPr id="9281" name="AutoShape 65"/>
          <p:cNvSpPr>
            <a:spLocks noChangeArrowheads="1"/>
          </p:cNvSpPr>
          <p:nvPr/>
        </p:nvSpPr>
        <p:spPr bwMode="auto">
          <a:xfrm rot="10800000">
            <a:off x="5029200" y="4038600"/>
            <a:ext cx="2276475" cy="2278063"/>
          </a:xfrm>
          <a:prstGeom prst="rtTriangle">
            <a:avLst/>
          </a:prstGeom>
          <a:solidFill>
            <a:schemeClr val="hlink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5400" i="0"/>
              <a:t>3</a:t>
            </a:r>
          </a:p>
        </p:txBody>
      </p:sp>
      <p:sp>
        <p:nvSpPr>
          <p:cNvPr id="9283" name="AutoShape 67"/>
          <p:cNvSpPr>
            <a:spLocks noChangeArrowheads="1"/>
          </p:cNvSpPr>
          <p:nvPr/>
        </p:nvSpPr>
        <p:spPr bwMode="auto">
          <a:xfrm rot="10800000">
            <a:off x="2743200" y="1752600"/>
            <a:ext cx="4572000" cy="4572000"/>
          </a:xfrm>
          <a:prstGeom prst="rtTriangle">
            <a:avLst/>
          </a:prstGeom>
          <a:solidFill>
            <a:srgbClr val="FFFF00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en-US" sz="8800" i="0">
                <a:solidFill>
                  <a:srgbClr val="FF0066"/>
                </a:solidFill>
              </a:rPr>
              <a:t>5</a:t>
            </a:r>
          </a:p>
        </p:txBody>
      </p:sp>
      <p:sp>
        <p:nvSpPr>
          <p:cNvPr id="9284" name="AutoShape 68"/>
          <p:cNvSpPr>
            <a:spLocks noChangeArrowheads="1"/>
          </p:cNvSpPr>
          <p:nvPr/>
        </p:nvSpPr>
        <p:spPr bwMode="auto">
          <a:xfrm>
            <a:off x="2743200" y="1752600"/>
            <a:ext cx="4572000" cy="4572000"/>
          </a:xfrm>
          <a:prstGeom prst="rtTriangle">
            <a:avLst/>
          </a:prstGeom>
          <a:solidFill>
            <a:srgbClr val="3366FF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8800" i="0"/>
              <a:t>6</a:t>
            </a:r>
          </a:p>
        </p:txBody>
      </p:sp>
      <p:sp>
        <p:nvSpPr>
          <p:cNvPr id="7190" name="Rectangle 71"/>
          <p:cNvSpPr>
            <a:spLocks noChangeArrowheads="1"/>
          </p:cNvSpPr>
          <p:nvPr/>
        </p:nvSpPr>
        <p:spPr bwMode="auto">
          <a:xfrm>
            <a:off x="152400" y="68263"/>
            <a:ext cx="8839200" cy="6637337"/>
          </a:xfrm>
          <a:prstGeom prst="rect">
            <a:avLst/>
          </a:prstGeom>
          <a:noFill/>
          <a:ln w="1905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4572000" y="2667000"/>
            <a:ext cx="1981200" cy="2292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300" b="1" i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6" dur="1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71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2" dur="5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100"/>
                            </p:stCondLst>
                            <p:childTnLst>
                              <p:par>
                                <p:cTn id="75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8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85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89" presetID="3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"/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9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97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8" dur="50"/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01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450"/>
                            </p:stCondLst>
                            <p:childTnLst>
                              <p:par>
                                <p:cTn id="105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"/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113" presetID="3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"/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92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20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20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8" dur="20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34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6" dur="20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38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40" dur="20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068E-7 L 0.25 -2.22068E-7 " pathEditMode="relative" rAng="0" ptsTypes="AA">
                                      <p:cBhvr>
                                        <p:cTn id="144" dur="500" fill="hold"/>
                                        <p:tgtEl>
                                          <p:spTgt spid="9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22068E-7 L -0.25 -2.22068E-7 " pathEditMode="relative" rAng="0" ptsTypes="AA">
                                      <p:cBhvr>
                                        <p:cTn id="148" dur="500" fill="hold"/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5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 -2.22068E-7 L 0 -2.22068E-7 " pathEditMode="relative" rAng="0" ptsTypes="AA">
                                      <p:cBhvr>
                                        <p:cTn id="152" dur="500" fill="hold"/>
                                        <p:tgtEl>
                                          <p:spTgt spid="92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3.3796E-6 L -3.33333E-6 3.3796E-6 " pathEditMode="relative" rAng="0" ptsTypes="AA">
                                      <p:cBhvr>
                                        <p:cTn id="156" dur="500" fill="hold"/>
                                        <p:tgtEl>
                                          <p:spTgt spid="92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build="allAtOnce" animBg="1"/>
      <p:bldP spid="9224" grpId="0" build="allAtOnce" animBg="1"/>
      <p:bldP spid="9224" grpId="1" build="allAtOnce" animBg="1"/>
      <p:bldP spid="9223" grpId="0" build="allAtOnce" animBg="1"/>
      <p:bldP spid="9223" grpId="1" build="allAtOnce" animBg="1"/>
      <p:bldP spid="9222" grpId="0" build="allAtOnce" animBg="1"/>
      <p:bldP spid="9222" grpId="1" build="allAtOnce" animBg="1"/>
      <p:bldP spid="9239" grpId="0" animBg="1"/>
      <p:bldP spid="9270" grpId="0" animBg="1"/>
      <p:bldP spid="9286" grpId="0" animBg="1"/>
      <p:bldP spid="9286" grpId="1" animBg="1"/>
      <p:bldP spid="9279" grpId="0" animBg="1"/>
      <p:bldP spid="9280" grpId="0" animBg="1"/>
      <p:bldP spid="9282" grpId="0" animBg="1"/>
      <p:bldP spid="9281" grpId="0" animBg="1"/>
      <p:bldP spid="9283" grpId="0" animBg="1"/>
      <p:bldP spid="9283" grpId="1" animBg="1"/>
      <p:bldP spid="9283" grpId="2" animBg="1"/>
      <p:bldP spid="9284" grpId="0" animBg="1"/>
      <p:bldP spid="9284" grpId="1" animBg="1"/>
      <p:bldP spid="9284" grpId="2" animBg="1"/>
      <p:bldP spid="9288" grpId="0"/>
      <p:bldP spid="928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9933FF"/>
                </a:solidFill>
              </a:rPr>
              <a:t>4/. Kẻ thêm một đoạn thẳng vào mỗi hình sau để được: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Clr>
                <a:schemeClr val="hlink"/>
              </a:buClr>
              <a:buFontTx/>
              <a:buAutoNum type="alphaLcParenR"/>
            </a:pPr>
            <a:r>
              <a:rPr lang="en-US" sz="2800" smtClean="0">
                <a:solidFill>
                  <a:srgbClr val="0066FF"/>
                </a:solidFill>
              </a:rPr>
              <a:t>Ba hình tam giác</a:t>
            </a:r>
          </a:p>
        </p:txBody>
      </p:sp>
      <p:sp>
        <p:nvSpPr>
          <p:cNvPr id="11269" name="AutoShape 5"/>
          <p:cNvSpPr>
            <a:spLocks noChangeArrowheads="1"/>
          </p:cNvSpPr>
          <p:nvPr/>
        </p:nvSpPr>
        <p:spPr bwMode="auto">
          <a:xfrm rot="7262065">
            <a:off x="1515269" y="2447131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 rot="7250363">
            <a:off x="5477669" y="1227931"/>
            <a:ext cx="2219325" cy="3725863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 rot="7253614">
            <a:off x="5334000" y="4114800"/>
            <a:ext cx="2209800" cy="3733800"/>
          </a:xfrm>
          <a:prstGeom prst="rtTriangle">
            <a:avLst/>
          </a:prstGeom>
          <a:noFill/>
          <a:ln w="38100" algn="ctr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600200" y="2438400"/>
            <a:ext cx="849313" cy="1851025"/>
          </a:xfrm>
          <a:prstGeom prst="line">
            <a:avLst/>
          </a:prstGeom>
          <a:noFill/>
          <a:ln w="38100">
            <a:solidFill>
              <a:srgbClr val="6600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V="1">
            <a:off x="4419600" y="2014538"/>
            <a:ext cx="2514600" cy="10668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 flipH="1" flipV="1">
            <a:off x="4876800" y="4953000"/>
            <a:ext cx="3700463" cy="1031875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8202" name="Rectangle 11"/>
          <p:cNvSpPr>
            <a:spLocks noChangeArrowheads="1"/>
          </p:cNvSpPr>
          <p:nvPr/>
        </p:nvSpPr>
        <p:spPr bwMode="auto">
          <a:xfrm>
            <a:off x="109538" y="152400"/>
            <a:ext cx="8882062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07950" y="4114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181600" y="3581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1371600" y="205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4724400" y="4038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286000" y="4343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4038600" y="2895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5" name="Text Box 21"/>
          <p:cNvSpPr txBox="1">
            <a:spLocks noChangeArrowheads="1"/>
          </p:cNvSpPr>
          <p:nvPr/>
        </p:nvSpPr>
        <p:spPr bwMode="auto">
          <a:xfrm>
            <a:off x="3886200" y="5715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6" name="Text Box 22"/>
          <p:cNvSpPr txBox="1">
            <a:spLocks noChangeArrowheads="1"/>
          </p:cNvSpPr>
          <p:nvPr/>
        </p:nvSpPr>
        <p:spPr bwMode="auto">
          <a:xfrm>
            <a:off x="8610600" y="5715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8211" name="Text Box 23"/>
          <p:cNvSpPr txBox="1">
            <a:spLocks noChangeArrowheads="1"/>
          </p:cNvSpPr>
          <p:nvPr/>
        </p:nvSpPr>
        <p:spPr bwMode="auto">
          <a:xfrm>
            <a:off x="7315200" y="7848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1288" name="Text Box 24"/>
          <p:cNvSpPr txBox="1">
            <a:spLocks noChangeArrowheads="1"/>
          </p:cNvSpPr>
          <p:nvPr/>
        </p:nvSpPr>
        <p:spPr bwMode="auto">
          <a:xfrm>
            <a:off x="5334000" y="685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8534400" y="2971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6934200" y="16002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4495800" y="4572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8216" name="Oval 28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14400" y="4419600"/>
            <a:ext cx="3048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b="1" i="0">
                <a:solidFill>
                  <a:srgbClr val="0066FF"/>
                </a:solidFill>
              </a:rPr>
              <a:t>a</a:t>
            </a:r>
          </a:p>
        </p:txBody>
      </p:sp>
      <p:sp>
        <p:nvSpPr>
          <p:cNvPr id="8217" name="Oval 29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324600" y="3124200"/>
            <a:ext cx="304800" cy="228600"/>
          </a:xfrm>
          <a:prstGeom prst="ellips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8218" name="Oval 3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867400" y="6019800"/>
            <a:ext cx="304800" cy="228600"/>
          </a:xfrm>
          <a:prstGeom prst="ellips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b="1" i="0">
                <a:solidFill>
                  <a:srgbClr val="6600FF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31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5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  <p:bldP spid="11272" grpId="0" animBg="1"/>
      <p:bldP spid="11273" grpId="0" animBg="1"/>
      <p:bldP spid="11274" grpId="0" animBg="1"/>
      <p:bldP spid="11279" grpId="0"/>
      <p:bldP spid="11280" grpId="0"/>
      <p:bldP spid="11281" grpId="0"/>
      <p:bldP spid="11282" grpId="0"/>
      <p:bldP spid="11283" grpId="0"/>
      <p:bldP spid="11284" grpId="0"/>
      <p:bldP spid="11285" grpId="0"/>
      <p:bldP spid="11286" grpId="0"/>
      <p:bldP spid="11288" grpId="0"/>
      <p:bldP spid="11289" grpId="0"/>
      <p:bldP spid="11290" grpId="0"/>
      <p:bldP spid="1129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50" name="Text Box 62"/>
          <p:cNvSpPr txBox="1">
            <a:spLocks noChangeArrowheads="1"/>
          </p:cNvSpPr>
          <p:nvPr/>
        </p:nvSpPr>
        <p:spPr bwMode="auto">
          <a:xfrm>
            <a:off x="6172200" y="38862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6019800" cy="715963"/>
          </a:xfrm>
        </p:spPr>
        <p:txBody>
          <a:bodyPr/>
          <a:lstStyle/>
          <a:p>
            <a:pPr marL="838200" indent="-838200" eaLnBrk="1" hangingPunct="1">
              <a:buClr>
                <a:srgbClr val="6600FF"/>
              </a:buClr>
              <a:buFontTx/>
              <a:buAutoNum type="alphaLcParenR"/>
            </a:pPr>
            <a:r>
              <a:rPr lang="en-US" sz="3600" smtClean="0">
                <a:solidFill>
                  <a:srgbClr val="FF0066"/>
                </a:solidFill>
              </a:rPr>
              <a:t>Hai hình tứ giác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1371600" y="1295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685800" y="1828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685800" y="3276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3733800" y="1295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V="1">
            <a:off x="5638800" y="1295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4953000" y="1828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4953000" y="3276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8001000" y="1295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09" name="Line 21"/>
          <p:cNvSpPr>
            <a:spLocks noChangeShapeType="1"/>
          </p:cNvSpPr>
          <p:nvPr/>
        </p:nvSpPr>
        <p:spPr bwMode="auto">
          <a:xfrm flipV="1">
            <a:off x="5562600" y="3962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0" name="Line 22"/>
          <p:cNvSpPr>
            <a:spLocks noChangeShapeType="1"/>
          </p:cNvSpPr>
          <p:nvPr/>
        </p:nvSpPr>
        <p:spPr bwMode="auto">
          <a:xfrm flipH="1">
            <a:off x="4876800" y="4495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1" name="Line 23"/>
          <p:cNvSpPr>
            <a:spLocks noChangeShapeType="1"/>
          </p:cNvSpPr>
          <p:nvPr/>
        </p:nvSpPr>
        <p:spPr bwMode="auto">
          <a:xfrm>
            <a:off x="4876800" y="5943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7924800" y="3962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3" name="Line 25"/>
          <p:cNvSpPr>
            <a:spLocks noChangeShapeType="1"/>
          </p:cNvSpPr>
          <p:nvPr/>
        </p:nvSpPr>
        <p:spPr bwMode="auto">
          <a:xfrm flipV="1">
            <a:off x="1295400" y="3962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 flipH="1">
            <a:off x="609600" y="4495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609600" y="5943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3657600" y="3962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1362075" y="1839913"/>
            <a:ext cx="1054100" cy="1436687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19" name="Line 31"/>
          <p:cNvSpPr>
            <a:spLocks noChangeShapeType="1"/>
          </p:cNvSpPr>
          <p:nvPr/>
        </p:nvSpPr>
        <p:spPr bwMode="auto">
          <a:xfrm flipH="1">
            <a:off x="609600" y="4757738"/>
            <a:ext cx="3363913" cy="1185862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20" name="Line 32"/>
          <p:cNvSpPr>
            <a:spLocks noChangeShapeType="1"/>
          </p:cNvSpPr>
          <p:nvPr/>
        </p:nvSpPr>
        <p:spPr bwMode="auto">
          <a:xfrm flipV="1">
            <a:off x="6781800" y="1295400"/>
            <a:ext cx="1219200" cy="1981200"/>
          </a:xfrm>
          <a:prstGeom prst="line">
            <a:avLst/>
          </a:prstGeom>
          <a:noFill/>
          <a:ln w="38100">
            <a:solidFill>
              <a:srgbClr val="660066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 flipH="1" flipV="1">
            <a:off x="6705600" y="4267200"/>
            <a:ext cx="1981200" cy="167640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27" name="Text Box 39"/>
          <p:cNvSpPr txBox="1">
            <a:spLocks noChangeArrowheads="1"/>
          </p:cNvSpPr>
          <p:nvPr/>
        </p:nvSpPr>
        <p:spPr bwMode="auto">
          <a:xfrm>
            <a:off x="4572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328" name="Text Box 40"/>
          <p:cNvSpPr txBox="1">
            <a:spLocks noChangeArrowheads="1"/>
          </p:cNvSpPr>
          <p:nvPr/>
        </p:nvSpPr>
        <p:spPr bwMode="auto">
          <a:xfrm>
            <a:off x="3505200" y="3581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2329" name="Text Box 41"/>
          <p:cNvSpPr txBox="1">
            <a:spLocks noChangeArrowheads="1"/>
          </p:cNvSpPr>
          <p:nvPr/>
        </p:nvSpPr>
        <p:spPr bwMode="auto">
          <a:xfrm>
            <a:off x="42672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330" name="Text Box 42"/>
          <p:cNvSpPr txBox="1">
            <a:spLocks noChangeArrowheads="1"/>
          </p:cNvSpPr>
          <p:nvPr/>
        </p:nvSpPr>
        <p:spPr bwMode="auto">
          <a:xfrm>
            <a:off x="3581400" y="914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2331" name="Text Box 43"/>
          <p:cNvSpPr txBox="1">
            <a:spLocks noChangeArrowheads="1"/>
          </p:cNvSpPr>
          <p:nvPr/>
        </p:nvSpPr>
        <p:spPr bwMode="auto">
          <a:xfrm>
            <a:off x="1143000" y="1371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332" name="Text Box 44"/>
          <p:cNvSpPr txBox="1">
            <a:spLocks noChangeArrowheads="1"/>
          </p:cNvSpPr>
          <p:nvPr/>
        </p:nvSpPr>
        <p:spPr bwMode="auto">
          <a:xfrm>
            <a:off x="7848600" y="7620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2333" name="Text Box 45"/>
          <p:cNvSpPr txBox="1">
            <a:spLocks noChangeArrowheads="1"/>
          </p:cNvSpPr>
          <p:nvPr/>
        </p:nvSpPr>
        <p:spPr bwMode="auto">
          <a:xfrm>
            <a:off x="5410200" y="12192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3810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42672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2336" name="Text Box 48"/>
          <p:cNvSpPr txBox="1">
            <a:spLocks noChangeArrowheads="1"/>
          </p:cNvSpPr>
          <p:nvPr/>
        </p:nvSpPr>
        <p:spPr bwMode="auto">
          <a:xfrm>
            <a:off x="48006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1066800" y="40386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2338" name="Text Box 50"/>
          <p:cNvSpPr txBox="1">
            <a:spLocks noChangeArrowheads="1"/>
          </p:cNvSpPr>
          <p:nvPr/>
        </p:nvSpPr>
        <p:spPr bwMode="auto">
          <a:xfrm>
            <a:off x="7696200" y="3581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P</a:t>
            </a:r>
          </a:p>
        </p:txBody>
      </p:sp>
      <p:sp>
        <p:nvSpPr>
          <p:cNvPr id="12339" name="Text Box 51"/>
          <p:cNvSpPr txBox="1">
            <a:spLocks noChangeArrowheads="1"/>
          </p:cNvSpPr>
          <p:nvPr/>
        </p:nvSpPr>
        <p:spPr bwMode="auto">
          <a:xfrm>
            <a:off x="45720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12340" name="Text Box 52"/>
          <p:cNvSpPr txBox="1">
            <a:spLocks noChangeArrowheads="1"/>
          </p:cNvSpPr>
          <p:nvPr/>
        </p:nvSpPr>
        <p:spPr bwMode="auto">
          <a:xfrm>
            <a:off x="8458200" y="5867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12342" name="Text Box 54"/>
          <p:cNvSpPr txBox="1">
            <a:spLocks noChangeArrowheads="1"/>
          </p:cNvSpPr>
          <p:nvPr/>
        </p:nvSpPr>
        <p:spPr bwMode="auto">
          <a:xfrm>
            <a:off x="84582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Q</a:t>
            </a:r>
          </a:p>
        </p:txBody>
      </p:sp>
      <p:sp>
        <p:nvSpPr>
          <p:cNvPr id="12344" name="Text Box 56"/>
          <p:cNvSpPr txBox="1">
            <a:spLocks noChangeArrowheads="1"/>
          </p:cNvSpPr>
          <p:nvPr/>
        </p:nvSpPr>
        <p:spPr bwMode="auto">
          <a:xfrm>
            <a:off x="24384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E</a:t>
            </a:r>
          </a:p>
        </p:txBody>
      </p:sp>
      <p:sp>
        <p:nvSpPr>
          <p:cNvPr id="12347" name="Text Box 59"/>
          <p:cNvSpPr txBox="1">
            <a:spLocks noChangeArrowheads="1"/>
          </p:cNvSpPr>
          <p:nvPr/>
        </p:nvSpPr>
        <p:spPr bwMode="auto">
          <a:xfrm>
            <a:off x="6324600" y="3200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K</a:t>
            </a:r>
          </a:p>
        </p:txBody>
      </p:sp>
      <p:sp>
        <p:nvSpPr>
          <p:cNvPr id="9257" name="Rectangle 38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  <p:sp>
        <p:nvSpPr>
          <p:cNvPr id="12348" name="Text Box 60"/>
          <p:cNvSpPr txBox="1">
            <a:spLocks noChangeArrowheads="1"/>
          </p:cNvSpPr>
          <p:nvPr/>
        </p:nvSpPr>
        <p:spPr bwMode="auto">
          <a:xfrm>
            <a:off x="3886200" y="43434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2349" name="Text Box 61"/>
          <p:cNvSpPr txBox="1">
            <a:spLocks noChangeArrowheads="1"/>
          </p:cNvSpPr>
          <p:nvPr/>
        </p:nvSpPr>
        <p:spPr bwMode="auto">
          <a:xfrm>
            <a:off x="5181600" y="4114800"/>
            <a:ext cx="38100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38800" y="1295400"/>
            <a:ext cx="2362200" cy="5334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59" name="Line 71"/>
          <p:cNvSpPr>
            <a:spLocks noChangeShapeType="1"/>
          </p:cNvSpPr>
          <p:nvPr/>
        </p:nvSpPr>
        <p:spPr bwMode="auto">
          <a:xfrm flipH="1">
            <a:off x="4953000" y="1828800"/>
            <a:ext cx="685800" cy="14478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60" name="Line 72"/>
          <p:cNvSpPr>
            <a:spLocks noChangeShapeType="1"/>
          </p:cNvSpPr>
          <p:nvPr/>
        </p:nvSpPr>
        <p:spPr bwMode="auto">
          <a:xfrm>
            <a:off x="4953000" y="3276600"/>
            <a:ext cx="38100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361" name="Line 73"/>
          <p:cNvSpPr>
            <a:spLocks noChangeShapeType="1"/>
          </p:cNvSpPr>
          <p:nvPr/>
        </p:nvSpPr>
        <p:spPr bwMode="auto">
          <a:xfrm>
            <a:off x="8001000" y="1295400"/>
            <a:ext cx="762000" cy="198120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9264" name="Oval 7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371600" y="33528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CC0000"/>
                </a:solidFill>
              </a:rPr>
              <a:t>a</a:t>
            </a:r>
          </a:p>
        </p:txBody>
      </p:sp>
      <p:sp>
        <p:nvSpPr>
          <p:cNvPr id="9265" name="Oval 7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600200" y="60198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660066"/>
                </a:solidFill>
              </a:rPr>
              <a:t>c</a:t>
            </a:r>
          </a:p>
        </p:txBody>
      </p:sp>
      <p:sp>
        <p:nvSpPr>
          <p:cNvPr id="9266" name="Oval 7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858000" y="60198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800000"/>
                </a:solidFill>
              </a:rPr>
              <a:t>d</a:t>
            </a:r>
          </a:p>
        </p:txBody>
      </p:sp>
      <p:sp>
        <p:nvSpPr>
          <p:cNvPr id="9267" name="Oval 7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715000" y="3429000"/>
            <a:ext cx="381000" cy="228600"/>
          </a:xfrm>
          <a:prstGeom prst="ellipse">
            <a:avLst/>
          </a:prstGeom>
          <a:noFill/>
          <a:ln w="28575" algn="ctr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 i="0">
                <a:solidFill>
                  <a:srgbClr val="0066FF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2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2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4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2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3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6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2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12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 nodeType="clickPar">
                      <p:stCondLst>
                        <p:cond delay="indefinite"/>
                      </p:stCondLst>
                      <p:childTnLst>
                        <p:par>
                          <p:cTn id="1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6" dur="500"/>
                                        <p:tgtEl>
                                          <p:spTgt spid="1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9" dur="500"/>
                                        <p:tgtEl>
                                          <p:spTgt spid="1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2" dur="500"/>
                                        <p:tgtEl>
                                          <p:spTgt spid="12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5" dur="500"/>
                                        <p:tgtEl>
                                          <p:spTgt spid="12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50" grpId="0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9" grpId="0" animBg="1"/>
      <p:bldP spid="12310" grpId="0" animBg="1"/>
      <p:bldP spid="12311" grpId="0" animBg="1"/>
      <p:bldP spid="12312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9" grpId="0" animBg="1"/>
      <p:bldP spid="12320" grpId="0" animBg="1"/>
      <p:bldP spid="12325" grpId="0" animBg="1"/>
      <p:bldP spid="12327" grpId="0"/>
      <p:bldP spid="12328" grpId="0"/>
      <p:bldP spid="12329" grpId="0"/>
      <p:bldP spid="12330" grpId="0"/>
      <p:bldP spid="12331" grpId="0"/>
      <p:bldP spid="12332" grpId="0"/>
      <p:bldP spid="12333" grpId="0"/>
      <p:bldP spid="12334" grpId="0"/>
      <p:bldP spid="12335" grpId="0"/>
      <p:bldP spid="12336" grpId="0"/>
      <p:bldP spid="12337" grpId="0"/>
      <p:bldP spid="12338" grpId="0"/>
      <p:bldP spid="12339" grpId="0"/>
      <p:bldP spid="12340" grpId="0"/>
      <p:bldP spid="12342" grpId="0"/>
      <p:bldP spid="12344" grpId="0"/>
      <p:bldP spid="12347" grpId="0"/>
      <p:bldP spid="12348" grpId="0"/>
      <p:bldP spid="12349" grpId="0"/>
      <p:bldP spid="12358" grpId="0" animBg="1"/>
      <p:bldP spid="12359" grpId="0" animBg="1"/>
      <p:bldP spid="12360" grpId="0" animBg="1"/>
      <p:bldP spid="123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152400"/>
            <a:ext cx="2819400" cy="411163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D60093"/>
                </a:solidFill>
              </a:rPr>
              <a:t>Trò chơi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609600"/>
            <a:ext cx="6477000" cy="609600"/>
          </a:xfrm>
        </p:spPr>
        <p:txBody>
          <a:bodyPr/>
          <a:lstStyle/>
          <a:p>
            <a:pPr eaLnBrk="1" hangingPunct="1">
              <a:buClr>
                <a:srgbClr val="CC00FF"/>
              </a:buClr>
              <a:buFont typeface="Wingdings" pitchFamily="2" charset="2"/>
              <a:buChar char="Ø"/>
            </a:pPr>
            <a:r>
              <a:rPr lang="en-US" sz="2800" smtClean="0">
                <a:solidFill>
                  <a:srgbClr val="009900"/>
                </a:solidFill>
              </a:rPr>
              <a:t> Các em chọn số và hình để trả lời </a:t>
            </a:r>
          </a:p>
        </p:txBody>
      </p:sp>
      <p:sp>
        <p:nvSpPr>
          <p:cNvPr id="31752" name="Rectangle 8" descr="ferris_wheel_spinning_md_wht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533900" y="3962400"/>
            <a:ext cx="3695700" cy="23622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0066FF"/>
                </a:solidFill>
              </a:rPr>
              <a:t>4</a:t>
            </a:r>
          </a:p>
        </p:txBody>
      </p:sp>
      <p:sp>
        <p:nvSpPr>
          <p:cNvPr id="31751" name="Rectangle 7" descr="dogn_newspaper_md_wht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38200" y="3962400"/>
            <a:ext cx="3695700" cy="2362200"/>
          </a:xfrm>
          <a:prstGeom prst="rect">
            <a:avLst/>
          </a:prstGeom>
          <a:blipFill dpi="0" rotWithShape="1">
            <a:blip r:embed="rId5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FF00FF"/>
                </a:solidFill>
              </a:rPr>
              <a:t>3</a:t>
            </a:r>
          </a:p>
        </p:txBody>
      </p:sp>
      <p:sp>
        <p:nvSpPr>
          <p:cNvPr id="31750" name="Rectangle 6" descr="covered_wagon_horses_md_wht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4533900" y="1600200"/>
            <a:ext cx="3695700" cy="2362200"/>
          </a:xfrm>
          <a:prstGeom prst="rect">
            <a:avLst/>
          </a:prstGeom>
          <a:blipFill dpi="0" rotWithShape="1">
            <a:blip r:embed="rId7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009900"/>
                </a:solidFill>
              </a:rPr>
              <a:t>2</a:t>
            </a:r>
          </a:p>
        </p:txBody>
      </p:sp>
      <p:sp>
        <p:nvSpPr>
          <p:cNvPr id="10247" name="Line 9"/>
          <p:cNvSpPr>
            <a:spLocks noChangeShapeType="1"/>
          </p:cNvSpPr>
          <p:nvPr/>
        </p:nvSpPr>
        <p:spPr bwMode="auto">
          <a:xfrm>
            <a:off x="838200" y="1600200"/>
            <a:ext cx="7391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48" name="Line 10"/>
          <p:cNvSpPr>
            <a:spLocks noChangeShapeType="1"/>
          </p:cNvSpPr>
          <p:nvPr/>
        </p:nvSpPr>
        <p:spPr bwMode="auto">
          <a:xfrm>
            <a:off x="838200" y="3962400"/>
            <a:ext cx="7391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49" name="Line 11"/>
          <p:cNvSpPr>
            <a:spLocks noChangeShapeType="1"/>
          </p:cNvSpPr>
          <p:nvPr/>
        </p:nvSpPr>
        <p:spPr bwMode="auto">
          <a:xfrm>
            <a:off x="838200" y="6324600"/>
            <a:ext cx="7391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0" name="Line 12"/>
          <p:cNvSpPr>
            <a:spLocks noChangeShapeType="1"/>
          </p:cNvSpPr>
          <p:nvPr/>
        </p:nvSpPr>
        <p:spPr bwMode="auto">
          <a:xfrm>
            <a:off x="838200" y="1600200"/>
            <a:ext cx="0" cy="4724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1" name="Line 13"/>
          <p:cNvSpPr>
            <a:spLocks noChangeShapeType="1"/>
          </p:cNvSpPr>
          <p:nvPr/>
        </p:nvSpPr>
        <p:spPr bwMode="auto">
          <a:xfrm>
            <a:off x="4533900" y="16002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31749" name="Rectangle 5" descr="couple_on_vacation_md_wht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914400" y="1676400"/>
            <a:ext cx="3505200" cy="2209800"/>
          </a:xfrm>
          <a:prstGeom prst="rect">
            <a:avLst/>
          </a:prstGeom>
          <a:blipFill dpi="0" rotWithShape="1">
            <a:blip r:embed="rId9"/>
            <a:srcRect/>
            <a:stretch>
              <a:fillRect/>
            </a:stretch>
          </a:blipFill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9600" b="1" i="0">
                <a:solidFill>
                  <a:srgbClr val="660066"/>
                </a:solidFill>
              </a:rPr>
              <a:t>1</a:t>
            </a:r>
          </a:p>
        </p:txBody>
      </p:sp>
      <p:sp>
        <p:nvSpPr>
          <p:cNvPr id="10253" name="Line 14"/>
          <p:cNvSpPr>
            <a:spLocks noChangeShapeType="1"/>
          </p:cNvSpPr>
          <p:nvPr/>
        </p:nvSpPr>
        <p:spPr bwMode="auto">
          <a:xfrm>
            <a:off x="8229600" y="1600200"/>
            <a:ext cx="0" cy="47244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4" name="Rectangle 19"/>
          <p:cNvSpPr>
            <a:spLocks noChangeArrowheads="1"/>
          </p:cNvSpPr>
          <p:nvPr/>
        </p:nvSpPr>
        <p:spPr bwMode="auto">
          <a:xfrm>
            <a:off x="228600" y="152400"/>
            <a:ext cx="8753475" cy="6553200"/>
          </a:xfrm>
          <a:prstGeom prst="rect">
            <a:avLst/>
          </a:prstGeom>
          <a:noFill/>
          <a:ln w="2857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1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7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17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 nodeType="clickPar">
                      <p:stCondLst>
                        <p:cond delay="0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4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7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17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752"/>
                  </p:tgtEl>
                </p:cond>
              </p:nextCondLst>
            </p:seq>
          </p:childTnLst>
        </p:cTn>
      </p:par>
    </p:tnLst>
    <p:bldLst>
      <p:bldP spid="31752" grpId="0" animBg="1"/>
      <p:bldP spid="31751" grpId="0" animBg="1"/>
      <p:bldP spid="31750" grpId="0" animBg="1"/>
      <p:bldP spid="3174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CC00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CC00CC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</TotalTime>
  <Words>515</Words>
  <Application>Microsoft PowerPoint</Application>
  <PresentationFormat>On-screen Show (4:3)</PresentationFormat>
  <Paragraphs>202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Default Design</vt:lpstr>
      <vt:lpstr>Bài mới:</vt:lpstr>
      <vt:lpstr> Muốn tính độ dài đường gấp khúc ta làm sao?</vt:lpstr>
      <vt:lpstr>b/. Tính chu vi hình tam giác MNP:</vt:lpstr>
      <vt:lpstr>2/.Đo độ dài mỗi cạnh rồi tính chu vi hình chữ nhật ABCD</vt:lpstr>
      <vt:lpstr>Giải</vt:lpstr>
      <vt:lpstr>Slide 6</vt:lpstr>
      <vt:lpstr>4/. Kẻ thêm một đoạn thẳng vào mỗi hình sau để được:</vt:lpstr>
      <vt:lpstr>Hai hình tứ giác</vt:lpstr>
      <vt:lpstr>Trò chơi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197</cp:revision>
  <cp:lastPrinted>1601-01-01T00:00:00Z</cp:lastPrinted>
  <dcterms:created xsi:type="dcterms:W3CDTF">1601-01-01T00:00:00Z</dcterms:created>
  <dcterms:modified xsi:type="dcterms:W3CDTF">2016-06-29T10:27:29Z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