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8" r:id="rId5"/>
    <p:sldId id="258" r:id="rId6"/>
    <p:sldId id="263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00FF"/>
    <a:srgbClr val="FFFFFF"/>
    <a:srgbClr val="FFCCCC"/>
    <a:srgbClr val="CCECFF"/>
    <a:srgbClr val="00FFFF"/>
    <a:srgbClr val="FFCCFF"/>
    <a:srgbClr val="0000CC"/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99FCF-24A0-4DF1-8E0E-F15954CDD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EDE25-F109-4952-A1CC-DE8758436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88140-0C14-4970-89DA-DA29F31E8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B8319-1864-4022-9C6C-B17C46A63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C074C-F5C4-4C8A-BFC7-5375F0D61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0094B-42BF-42C8-9E91-A12281971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D4F2F-2E7C-4812-8E4F-5C606EAE6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04283-1BA2-47E1-850A-BB49E8F2B0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E1AA2-9F6A-4628-AD5D-E800E3DD0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55920-B930-4DCE-B2FF-9B7499676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A2E21-E944-435E-93C8-82B7F83428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0F46259-928A-4EA2-8AB4-978D23690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CC"/>
            </a:gs>
            <a:gs pos="100000">
              <a:srgbClr val="FFFDF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62000" y="228600"/>
            <a:ext cx="8077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u="sng">
                <a:solidFill>
                  <a:srgbClr val="0000CC"/>
                </a:solidFill>
                <a:latin typeface="Arial" charset="0"/>
              </a:rPr>
              <a:t>Toán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33400" y="1752600"/>
            <a:ext cx="777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66"/>
                </a:solidFill>
                <a:latin typeface="Arial" charset="0"/>
              </a:rPr>
              <a:t>Bài cũ: Tính giá trị của biểu thức a + b nếu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.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57200" y="22098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a = 32, b = 20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251075" y="2225675"/>
            <a:ext cx="1711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thì   a + b = 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457200" y="26670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a = 45 và b = 34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493963" y="2667000"/>
            <a:ext cx="19256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thì  a +  b =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2743200" y="1190625"/>
            <a:ext cx="495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66"/>
                </a:solidFill>
                <a:latin typeface="Arial" charset="0"/>
              </a:rPr>
              <a:t>Tính chất giao hoán của phép cộng</a:t>
            </a:r>
          </a:p>
        </p:txBody>
      </p:sp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327025" y="304006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886200" y="2238375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chemeClr val="accent2"/>
                </a:solidFill>
                <a:latin typeface="Arial" charset="0"/>
              </a:rPr>
              <a:t>…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3733800" y="22098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33FF"/>
                </a:solidFill>
                <a:latin typeface="Arial" charset="0"/>
              </a:rPr>
              <a:t>32 +20 = 52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4191000" y="26670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chemeClr val="accent2"/>
                </a:solidFill>
                <a:latin typeface="Arial" charset="0"/>
              </a:rPr>
              <a:t>…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089400" y="26670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Arial" charset="0"/>
              </a:rPr>
              <a:t>45 +34 =79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1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/>
      <p:bldP spid="2053" grpId="1"/>
      <p:bldP spid="2054" grpId="0"/>
      <p:bldP spid="2054" grpId="1"/>
      <p:bldP spid="2055" grpId="0"/>
      <p:bldP spid="2055" grpId="1"/>
      <p:bldP spid="2056" grpId="0"/>
      <p:bldP spid="2056" grpId="1"/>
      <p:bldP spid="2057" grpId="0"/>
      <p:bldP spid="2057" grpId="1"/>
      <p:bldP spid="2058" grpId="0"/>
      <p:bldP spid="2060" grpId="0"/>
      <p:bldP spid="2060" grpId="1"/>
      <p:bldP spid="2060" grpId="2"/>
      <p:bldP spid="2061" grpId="0"/>
      <p:bldP spid="2061" grpId="1"/>
      <p:bldP spid="2062" grpId="0"/>
      <p:bldP spid="2062" grpId="1"/>
      <p:bldP spid="2062" grpId="2"/>
      <p:bldP spid="2063" grpId="0"/>
      <p:bldP spid="206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AFAFF"/>
            </a:gs>
            <a:gs pos="100000">
              <a:srgbClr val="CCCC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914400" y="0"/>
            <a:ext cx="74676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000">
              <a:solidFill>
                <a:srgbClr val="FF0066"/>
              </a:solidFill>
              <a:latin typeface="Arial" charset="0"/>
            </a:endParaRPr>
          </a:p>
          <a:p>
            <a:pPr algn="ctr"/>
            <a:r>
              <a:rPr lang="en-US" sz="2000" u="sng">
                <a:solidFill>
                  <a:srgbClr val="FF0066"/>
                </a:solidFill>
                <a:latin typeface="Arial" charset="0"/>
              </a:rPr>
              <a:t>Toán</a:t>
            </a:r>
          </a:p>
          <a:p>
            <a:pPr>
              <a:spcBef>
                <a:spcPct val="50000"/>
              </a:spcBef>
            </a:pPr>
            <a:endParaRPr lang="en-US" sz="2000" u="sng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895600" y="711200"/>
            <a:ext cx="4495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00"/>
                </a:solidFill>
                <a:latin typeface="Arial" charset="0"/>
              </a:rPr>
              <a:t>Tính chất giao hoán của phép cộng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FF6600"/>
              </a:solidFill>
              <a:latin typeface="Arial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57200" y="1038225"/>
            <a:ext cx="525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00CC"/>
                </a:solidFill>
                <a:latin typeface="Arial" charset="0"/>
              </a:rPr>
              <a:t>So sánh giá trị của hai biểu thức a + b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081588" y="1046163"/>
            <a:ext cx="37957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00CC"/>
                </a:solidFill>
                <a:latin typeface="Arial" charset="0"/>
              </a:rPr>
              <a:t>và b + a trong bảng sau</a:t>
            </a:r>
          </a:p>
        </p:txBody>
      </p:sp>
      <p:graphicFrame>
        <p:nvGraphicFramePr>
          <p:cNvPr id="3192" name="Group 120"/>
          <p:cNvGraphicFramePr>
            <a:graphicFrameLocks noGrp="1"/>
          </p:cNvGraphicFramePr>
          <p:nvPr/>
        </p:nvGraphicFramePr>
        <p:xfrm>
          <a:off x="304800" y="1524000"/>
          <a:ext cx="8534400" cy="2447925"/>
        </p:xfrm>
        <a:graphic>
          <a:graphicData uri="http://schemas.openxmlformats.org/drawingml/2006/table">
            <a:tbl>
              <a:tblPr/>
              <a:tblGrid>
                <a:gridCol w="914400"/>
                <a:gridCol w="2209800"/>
                <a:gridCol w="2362200"/>
                <a:gridCol w="30480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a+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b +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12" name="Text Box 40"/>
          <p:cNvSpPr txBox="1">
            <a:spLocks noChangeArrowheads="1"/>
          </p:cNvSpPr>
          <p:nvPr/>
        </p:nvSpPr>
        <p:spPr bwMode="auto">
          <a:xfrm>
            <a:off x="1905000" y="1752600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20</a:t>
            </a:r>
          </a:p>
        </p:txBody>
      </p:sp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1847850" y="22860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30</a:t>
            </a:r>
          </a:p>
        </p:txBody>
      </p:sp>
      <p:sp>
        <p:nvSpPr>
          <p:cNvPr id="3107" name="Text Box 42"/>
          <p:cNvSpPr txBox="1">
            <a:spLocks noChangeArrowheads="1"/>
          </p:cNvSpPr>
          <p:nvPr/>
        </p:nvSpPr>
        <p:spPr bwMode="auto">
          <a:xfrm>
            <a:off x="2600325" y="2738438"/>
            <a:ext cx="295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15" name="Text Box 43"/>
          <p:cNvSpPr txBox="1">
            <a:spLocks noChangeArrowheads="1"/>
          </p:cNvSpPr>
          <p:nvPr/>
        </p:nvSpPr>
        <p:spPr bwMode="auto">
          <a:xfrm>
            <a:off x="2781300" y="28194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50</a:t>
            </a:r>
          </a:p>
        </p:txBody>
      </p:sp>
      <p:sp>
        <p:nvSpPr>
          <p:cNvPr id="3116" name="Text Box 44"/>
          <p:cNvSpPr txBox="1">
            <a:spLocks noChangeArrowheads="1"/>
          </p:cNvSpPr>
          <p:nvPr/>
        </p:nvSpPr>
        <p:spPr bwMode="auto">
          <a:xfrm>
            <a:off x="1274763" y="3484563"/>
            <a:ext cx="4905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30</a:t>
            </a:r>
            <a:r>
              <a:rPr lang="en-US" sz="1600">
                <a:solidFill>
                  <a:srgbClr val="FF0066"/>
                </a:solidFill>
                <a:latin typeface="Arial" charset="0"/>
              </a:rPr>
              <a:t> </a:t>
            </a:r>
          </a:p>
        </p:txBody>
      </p:sp>
      <p:sp>
        <p:nvSpPr>
          <p:cNvPr id="3117" name="Text Box 45"/>
          <p:cNvSpPr txBox="1">
            <a:spLocks noChangeArrowheads="1"/>
          </p:cNvSpPr>
          <p:nvPr/>
        </p:nvSpPr>
        <p:spPr bwMode="auto">
          <a:xfrm>
            <a:off x="2895600" y="34798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50</a:t>
            </a:r>
          </a:p>
        </p:txBody>
      </p:sp>
      <p:sp>
        <p:nvSpPr>
          <p:cNvPr id="3118" name="Text Box 46"/>
          <p:cNvSpPr txBox="1">
            <a:spLocks noChangeArrowheads="1"/>
          </p:cNvSpPr>
          <p:nvPr/>
        </p:nvSpPr>
        <p:spPr bwMode="auto">
          <a:xfrm>
            <a:off x="4038600" y="17018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350</a:t>
            </a:r>
          </a:p>
        </p:txBody>
      </p:sp>
      <p:sp>
        <p:nvSpPr>
          <p:cNvPr id="3119" name="Text Box 47"/>
          <p:cNvSpPr txBox="1">
            <a:spLocks noChangeArrowheads="1"/>
          </p:cNvSpPr>
          <p:nvPr/>
        </p:nvSpPr>
        <p:spPr bwMode="auto">
          <a:xfrm>
            <a:off x="4025900" y="22860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250</a:t>
            </a: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3429000" y="2819400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350 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21" name="Text Box 49"/>
          <p:cNvSpPr txBox="1">
            <a:spLocks noChangeArrowheads="1"/>
          </p:cNvSpPr>
          <p:nvPr/>
        </p:nvSpPr>
        <p:spPr bwMode="auto">
          <a:xfrm>
            <a:off x="4953000" y="28194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600</a:t>
            </a:r>
          </a:p>
        </p:txBody>
      </p:sp>
      <p:sp>
        <p:nvSpPr>
          <p:cNvPr id="3124" name="Text Box 52"/>
          <p:cNvSpPr txBox="1">
            <a:spLocks noChangeArrowheads="1"/>
          </p:cNvSpPr>
          <p:nvPr/>
        </p:nvSpPr>
        <p:spPr bwMode="auto">
          <a:xfrm>
            <a:off x="6477000" y="1752600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1208</a:t>
            </a:r>
          </a:p>
        </p:txBody>
      </p:sp>
      <p:sp>
        <p:nvSpPr>
          <p:cNvPr id="3125" name="Text Box 53"/>
          <p:cNvSpPr txBox="1">
            <a:spLocks noChangeArrowheads="1"/>
          </p:cNvSpPr>
          <p:nvPr/>
        </p:nvSpPr>
        <p:spPr bwMode="auto">
          <a:xfrm>
            <a:off x="6515100" y="22606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2764</a:t>
            </a:r>
          </a:p>
        </p:txBody>
      </p:sp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6724650" y="2757488"/>
            <a:ext cx="1752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27" name="Text Box 55"/>
          <p:cNvSpPr txBox="1">
            <a:spLocks noChangeArrowheads="1"/>
          </p:cNvSpPr>
          <p:nvPr/>
        </p:nvSpPr>
        <p:spPr bwMode="auto">
          <a:xfrm>
            <a:off x="7607300" y="2832100"/>
            <a:ext cx="1003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3972</a:t>
            </a:r>
          </a:p>
        </p:txBody>
      </p:sp>
      <p:sp>
        <p:nvSpPr>
          <p:cNvPr id="3140" name="Text Box 68"/>
          <p:cNvSpPr txBox="1">
            <a:spLocks noChangeArrowheads="1"/>
          </p:cNvSpPr>
          <p:nvPr/>
        </p:nvSpPr>
        <p:spPr bwMode="auto">
          <a:xfrm>
            <a:off x="990600" y="4178300"/>
            <a:ext cx="502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Ta thấy a + b = 50 và b + a = 50 nên  a + b =</a:t>
            </a:r>
          </a:p>
        </p:txBody>
      </p:sp>
      <p:sp>
        <p:nvSpPr>
          <p:cNvPr id="3143" name="Text Box 71"/>
          <p:cNvSpPr txBox="1">
            <a:spLocks noChangeArrowheads="1"/>
          </p:cNvSpPr>
          <p:nvPr/>
        </p:nvSpPr>
        <p:spPr bwMode="auto">
          <a:xfrm>
            <a:off x="838200" y="4406900"/>
            <a:ext cx="495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Ta thấy a + b = 600 và b + a = 600 nên a + b =</a:t>
            </a:r>
          </a:p>
        </p:txBody>
      </p:sp>
      <p:sp>
        <p:nvSpPr>
          <p:cNvPr id="3146" name="Text Box 74"/>
          <p:cNvSpPr txBox="1">
            <a:spLocks noChangeArrowheads="1"/>
          </p:cNvSpPr>
          <p:nvPr/>
        </p:nvSpPr>
        <p:spPr bwMode="auto">
          <a:xfrm>
            <a:off x="635000" y="4660900"/>
            <a:ext cx="518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Ta thấy a + b = 3972 và b + a = 3972 nên a + b =</a:t>
            </a:r>
          </a:p>
        </p:txBody>
      </p:sp>
      <p:sp>
        <p:nvSpPr>
          <p:cNvPr id="3151" name="Text Box 79"/>
          <p:cNvSpPr txBox="1">
            <a:spLocks noChangeArrowheads="1"/>
          </p:cNvSpPr>
          <p:nvPr/>
        </p:nvSpPr>
        <p:spPr bwMode="auto">
          <a:xfrm>
            <a:off x="1320800" y="28194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20</a:t>
            </a:r>
          </a:p>
        </p:txBody>
      </p:sp>
      <p:sp>
        <p:nvSpPr>
          <p:cNvPr id="3152" name="Text Box 80"/>
          <p:cNvSpPr txBox="1">
            <a:spLocks noChangeArrowheads="1"/>
          </p:cNvSpPr>
          <p:nvPr/>
        </p:nvSpPr>
        <p:spPr bwMode="auto">
          <a:xfrm>
            <a:off x="1752600" y="28194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+</a:t>
            </a:r>
          </a:p>
        </p:txBody>
      </p:sp>
      <p:sp>
        <p:nvSpPr>
          <p:cNvPr id="3153" name="Text Box 81"/>
          <p:cNvSpPr txBox="1">
            <a:spLocks noChangeArrowheads="1"/>
          </p:cNvSpPr>
          <p:nvPr/>
        </p:nvSpPr>
        <p:spPr bwMode="auto">
          <a:xfrm>
            <a:off x="2057400" y="28194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30</a:t>
            </a:r>
          </a:p>
        </p:txBody>
      </p:sp>
      <p:sp>
        <p:nvSpPr>
          <p:cNvPr id="3154" name="Text Box 82"/>
          <p:cNvSpPr txBox="1">
            <a:spLocks noChangeArrowheads="1"/>
          </p:cNvSpPr>
          <p:nvPr/>
        </p:nvSpPr>
        <p:spPr bwMode="auto">
          <a:xfrm>
            <a:off x="2514600" y="28194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=</a:t>
            </a:r>
          </a:p>
        </p:txBody>
      </p:sp>
      <p:sp>
        <p:nvSpPr>
          <p:cNvPr id="3158" name="Text Box 86"/>
          <p:cNvSpPr txBox="1">
            <a:spLocks noChangeArrowheads="1"/>
          </p:cNvSpPr>
          <p:nvPr/>
        </p:nvSpPr>
        <p:spPr bwMode="auto">
          <a:xfrm>
            <a:off x="1752600" y="35052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+</a:t>
            </a:r>
          </a:p>
        </p:txBody>
      </p:sp>
      <p:sp>
        <p:nvSpPr>
          <p:cNvPr id="3159" name="Text Box 87"/>
          <p:cNvSpPr txBox="1">
            <a:spLocks noChangeArrowheads="1"/>
          </p:cNvSpPr>
          <p:nvPr/>
        </p:nvSpPr>
        <p:spPr bwMode="auto">
          <a:xfrm>
            <a:off x="1981200" y="3505200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20</a:t>
            </a:r>
          </a:p>
        </p:txBody>
      </p:sp>
      <p:sp>
        <p:nvSpPr>
          <p:cNvPr id="3160" name="Text Box 88"/>
          <p:cNvSpPr txBox="1">
            <a:spLocks noChangeArrowheads="1"/>
          </p:cNvSpPr>
          <p:nvPr/>
        </p:nvSpPr>
        <p:spPr bwMode="auto">
          <a:xfrm>
            <a:off x="2514600" y="35052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=</a:t>
            </a:r>
          </a:p>
        </p:txBody>
      </p:sp>
      <p:sp>
        <p:nvSpPr>
          <p:cNvPr id="3163" name="Text Box 91"/>
          <p:cNvSpPr txBox="1">
            <a:spLocks noChangeArrowheads="1"/>
          </p:cNvSpPr>
          <p:nvPr/>
        </p:nvSpPr>
        <p:spPr bwMode="auto">
          <a:xfrm>
            <a:off x="3962400" y="28194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+</a:t>
            </a:r>
          </a:p>
        </p:txBody>
      </p:sp>
      <p:sp>
        <p:nvSpPr>
          <p:cNvPr id="3165" name="Text Box 93"/>
          <p:cNvSpPr txBox="1">
            <a:spLocks noChangeArrowheads="1"/>
          </p:cNvSpPr>
          <p:nvPr/>
        </p:nvSpPr>
        <p:spPr bwMode="auto">
          <a:xfrm>
            <a:off x="4191000" y="28194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250</a:t>
            </a:r>
          </a:p>
        </p:txBody>
      </p:sp>
      <p:sp>
        <p:nvSpPr>
          <p:cNvPr id="3166" name="Text Box 94"/>
          <p:cNvSpPr txBox="1">
            <a:spLocks noChangeArrowheads="1"/>
          </p:cNvSpPr>
          <p:nvPr/>
        </p:nvSpPr>
        <p:spPr bwMode="auto">
          <a:xfrm>
            <a:off x="4724400" y="28194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=</a:t>
            </a:r>
          </a:p>
        </p:txBody>
      </p:sp>
      <p:sp>
        <p:nvSpPr>
          <p:cNvPr id="3168" name="Text Box 96"/>
          <p:cNvSpPr txBox="1">
            <a:spLocks noChangeArrowheads="1"/>
          </p:cNvSpPr>
          <p:nvPr/>
        </p:nvSpPr>
        <p:spPr bwMode="auto">
          <a:xfrm>
            <a:off x="3390900" y="34544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250</a:t>
            </a:r>
          </a:p>
        </p:txBody>
      </p:sp>
      <p:sp>
        <p:nvSpPr>
          <p:cNvPr id="3169" name="Text Box 97"/>
          <p:cNvSpPr txBox="1">
            <a:spLocks noChangeArrowheads="1"/>
          </p:cNvSpPr>
          <p:nvPr/>
        </p:nvSpPr>
        <p:spPr bwMode="auto">
          <a:xfrm>
            <a:off x="3886200" y="34671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FF0066"/>
                </a:solidFill>
                <a:latin typeface="Arial" charset="0"/>
              </a:rPr>
              <a:t>+</a:t>
            </a:r>
          </a:p>
        </p:txBody>
      </p:sp>
      <p:sp>
        <p:nvSpPr>
          <p:cNvPr id="3170" name="Text Box 98"/>
          <p:cNvSpPr txBox="1">
            <a:spLocks noChangeArrowheads="1"/>
          </p:cNvSpPr>
          <p:nvPr/>
        </p:nvSpPr>
        <p:spPr bwMode="auto">
          <a:xfrm>
            <a:off x="4114800" y="3454400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350</a:t>
            </a:r>
            <a:r>
              <a:rPr lang="en-US" sz="1600">
                <a:solidFill>
                  <a:srgbClr val="FF0066"/>
                </a:solidFill>
                <a:latin typeface="Arial" charset="0"/>
              </a:rPr>
              <a:t> </a:t>
            </a:r>
            <a:endParaRPr lang="en-US" sz="1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2" name="Text Box 100"/>
          <p:cNvSpPr txBox="1">
            <a:spLocks noChangeArrowheads="1"/>
          </p:cNvSpPr>
          <p:nvPr/>
        </p:nvSpPr>
        <p:spPr bwMode="auto">
          <a:xfrm>
            <a:off x="4597400" y="34544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=</a:t>
            </a:r>
          </a:p>
        </p:txBody>
      </p:sp>
      <p:sp>
        <p:nvSpPr>
          <p:cNvPr id="3174" name="Text Box 102"/>
          <p:cNvSpPr txBox="1">
            <a:spLocks noChangeArrowheads="1"/>
          </p:cNvSpPr>
          <p:nvPr/>
        </p:nvSpPr>
        <p:spPr bwMode="auto">
          <a:xfrm>
            <a:off x="4838700" y="34290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600</a:t>
            </a:r>
          </a:p>
        </p:txBody>
      </p:sp>
      <p:sp>
        <p:nvSpPr>
          <p:cNvPr id="3178" name="Text Box 106"/>
          <p:cNvSpPr txBox="1">
            <a:spLocks noChangeArrowheads="1"/>
          </p:cNvSpPr>
          <p:nvPr/>
        </p:nvSpPr>
        <p:spPr bwMode="auto">
          <a:xfrm>
            <a:off x="5765800" y="2832100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1208</a:t>
            </a:r>
          </a:p>
        </p:txBody>
      </p:sp>
      <p:sp>
        <p:nvSpPr>
          <p:cNvPr id="3179" name="Text Box 107"/>
          <p:cNvSpPr txBox="1">
            <a:spLocks noChangeArrowheads="1"/>
          </p:cNvSpPr>
          <p:nvPr/>
        </p:nvSpPr>
        <p:spPr bwMode="auto">
          <a:xfrm>
            <a:off x="6362700" y="28448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+</a:t>
            </a:r>
          </a:p>
        </p:txBody>
      </p:sp>
      <p:sp>
        <p:nvSpPr>
          <p:cNvPr id="3180" name="Text Box 108"/>
          <p:cNvSpPr txBox="1">
            <a:spLocks noChangeArrowheads="1"/>
          </p:cNvSpPr>
          <p:nvPr/>
        </p:nvSpPr>
        <p:spPr bwMode="auto">
          <a:xfrm>
            <a:off x="6629400" y="28194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2764</a:t>
            </a:r>
          </a:p>
        </p:txBody>
      </p:sp>
      <p:sp>
        <p:nvSpPr>
          <p:cNvPr id="3181" name="Text Box 109"/>
          <p:cNvSpPr txBox="1">
            <a:spLocks noChangeArrowheads="1"/>
          </p:cNvSpPr>
          <p:nvPr/>
        </p:nvSpPr>
        <p:spPr bwMode="auto">
          <a:xfrm>
            <a:off x="7277100" y="28194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=</a:t>
            </a:r>
          </a:p>
        </p:txBody>
      </p:sp>
      <p:sp>
        <p:nvSpPr>
          <p:cNvPr id="3184" name="Text Box 112"/>
          <p:cNvSpPr txBox="1">
            <a:spLocks noChangeArrowheads="1"/>
          </p:cNvSpPr>
          <p:nvPr/>
        </p:nvSpPr>
        <p:spPr bwMode="auto">
          <a:xfrm>
            <a:off x="5791200" y="34290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2764</a:t>
            </a:r>
          </a:p>
        </p:txBody>
      </p:sp>
      <p:sp>
        <p:nvSpPr>
          <p:cNvPr id="3185" name="Text Box 113"/>
          <p:cNvSpPr txBox="1">
            <a:spLocks noChangeArrowheads="1"/>
          </p:cNvSpPr>
          <p:nvPr/>
        </p:nvSpPr>
        <p:spPr bwMode="auto">
          <a:xfrm>
            <a:off x="6477000" y="34290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+</a:t>
            </a:r>
          </a:p>
        </p:txBody>
      </p:sp>
      <p:sp>
        <p:nvSpPr>
          <p:cNvPr id="3186" name="Text Box 114"/>
          <p:cNvSpPr txBox="1">
            <a:spLocks noChangeArrowheads="1"/>
          </p:cNvSpPr>
          <p:nvPr/>
        </p:nvSpPr>
        <p:spPr bwMode="auto">
          <a:xfrm>
            <a:off x="6905625" y="34290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1208</a:t>
            </a:r>
          </a:p>
        </p:txBody>
      </p:sp>
      <p:sp>
        <p:nvSpPr>
          <p:cNvPr id="3187" name="Text Box 115"/>
          <p:cNvSpPr txBox="1">
            <a:spLocks noChangeArrowheads="1"/>
          </p:cNvSpPr>
          <p:nvPr/>
        </p:nvSpPr>
        <p:spPr bwMode="auto">
          <a:xfrm>
            <a:off x="7467600" y="34036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=</a:t>
            </a:r>
          </a:p>
        </p:txBody>
      </p:sp>
      <p:sp>
        <p:nvSpPr>
          <p:cNvPr id="3188" name="Text Box 116"/>
          <p:cNvSpPr txBox="1">
            <a:spLocks noChangeArrowheads="1"/>
          </p:cNvSpPr>
          <p:nvPr/>
        </p:nvSpPr>
        <p:spPr bwMode="auto">
          <a:xfrm>
            <a:off x="7848600" y="3403600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3972</a:t>
            </a:r>
          </a:p>
        </p:txBody>
      </p:sp>
      <p:sp>
        <p:nvSpPr>
          <p:cNvPr id="3189" name="Text Box 117"/>
          <p:cNvSpPr txBox="1">
            <a:spLocks noChangeArrowheads="1"/>
          </p:cNvSpPr>
          <p:nvPr/>
        </p:nvSpPr>
        <p:spPr bwMode="auto">
          <a:xfrm>
            <a:off x="5645150" y="41529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b + a</a:t>
            </a:r>
          </a:p>
        </p:txBody>
      </p:sp>
      <p:sp>
        <p:nvSpPr>
          <p:cNvPr id="3190" name="Text Box 118"/>
          <p:cNvSpPr txBox="1">
            <a:spLocks noChangeArrowheads="1"/>
          </p:cNvSpPr>
          <p:nvPr/>
        </p:nvSpPr>
        <p:spPr bwMode="auto">
          <a:xfrm>
            <a:off x="5684838" y="4392613"/>
            <a:ext cx="1752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b + a</a:t>
            </a:r>
          </a:p>
        </p:txBody>
      </p:sp>
      <p:sp>
        <p:nvSpPr>
          <p:cNvPr id="3191" name="Text Box 119"/>
          <p:cNvSpPr txBox="1">
            <a:spLocks noChangeArrowheads="1"/>
          </p:cNvSpPr>
          <p:nvPr/>
        </p:nvSpPr>
        <p:spPr bwMode="auto">
          <a:xfrm>
            <a:off x="5683250" y="4672013"/>
            <a:ext cx="1752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b + 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3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3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500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3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3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9" dur="500"/>
                                        <p:tgtEl>
                                          <p:spTgt spid="3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3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9" dur="500"/>
                                        <p:tgtEl>
                                          <p:spTgt spid="3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4" dur="500"/>
                                        <p:tgtEl>
                                          <p:spTgt spid="3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5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4" dur="500"/>
                                        <p:tgtEl>
                                          <p:spTgt spid="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8" dur="5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1" dur="500"/>
                                        <p:tgtEl>
                                          <p:spTgt spid="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5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500"/>
                                        <p:tgtEl>
                                          <p:spTgt spid="3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500"/>
                                        <p:tgtEl>
                                          <p:spTgt spid="3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500"/>
                                        <p:tgtEl>
                                          <p:spTgt spid="3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2" dur="500"/>
                                        <p:tgtEl>
                                          <p:spTgt spid="3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7" dur="5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2" dur="500"/>
                                        <p:tgtEl>
                                          <p:spTgt spid="3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7" dur="500"/>
                                        <p:tgtEl>
                                          <p:spTgt spid="3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2" dur="500"/>
                                        <p:tgtEl>
                                          <p:spTgt spid="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7" dur="500"/>
                                        <p:tgtEl>
                                          <p:spTgt spid="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2" dur="500"/>
                                        <p:tgtEl>
                                          <p:spTgt spid="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7" dur="5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2" dur="500"/>
                                        <p:tgtEl>
                                          <p:spTgt spid="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6" dur="500"/>
                                        <p:tgtEl>
                                          <p:spTgt spid="3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9" dur="5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utoUpdateAnimBg="0"/>
      <p:bldP spid="3079" grpId="0" autoUpdateAnimBg="0"/>
      <p:bldP spid="3112" grpId="0" autoUpdateAnimBg="0"/>
      <p:bldP spid="3113" grpId="0" autoUpdateAnimBg="0"/>
      <p:bldP spid="3115" grpId="0" autoUpdateAnimBg="0"/>
      <p:bldP spid="3116" grpId="0" autoUpdateAnimBg="0"/>
      <p:bldP spid="3117" grpId="0" autoUpdateAnimBg="0"/>
      <p:bldP spid="3118" grpId="0"/>
      <p:bldP spid="3119" grpId="0"/>
      <p:bldP spid="3120" grpId="0"/>
      <p:bldP spid="3121" grpId="0"/>
      <p:bldP spid="3124" grpId="0"/>
      <p:bldP spid="3125" grpId="0"/>
      <p:bldP spid="3127" grpId="0"/>
      <p:bldP spid="3140" grpId="0" autoUpdateAnimBg="0"/>
      <p:bldP spid="3140" grpId="1"/>
      <p:bldP spid="3143" grpId="0"/>
      <p:bldP spid="3143" grpId="1"/>
      <p:bldP spid="3146" grpId="0"/>
      <p:bldP spid="3146" grpId="1"/>
      <p:bldP spid="3151" grpId="0" autoUpdateAnimBg="0"/>
      <p:bldP spid="3152" grpId="0" autoUpdateAnimBg="0"/>
      <p:bldP spid="3153" grpId="0" autoUpdateAnimBg="0"/>
      <p:bldP spid="3154" grpId="0" autoUpdateAnimBg="0"/>
      <p:bldP spid="3158" grpId="0" autoUpdateAnimBg="0"/>
      <p:bldP spid="3159" grpId="0" autoUpdateAnimBg="0"/>
      <p:bldP spid="3160" grpId="0" autoUpdateAnimBg="0"/>
      <p:bldP spid="3163" grpId="0"/>
      <p:bldP spid="3165" grpId="0"/>
      <p:bldP spid="3166" grpId="0"/>
      <p:bldP spid="3168" grpId="0"/>
      <p:bldP spid="3169" grpId="0"/>
      <p:bldP spid="3170" grpId="0"/>
      <p:bldP spid="3172" grpId="0"/>
      <p:bldP spid="3174" grpId="0"/>
      <p:bldP spid="3178" grpId="0"/>
      <p:bldP spid="3179" grpId="0"/>
      <p:bldP spid="3180" grpId="0"/>
      <p:bldP spid="3181" grpId="0"/>
      <p:bldP spid="3184" grpId="0"/>
      <p:bldP spid="3185" grpId="0"/>
      <p:bldP spid="3186" grpId="0"/>
      <p:bldP spid="3187" grpId="0"/>
      <p:bldP spid="3188" grpId="0"/>
      <p:bldP spid="3189" grpId="0" autoUpdateAnimBg="0"/>
      <p:bldP spid="3189" grpId="1"/>
      <p:bldP spid="3190" grpId="0" build="allAtOnce"/>
      <p:bldP spid="3191" grpId="0"/>
      <p:bldP spid="319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100000">
              <a:srgbClr val="FFFF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33400" y="4191000"/>
            <a:ext cx="845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66"/>
                </a:solidFill>
                <a:latin typeface="Arial" charset="0"/>
              </a:rPr>
              <a:t>Ta thấy giá trị của  a + b và của b + a nh</a:t>
            </a:r>
            <a:r>
              <a:rPr lang="vi-VN" sz="2000">
                <a:solidFill>
                  <a:srgbClr val="FF0066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 thế nào với nhau?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28600" y="4486275"/>
            <a:ext cx="845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66"/>
                </a:solidFill>
                <a:latin typeface="Arial" charset="0"/>
              </a:rPr>
              <a:t>Ta thấy giá trị của  a + b và của b + a luôn luôn bằng nhau, ta viết: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57200" y="5219700"/>
            <a:ext cx="777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66"/>
                </a:solidFill>
                <a:latin typeface="Arial" charset="0"/>
              </a:rPr>
              <a:t>Khi </a:t>
            </a:r>
            <a:r>
              <a:rPr lang="vi-VN" sz="20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ổi chỗ các số hạng trong một tổng thì tổng sẽ thế nào ?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04800" y="5181600"/>
            <a:ext cx="807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66"/>
                </a:solidFill>
                <a:latin typeface="Arial" charset="0"/>
              </a:rPr>
              <a:t>Khi </a:t>
            </a:r>
            <a:r>
              <a:rPr lang="vi-VN" sz="20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ổi chỗ các số hạng trong một tổng thì tổng không thay </a:t>
            </a:r>
            <a:r>
              <a:rPr lang="vi-VN" sz="20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ổi.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290763" y="4733925"/>
            <a:ext cx="3657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66"/>
                </a:solidFill>
                <a:latin typeface="Arial" charset="0"/>
              </a:rPr>
              <a:t>a + b = b + a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914400" y="0"/>
            <a:ext cx="74676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000">
              <a:solidFill>
                <a:srgbClr val="FF0066"/>
              </a:solidFill>
              <a:latin typeface="Arial" charset="0"/>
            </a:endParaRPr>
          </a:p>
          <a:p>
            <a:pPr algn="ctr"/>
            <a:r>
              <a:rPr lang="en-US" sz="2000" u="sng">
                <a:solidFill>
                  <a:srgbClr val="FF0066"/>
                </a:solidFill>
                <a:latin typeface="Arial" charset="0"/>
              </a:rPr>
              <a:t>Toán</a:t>
            </a:r>
          </a:p>
          <a:p>
            <a:pPr>
              <a:spcBef>
                <a:spcPct val="50000"/>
              </a:spcBef>
            </a:pPr>
            <a:endParaRPr lang="en-US" sz="2000" u="sng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438400" y="671513"/>
            <a:ext cx="4495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00CC"/>
                </a:solidFill>
                <a:latin typeface="Arial" charset="0"/>
              </a:rPr>
              <a:t>Tính chất giao hoán của phép cộng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CC00CC"/>
              </a:solidFill>
              <a:latin typeface="Arial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57200" y="1038225"/>
            <a:ext cx="480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00CC"/>
                </a:solidFill>
                <a:latin typeface="Arial" charset="0"/>
              </a:rPr>
              <a:t>So sánh giá trị của hai biểu thức a + b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094288" y="1046163"/>
            <a:ext cx="381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00CC"/>
                </a:solidFill>
                <a:latin typeface="Arial" charset="0"/>
              </a:rPr>
              <a:t>và b + a trong bảng sau</a:t>
            </a:r>
          </a:p>
        </p:txBody>
      </p:sp>
      <p:graphicFrame>
        <p:nvGraphicFramePr>
          <p:cNvPr id="8235" name="Group 43"/>
          <p:cNvGraphicFramePr>
            <a:graphicFrameLocks noGrp="1"/>
          </p:cNvGraphicFramePr>
          <p:nvPr/>
        </p:nvGraphicFramePr>
        <p:xfrm>
          <a:off x="304800" y="1600200"/>
          <a:ext cx="8534400" cy="2371725"/>
        </p:xfrm>
        <a:graphic>
          <a:graphicData uri="http://schemas.openxmlformats.org/drawingml/2006/table">
            <a:tbl>
              <a:tblPr/>
              <a:tblGrid>
                <a:gridCol w="914400"/>
                <a:gridCol w="2209800"/>
                <a:gridCol w="2362200"/>
                <a:gridCol w="3048000"/>
              </a:tblGrid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      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           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1208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      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           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2764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a+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20 + 30 =50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350 + 250 = 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1208 + 2764 =3972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b +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30 + 20 =50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250 + 350 =600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2764 + 1208 = 3972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4" grpId="1"/>
      <p:bldP spid="8195" grpId="0"/>
      <p:bldP spid="8196" grpId="0"/>
      <p:bldP spid="8196" grpId="1"/>
      <p:bldP spid="8197" grpId="0"/>
      <p:bldP spid="81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100000">
              <a:srgbClr val="FFFC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762000" y="100013"/>
            <a:ext cx="80772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362200" y="1004888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Arial" charset="0"/>
              </a:rPr>
              <a:t>Tính chất giao hoán của phép cộng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447800" y="1376363"/>
            <a:ext cx="411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Nêu kết quả tính.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533400" y="1752600"/>
            <a:ext cx="274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a,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468 + 379 = 847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762000" y="2286000"/>
            <a:ext cx="1981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379 + 468 =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2057400" y="22860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3352800" y="1752600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b,6509 + 2876 = 9385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3581400" y="22479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2876 + 6509 =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5092700" y="22352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9385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6477000" y="1676400"/>
            <a:ext cx="2362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c,4268 + 76 = 4344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6654800" y="21463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76 + 4268 =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8001000" y="21558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4344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685800" y="1362075"/>
            <a:ext cx="8620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33CC"/>
                </a:solidFill>
                <a:latin typeface="Arial" charset="0"/>
              </a:rPr>
              <a:t>Bài 1</a:t>
            </a:r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5105400" y="22098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7905750" y="2124075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2057400" y="22860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847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685800" y="28956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Bài 2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1676400" y="2895600"/>
            <a:ext cx="579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Viết số hoặc chữ số thích hợp vào chỗ chấm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520700" y="3505200"/>
            <a:ext cx="2374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a, 48 + 12 = 12 +</a:t>
            </a:r>
            <a:r>
              <a:rPr lang="en-US">
                <a:latin typeface="Arial" charset="0"/>
              </a:rPr>
              <a:t>  …</a:t>
            </a:r>
            <a:r>
              <a:rPr lang="en-US" sz="1600">
                <a:latin typeface="Arial" charset="0"/>
              </a:rPr>
              <a:t> </a:t>
            </a:r>
          </a:p>
        </p:txBody>
      </p:sp>
      <p:sp>
        <p:nvSpPr>
          <p:cNvPr id="22553" name="Text Box 25"/>
          <p:cNvSpPr txBox="1">
            <a:spLocks noChangeArrowheads="1"/>
          </p:cNvSpPr>
          <p:nvPr/>
        </p:nvSpPr>
        <p:spPr bwMode="auto">
          <a:xfrm>
            <a:off x="685800" y="40386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65 + 297 =  … + 65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    </a:t>
            </a:r>
          </a:p>
        </p:txBody>
      </p:sp>
      <p:sp>
        <p:nvSpPr>
          <p:cNvPr id="22555" name="Text Box 27"/>
          <p:cNvSpPr txBox="1">
            <a:spLocks noChangeArrowheads="1"/>
          </p:cNvSpPr>
          <p:nvPr/>
        </p:nvSpPr>
        <p:spPr bwMode="auto">
          <a:xfrm>
            <a:off x="762000" y="4433888"/>
            <a:ext cx="30353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…  + 89 = 89 + 177</a:t>
            </a:r>
          </a:p>
        </p:txBody>
      </p:sp>
      <p:sp>
        <p:nvSpPr>
          <p:cNvPr id="22556" name="Text Box 28"/>
          <p:cNvSpPr txBox="1">
            <a:spLocks noChangeArrowheads="1"/>
          </p:cNvSpPr>
          <p:nvPr/>
        </p:nvSpPr>
        <p:spPr bwMode="auto">
          <a:xfrm>
            <a:off x="4343400" y="35306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b, m + n = n + …</a:t>
            </a:r>
          </a:p>
        </p:txBody>
      </p:sp>
      <p:sp>
        <p:nvSpPr>
          <p:cNvPr id="22557" name="Text Box 29"/>
          <p:cNvSpPr txBox="1">
            <a:spLocks noChangeArrowheads="1"/>
          </p:cNvSpPr>
          <p:nvPr/>
        </p:nvSpPr>
        <p:spPr bwMode="auto">
          <a:xfrm>
            <a:off x="4343400" y="3962400"/>
            <a:ext cx="2057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84 + 0 = … + 84</a:t>
            </a:r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4368800" y="43815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 + 0 = …+ a = 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1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/>
      <p:bldP spid="22535" grpId="0"/>
      <p:bldP spid="22536" grpId="0"/>
      <p:bldP spid="22537" grpId="0"/>
      <p:bldP spid="22537" grpId="1"/>
      <p:bldP spid="22538" grpId="0"/>
      <p:bldP spid="22539" grpId="0"/>
      <p:bldP spid="22540" grpId="0"/>
      <p:bldP spid="22541" grpId="0"/>
      <p:bldP spid="22542" grpId="0"/>
      <p:bldP spid="22543" grpId="0"/>
      <p:bldP spid="22544" grpId="0"/>
      <p:bldP spid="22546" grpId="0"/>
      <p:bldP spid="22546" grpId="1"/>
      <p:bldP spid="22547" grpId="0"/>
      <p:bldP spid="22548" grpId="0"/>
      <p:bldP spid="22549" grpId="0"/>
      <p:bldP spid="22550" grpId="0"/>
      <p:bldP spid="22553" grpId="0"/>
      <p:bldP spid="22555" grpId="0"/>
      <p:bldP spid="22556" grpId="0"/>
      <p:bldP spid="22557" grpId="0"/>
      <p:bldP spid="225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100000">
              <a:srgbClr val="FFFF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762000" y="100013"/>
            <a:ext cx="80772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2971800" y="1004888"/>
            <a:ext cx="487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Arial" charset="0"/>
              </a:rPr>
              <a:t>Tính chất giao hoán của phép cộng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609600" y="1376363"/>
            <a:ext cx="1676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Bài 1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1447800" y="1376363"/>
            <a:ext cx="4114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Nêu kết quả tính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  <p:sp>
        <p:nvSpPr>
          <p:cNvPr id="6150" name="Text Box 9"/>
          <p:cNvSpPr txBox="1">
            <a:spLocks noChangeArrowheads="1"/>
          </p:cNvSpPr>
          <p:nvPr/>
        </p:nvSpPr>
        <p:spPr bwMode="auto">
          <a:xfrm>
            <a:off x="533400" y="1752600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a, 468 + 379 = 847</a:t>
            </a:r>
          </a:p>
        </p:txBody>
      </p:sp>
      <p:sp>
        <p:nvSpPr>
          <p:cNvPr id="6151" name="Text Box 10"/>
          <p:cNvSpPr txBox="1">
            <a:spLocks noChangeArrowheads="1"/>
          </p:cNvSpPr>
          <p:nvPr/>
        </p:nvSpPr>
        <p:spPr bwMode="auto">
          <a:xfrm>
            <a:off x="762000" y="2286000"/>
            <a:ext cx="1981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379 + 468 =</a:t>
            </a:r>
          </a:p>
        </p:txBody>
      </p:sp>
      <p:sp>
        <p:nvSpPr>
          <p:cNvPr id="6152" name="Text Box 11"/>
          <p:cNvSpPr txBox="1">
            <a:spLocks noChangeArrowheads="1"/>
          </p:cNvSpPr>
          <p:nvPr/>
        </p:nvSpPr>
        <p:spPr bwMode="auto">
          <a:xfrm>
            <a:off x="2133600" y="22733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847</a:t>
            </a:r>
          </a:p>
        </p:txBody>
      </p:sp>
      <p:sp>
        <p:nvSpPr>
          <p:cNvPr id="6153" name="Text Box 12"/>
          <p:cNvSpPr txBox="1">
            <a:spLocks noChangeArrowheads="1"/>
          </p:cNvSpPr>
          <p:nvPr/>
        </p:nvSpPr>
        <p:spPr bwMode="auto">
          <a:xfrm>
            <a:off x="2057400" y="22479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6154" name="Text Box 13"/>
          <p:cNvSpPr txBox="1">
            <a:spLocks noChangeArrowheads="1"/>
          </p:cNvSpPr>
          <p:nvPr/>
        </p:nvSpPr>
        <p:spPr bwMode="auto">
          <a:xfrm>
            <a:off x="3352800" y="1752600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b,6509 + 2876 = 9385</a:t>
            </a:r>
          </a:p>
        </p:txBody>
      </p:sp>
      <p:sp>
        <p:nvSpPr>
          <p:cNvPr id="6155" name="Text Box 14"/>
          <p:cNvSpPr txBox="1">
            <a:spLocks noChangeArrowheads="1"/>
          </p:cNvSpPr>
          <p:nvPr/>
        </p:nvSpPr>
        <p:spPr bwMode="auto">
          <a:xfrm>
            <a:off x="3492500" y="22479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2876 + 6509 =</a:t>
            </a:r>
          </a:p>
        </p:txBody>
      </p:sp>
      <p:sp>
        <p:nvSpPr>
          <p:cNvPr id="6156" name="Text Box 15"/>
          <p:cNvSpPr txBox="1">
            <a:spLocks noChangeArrowheads="1"/>
          </p:cNvSpPr>
          <p:nvPr/>
        </p:nvSpPr>
        <p:spPr bwMode="auto">
          <a:xfrm>
            <a:off x="5029200" y="22098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6157" name="Text Box 16"/>
          <p:cNvSpPr txBox="1">
            <a:spLocks noChangeArrowheads="1"/>
          </p:cNvSpPr>
          <p:nvPr/>
        </p:nvSpPr>
        <p:spPr bwMode="auto">
          <a:xfrm>
            <a:off x="5041900" y="22352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9385</a:t>
            </a:r>
          </a:p>
        </p:txBody>
      </p:sp>
      <p:sp>
        <p:nvSpPr>
          <p:cNvPr id="6158" name="Text Box 17"/>
          <p:cNvSpPr txBox="1">
            <a:spLocks noChangeArrowheads="1"/>
          </p:cNvSpPr>
          <p:nvPr/>
        </p:nvSpPr>
        <p:spPr bwMode="auto">
          <a:xfrm>
            <a:off x="6477000" y="1676400"/>
            <a:ext cx="2362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c,4268 + 76 = 4344</a:t>
            </a:r>
          </a:p>
        </p:txBody>
      </p:sp>
      <p:sp>
        <p:nvSpPr>
          <p:cNvPr id="6159" name="Text Box 18"/>
          <p:cNvSpPr txBox="1">
            <a:spLocks noChangeArrowheads="1"/>
          </p:cNvSpPr>
          <p:nvPr/>
        </p:nvSpPr>
        <p:spPr bwMode="auto">
          <a:xfrm>
            <a:off x="6464300" y="21209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76 + 4268 =</a:t>
            </a:r>
          </a:p>
        </p:txBody>
      </p:sp>
      <p:sp>
        <p:nvSpPr>
          <p:cNvPr id="6160" name="Text Box 20"/>
          <p:cNvSpPr txBox="1">
            <a:spLocks noChangeArrowheads="1"/>
          </p:cNvSpPr>
          <p:nvPr/>
        </p:nvSpPr>
        <p:spPr bwMode="auto">
          <a:xfrm>
            <a:off x="7874000" y="2070100"/>
            <a:ext cx="609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6161" name="Text Box 21"/>
          <p:cNvSpPr txBox="1">
            <a:spLocks noChangeArrowheads="1"/>
          </p:cNvSpPr>
          <p:nvPr/>
        </p:nvSpPr>
        <p:spPr bwMode="auto">
          <a:xfrm>
            <a:off x="7823200" y="2108200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4344</a:t>
            </a:r>
          </a:p>
        </p:txBody>
      </p:sp>
      <p:sp>
        <p:nvSpPr>
          <p:cNvPr id="6162" name="Text Box 26"/>
          <p:cNvSpPr txBox="1">
            <a:spLocks noChangeArrowheads="1"/>
          </p:cNvSpPr>
          <p:nvPr/>
        </p:nvSpPr>
        <p:spPr bwMode="auto">
          <a:xfrm>
            <a:off x="685800" y="2895600"/>
            <a:ext cx="91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Bài 2</a:t>
            </a:r>
          </a:p>
        </p:txBody>
      </p:sp>
      <p:sp>
        <p:nvSpPr>
          <p:cNvPr id="6163" name="Text Box 27"/>
          <p:cNvSpPr txBox="1">
            <a:spLocks noChangeArrowheads="1"/>
          </p:cNvSpPr>
          <p:nvPr/>
        </p:nvSpPr>
        <p:spPr bwMode="auto">
          <a:xfrm>
            <a:off x="1676400" y="2895600"/>
            <a:ext cx="510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Viết số hoặc chữ số thích hợp vào chỗ chấm</a:t>
            </a:r>
          </a:p>
        </p:txBody>
      </p:sp>
      <p:sp>
        <p:nvSpPr>
          <p:cNvPr id="6164" name="Text Box 28"/>
          <p:cNvSpPr txBox="1">
            <a:spLocks noChangeArrowheads="1"/>
          </p:cNvSpPr>
          <p:nvPr/>
        </p:nvSpPr>
        <p:spPr bwMode="auto">
          <a:xfrm>
            <a:off x="355600" y="3492500"/>
            <a:ext cx="2197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a, 48 + 12 = 12 +</a:t>
            </a:r>
            <a:r>
              <a:rPr lang="en-US" sz="1600">
                <a:latin typeface="Arial" charset="0"/>
              </a:rPr>
              <a:t> </a:t>
            </a: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2155825" y="3484563"/>
            <a:ext cx="114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2152650" y="3509963"/>
            <a:ext cx="1066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48</a:t>
            </a:r>
          </a:p>
        </p:txBody>
      </p:sp>
      <p:sp>
        <p:nvSpPr>
          <p:cNvPr id="6167" name="Text Box 31"/>
          <p:cNvSpPr txBox="1">
            <a:spLocks noChangeArrowheads="1"/>
          </p:cNvSpPr>
          <p:nvPr/>
        </p:nvSpPr>
        <p:spPr bwMode="auto">
          <a:xfrm>
            <a:off x="609600" y="40005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65 + 297 =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      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1778000" y="39878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297</a:t>
            </a:r>
          </a:p>
        </p:txBody>
      </p:sp>
      <p:sp>
        <p:nvSpPr>
          <p:cNvPr id="6169" name="Text Box 33"/>
          <p:cNvSpPr txBox="1">
            <a:spLocks noChangeArrowheads="1"/>
          </p:cNvSpPr>
          <p:nvPr/>
        </p:nvSpPr>
        <p:spPr bwMode="auto">
          <a:xfrm>
            <a:off x="1206500" y="4421188"/>
            <a:ext cx="2590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+ 89 = 89 + 177</a:t>
            </a:r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660400" y="44069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177</a:t>
            </a:r>
          </a:p>
        </p:txBody>
      </p:sp>
      <p:sp>
        <p:nvSpPr>
          <p:cNvPr id="6171" name="Text Box 35"/>
          <p:cNvSpPr txBox="1">
            <a:spLocks noChangeArrowheads="1"/>
          </p:cNvSpPr>
          <p:nvPr/>
        </p:nvSpPr>
        <p:spPr bwMode="auto">
          <a:xfrm>
            <a:off x="4114800" y="35052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b, m + n = n +</a:t>
            </a: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5778500" y="34925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m</a:t>
            </a:r>
          </a:p>
        </p:txBody>
      </p:sp>
      <p:sp>
        <p:nvSpPr>
          <p:cNvPr id="6173" name="Text Box 37"/>
          <p:cNvSpPr txBox="1">
            <a:spLocks noChangeArrowheads="1"/>
          </p:cNvSpPr>
          <p:nvPr/>
        </p:nvSpPr>
        <p:spPr bwMode="auto">
          <a:xfrm>
            <a:off x="4419600" y="39624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84 + 0 =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5194300" y="43815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6175" name="Text Box 39"/>
          <p:cNvSpPr txBox="1">
            <a:spLocks noChangeArrowheads="1"/>
          </p:cNvSpPr>
          <p:nvPr/>
        </p:nvSpPr>
        <p:spPr bwMode="auto">
          <a:xfrm>
            <a:off x="4394200" y="43815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 + 0 =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  </a:t>
            </a: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5372100" y="39624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6248400" y="43688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1857375" y="400685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6179" name="Text Box 43"/>
          <p:cNvSpPr txBox="1">
            <a:spLocks noChangeArrowheads="1"/>
          </p:cNvSpPr>
          <p:nvPr/>
        </p:nvSpPr>
        <p:spPr bwMode="auto">
          <a:xfrm>
            <a:off x="2311400" y="4000500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+ 65</a:t>
            </a:r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685800" y="43815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5715000" y="35560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4142" name="Text Box 46"/>
          <p:cNvSpPr txBox="1">
            <a:spLocks noChangeArrowheads="1"/>
          </p:cNvSpPr>
          <p:nvPr/>
        </p:nvSpPr>
        <p:spPr bwMode="auto">
          <a:xfrm>
            <a:off x="5346700" y="3962400"/>
            <a:ext cx="381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6183" name="Text Box 47"/>
          <p:cNvSpPr txBox="1">
            <a:spLocks noChangeArrowheads="1"/>
          </p:cNvSpPr>
          <p:nvPr/>
        </p:nvSpPr>
        <p:spPr bwMode="auto">
          <a:xfrm>
            <a:off x="5715000" y="39497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+ 84</a:t>
            </a:r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5156200" y="43815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6185" name="Text Box 49"/>
          <p:cNvSpPr txBox="1">
            <a:spLocks noChangeArrowheads="1"/>
          </p:cNvSpPr>
          <p:nvPr/>
        </p:nvSpPr>
        <p:spPr bwMode="auto">
          <a:xfrm>
            <a:off x="5549900" y="43815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+ a =</a:t>
            </a:r>
          </a:p>
        </p:txBody>
      </p:sp>
      <p:sp>
        <p:nvSpPr>
          <p:cNvPr id="4147" name="Text Box 51"/>
          <p:cNvSpPr txBox="1">
            <a:spLocks noChangeArrowheads="1"/>
          </p:cNvSpPr>
          <p:nvPr/>
        </p:nvSpPr>
        <p:spPr bwMode="auto">
          <a:xfrm>
            <a:off x="6146800" y="43688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5" grpId="0"/>
      <p:bldP spid="4126" grpId="0"/>
      <p:bldP spid="4128" grpId="0"/>
      <p:bldP spid="4130" grpId="0"/>
      <p:bldP spid="4132" grpId="0"/>
      <p:bldP spid="4136" grpId="0"/>
      <p:bldP spid="4137" grpId="0"/>
      <p:bldP spid="4138" grpId="0"/>
      <p:bldP spid="4140" grpId="0"/>
      <p:bldP spid="4141" grpId="0"/>
      <p:bldP spid="4142" grpId="0"/>
      <p:bldP spid="4144" grpId="0"/>
      <p:bldP spid="41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CC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762000" y="100013"/>
            <a:ext cx="80772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2971800" y="1004888"/>
            <a:ext cx="449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Arial" charset="0"/>
              </a:rPr>
              <a:t>Tính chất giao hoán của phép cộng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685800" y="17526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Bài 3</a:t>
            </a:r>
          </a:p>
        </p:txBody>
      </p:sp>
      <p:graphicFrame>
        <p:nvGraphicFramePr>
          <p:cNvPr id="9230" name="Group 14"/>
          <p:cNvGraphicFramePr>
            <a:graphicFrameLocks noGrp="1"/>
          </p:cNvGraphicFramePr>
          <p:nvPr/>
        </p:nvGraphicFramePr>
        <p:xfrm>
          <a:off x="685800" y="2133600"/>
          <a:ext cx="533400" cy="1905000"/>
        </p:xfrm>
        <a:graphic>
          <a:graphicData uri="http://schemas.openxmlformats.org/drawingml/2006/table">
            <a:tbl>
              <a:tblPr/>
              <a:tblGrid>
                <a:gridCol w="533400"/>
              </a:tblGrid>
              <a:tr h="190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&lt;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79" name="Text Box 15"/>
          <p:cNvSpPr txBox="1">
            <a:spLocks noChangeArrowheads="1"/>
          </p:cNvSpPr>
          <p:nvPr/>
        </p:nvSpPr>
        <p:spPr bwMode="auto">
          <a:xfrm>
            <a:off x="1295400" y="27432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?</a:t>
            </a:r>
          </a:p>
        </p:txBody>
      </p:sp>
      <p:sp>
        <p:nvSpPr>
          <p:cNvPr id="7180" name="Text Box 16"/>
          <p:cNvSpPr txBox="1">
            <a:spLocks noChangeArrowheads="1"/>
          </p:cNvSpPr>
          <p:nvPr/>
        </p:nvSpPr>
        <p:spPr bwMode="auto">
          <a:xfrm>
            <a:off x="1828800" y="1879600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2975 + 4017</a:t>
            </a:r>
            <a:r>
              <a:rPr lang="en-US" sz="1600">
                <a:latin typeface="Arial" charset="0"/>
              </a:rPr>
              <a:t> 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3409950" y="1885950"/>
            <a:ext cx="1447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=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3386138" y="18669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7183" name="Text Box 19"/>
          <p:cNvSpPr txBox="1">
            <a:spLocks noChangeArrowheads="1"/>
          </p:cNvSpPr>
          <p:nvPr/>
        </p:nvSpPr>
        <p:spPr bwMode="auto">
          <a:xfrm>
            <a:off x="3810000" y="1892300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4017 + 2975</a:t>
            </a:r>
          </a:p>
        </p:txBody>
      </p:sp>
      <p:sp>
        <p:nvSpPr>
          <p:cNvPr id="7184" name="Text Box 20"/>
          <p:cNvSpPr txBox="1">
            <a:spLocks noChangeArrowheads="1"/>
          </p:cNvSpPr>
          <p:nvPr/>
        </p:nvSpPr>
        <p:spPr bwMode="auto">
          <a:xfrm>
            <a:off x="2000250" y="2379663"/>
            <a:ext cx="1676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2975 + 4017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3352800" y="2371725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7186" name="Text Box 22"/>
          <p:cNvSpPr txBox="1">
            <a:spLocks noChangeArrowheads="1"/>
          </p:cNvSpPr>
          <p:nvPr/>
        </p:nvSpPr>
        <p:spPr bwMode="auto">
          <a:xfrm>
            <a:off x="3871913" y="2401888"/>
            <a:ext cx="17668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4017 + 3000</a:t>
            </a:r>
          </a:p>
        </p:txBody>
      </p:sp>
      <p:sp>
        <p:nvSpPr>
          <p:cNvPr id="7187" name="Text Box 23"/>
          <p:cNvSpPr txBox="1">
            <a:spLocks noChangeArrowheads="1"/>
          </p:cNvSpPr>
          <p:nvPr/>
        </p:nvSpPr>
        <p:spPr bwMode="auto">
          <a:xfrm>
            <a:off x="1943100" y="2968625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2975 + 4017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3252788" y="29337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7189" name="Text Box 25"/>
          <p:cNvSpPr txBox="1">
            <a:spLocks noChangeArrowheads="1"/>
          </p:cNvSpPr>
          <p:nvPr/>
        </p:nvSpPr>
        <p:spPr bwMode="auto">
          <a:xfrm>
            <a:off x="3886200" y="2959100"/>
            <a:ext cx="1981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4017 + 2900</a:t>
            </a:r>
          </a:p>
        </p:txBody>
      </p:sp>
      <p:sp>
        <p:nvSpPr>
          <p:cNvPr id="7190" name="Text Box 26"/>
          <p:cNvSpPr txBox="1">
            <a:spLocks noChangeArrowheads="1"/>
          </p:cNvSpPr>
          <p:nvPr/>
        </p:nvSpPr>
        <p:spPr bwMode="auto">
          <a:xfrm>
            <a:off x="5576888" y="1892300"/>
            <a:ext cx="15097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8264 + 927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858000" y="18288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7192" name="Text Box 28"/>
          <p:cNvSpPr txBox="1">
            <a:spLocks noChangeArrowheads="1"/>
          </p:cNvSpPr>
          <p:nvPr/>
        </p:nvSpPr>
        <p:spPr bwMode="auto">
          <a:xfrm>
            <a:off x="7305675" y="18542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927 + 8300</a:t>
            </a:r>
          </a:p>
        </p:txBody>
      </p:sp>
      <p:sp>
        <p:nvSpPr>
          <p:cNvPr id="7193" name="Text Box 29"/>
          <p:cNvSpPr txBox="1">
            <a:spLocks noChangeArrowheads="1"/>
          </p:cNvSpPr>
          <p:nvPr/>
        </p:nvSpPr>
        <p:spPr bwMode="auto">
          <a:xfrm>
            <a:off x="5572125" y="2439988"/>
            <a:ext cx="1447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8264 + 927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6943725" y="2376488"/>
            <a:ext cx="533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7195" name="Text Box 31"/>
          <p:cNvSpPr txBox="1">
            <a:spLocks noChangeArrowheads="1"/>
          </p:cNvSpPr>
          <p:nvPr/>
        </p:nvSpPr>
        <p:spPr bwMode="auto">
          <a:xfrm>
            <a:off x="7391400" y="2392363"/>
            <a:ext cx="190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900 + 8264</a:t>
            </a:r>
          </a:p>
        </p:txBody>
      </p:sp>
      <p:sp>
        <p:nvSpPr>
          <p:cNvPr id="7196" name="Text Box 32"/>
          <p:cNvSpPr txBox="1">
            <a:spLocks noChangeArrowheads="1"/>
          </p:cNvSpPr>
          <p:nvPr/>
        </p:nvSpPr>
        <p:spPr bwMode="auto">
          <a:xfrm>
            <a:off x="5562600" y="2911475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927 + 8264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6838950" y="2881313"/>
            <a:ext cx="76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…</a:t>
            </a:r>
          </a:p>
        </p:txBody>
      </p:sp>
      <p:sp>
        <p:nvSpPr>
          <p:cNvPr id="7198" name="Text Box 34"/>
          <p:cNvSpPr txBox="1">
            <a:spLocks noChangeArrowheads="1"/>
          </p:cNvSpPr>
          <p:nvPr/>
        </p:nvSpPr>
        <p:spPr bwMode="auto">
          <a:xfrm>
            <a:off x="7296150" y="29210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8264 + 927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3319463" y="2976563"/>
            <a:ext cx="114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&gt;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6977063" y="2409825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&gt;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3390900" y="24384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&lt;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6838950" y="1890713"/>
            <a:ext cx="1219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&lt;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6858000" y="2943225"/>
            <a:ext cx="1447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3" grpId="0"/>
      <p:bldP spid="9234" grpId="0"/>
      <p:bldP spid="9237" grpId="0"/>
      <p:bldP spid="9240" grpId="0"/>
      <p:bldP spid="9243" grpId="0"/>
      <p:bldP spid="9246" grpId="0"/>
      <p:bldP spid="9249" grpId="0"/>
      <p:bldP spid="9251" grpId="0"/>
      <p:bldP spid="9252" grpId="0"/>
      <p:bldP spid="9253" grpId="0"/>
      <p:bldP spid="9254" grpId="0"/>
      <p:bldP spid="92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CC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971800" y="3810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Arial" charset="0"/>
              </a:rPr>
              <a:t>Trò ch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i Thỏ tìm chuồng</a:t>
            </a:r>
          </a:p>
        </p:txBody>
      </p:sp>
      <p:sp>
        <p:nvSpPr>
          <p:cNvPr id="12295" name="PubOvalCallout"/>
          <p:cNvSpPr>
            <a:spLocks noEditPoints="1" noChangeArrowheads="1"/>
          </p:cNvSpPr>
          <p:nvPr/>
        </p:nvSpPr>
        <p:spPr bwMode="auto">
          <a:xfrm>
            <a:off x="0" y="965200"/>
            <a:ext cx="2755900" cy="2616200"/>
          </a:xfrm>
          <a:custGeom>
            <a:avLst/>
            <a:gdLst>
              <a:gd name="T0" fmla="*/ 1377950 w 21600"/>
              <a:gd name="T1" fmla="*/ 0 h 21600"/>
              <a:gd name="T2" fmla="*/ 0 w 21600"/>
              <a:gd name="T3" fmla="*/ 981681 h 21600"/>
              <a:gd name="T4" fmla="*/ 1373612 w 21600"/>
              <a:gd name="T5" fmla="*/ 2616200 h 21600"/>
              <a:gd name="T6" fmla="*/ 1377950 w 21600"/>
              <a:gd name="T7" fmla="*/ 1963361 h 21600"/>
              <a:gd name="T8" fmla="*/ 2755900 w 21600"/>
              <a:gd name="T9" fmla="*/ 981681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3163 w 21600"/>
              <a:gd name="T16" fmla="*/ 2374 h 21600"/>
              <a:gd name="T17" fmla="*/ 18437 w 21600"/>
              <a:gd name="T18" fmla="*/ 1383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0766" y="21600"/>
                </a:moveTo>
                <a:lnTo>
                  <a:pt x="9590" y="16158"/>
                </a:lnTo>
                <a:cubicBezTo>
                  <a:pt x="9991" y="16192"/>
                  <a:pt x="10395" y="16210"/>
                  <a:pt x="10800" y="16210"/>
                </a:cubicBezTo>
                <a:cubicBezTo>
                  <a:pt x="16764" y="16210"/>
                  <a:pt x="21600" y="12581"/>
                  <a:pt x="21600" y="8105"/>
                </a:cubicBezTo>
                <a:cubicBezTo>
                  <a:pt x="21600" y="3628"/>
                  <a:pt x="16764" y="0"/>
                  <a:pt x="10800" y="0"/>
                </a:cubicBezTo>
                <a:cubicBezTo>
                  <a:pt x="4835" y="0"/>
                  <a:pt x="0" y="3628"/>
                  <a:pt x="0" y="8105"/>
                </a:cubicBezTo>
                <a:cubicBezTo>
                  <a:pt x="-1" y="10568"/>
                  <a:pt x="1493" y="12898"/>
                  <a:pt x="4057" y="14436"/>
                </a:cubicBezTo>
                <a:lnTo>
                  <a:pt x="10766" y="21600"/>
                </a:lnTo>
                <a:close/>
              </a:path>
            </a:pathLst>
          </a:custGeom>
          <a:gradFill rotWithShape="1">
            <a:gsLst>
              <a:gs pos="0">
                <a:srgbClr val="F6A8E7">
                  <a:alpha val="50998"/>
                </a:srgbClr>
              </a:gs>
              <a:gs pos="100000">
                <a:srgbClr val="F066D6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52400" y="1587500"/>
            <a:ext cx="2641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125 + 1325 = … +125</a:t>
            </a:r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>
            <a:off x="5105400" y="457200"/>
            <a:ext cx="4038600" cy="28956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5943600" y="1600200"/>
            <a:ext cx="2667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00CC"/>
                </a:solidFill>
                <a:latin typeface="Arial" charset="0"/>
              </a:rPr>
              <a:t>345 + 567 …567 + 300</a:t>
            </a: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2298700" y="3517900"/>
            <a:ext cx="4711700" cy="32004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984500" y="4762500"/>
            <a:ext cx="3568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00"/>
                </a:solidFill>
                <a:latin typeface="Arial" charset="0"/>
              </a:rPr>
              <a:t>1234 + 5643 …5643 + 1234</a:t>
            </a:r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3111500" y="1333500"/>
            <a:ext cx="2057400" cy="1447800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657600" y="16891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1325</a:t>
            </a:r>
          </a:p>
        </p:txBody>
      </p:sp>
      <p:sp>
        <p:nvSpPr>
          <p:cNvPr id="12304" name="AutoShape 16"/>
          <p:cNvSpPr>
            <a:spLocks noChangeArrowheads="1"/>
          </p:cNvSpPr>
          <p:nvPr/>
        </p:nvSpPr>
        <p:spPr bwMode="auto">
          <a:xfrm>
            <a:off x="533400" y="4343400"/>
            <a:ext cx="1676400" cy="15240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155700" y="48133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&gt;</a:t>
            </a:r>
          </a:p>
        </p:txBody>
      </p:sp>
      <p:sp>
        <p:nvSpPr>
          <p:cNvPr id="12306" name="AutoShape 18"/>
          <p:cNvSpPr>
            <a:spLocks noChangeArrowheads="1"/>
          </p:cNvSpPr>
          <p:nvPr/>
        </p:nvSpPr>
        <p:spPr bwMode="auto">
          <a:xfrm>
            <a:off x="7366000" y="3594100"/>
            <a:ext cx="1371600" cy="21336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7835900" y="449580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  <a:latin typeface="Arial" charset="0"/>
              </a:rPr>
              <a:t>=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 flipH="1">
            <a:off x="2667000" y="18288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 flipV="1">
            <a:off x="1981200" y="2222500"/>
            <a:ext cx="43434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 flipH="1">
            <a:off x="5867400" y="4051300"/>
            <a:ext cx="1485900" cy="444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5" grpId="0" animBg="1"/>
      <p:bldP spid="12296" grpId="0"/>
      <p:bldP spid="12299" grpId="0"/>
      <p:bldP spid="12300" grpId="0" animBg="1"/>
      <p:bldP spid="12301" grpId="0"/>
      <p:bldP spid="12302" grpId="0" animBg="1"/>
      <p:bldP spid="12303" grpId="0"/>
      <p:bldP spid="12304" grpId="0" animBg="1"/>
      <p:bldP spid="12305" grpId="0"/>
      <p:bldP spid="12306" grpId="0" animBg="1"/>
      <p:bldP spid="12307" grpId="0"/>
      <p:bldP spid="12310" grpId="0" animBg="1"/>
      <p:bldP spid="12311" grpId="0" animBg="1"/>
      <p:bldP spid="123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CC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Arrowheads="1"/>
          </p:cNvSpPr>
          <p:nvPr/>
        </p:nvSpPr>
        <p:spPr bwMode="auto">
          <a:xfrm>
            <a:off x="1676400" y="228600"/>
            <a:ext cx="66294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solidFill>
                <a:srgbClr val="FF0066"/>
              </a:solidFill>
              <a:latin typeface="Arial" charset="0"/>
            </a:endParaRPr>
          </a:p>
          <a:p>
            <a:r>
              <a:rPr lang="en-US" sz="2400">
                <a:solidFill>
                  <a:srgbClr val="FF0066"/>
                </a:solidFill>
                <a:latin typeface="Arial" charset="0"/>
              </a:rPr>
              <a:t>                        </a:t>
            </a:r>
            <a:r>
              <a:rPr lang="en-US" sz="2400" u="sng">
                <a:solidFill>
                  <a:srgbClr val="FF0066"/>
                </a:solidFill>
                <a:latin typeface="Arial" charset="0"/>
              </a:rPr>
              <a:t>Toán</a:t>
            </a:r>
          </a:p>
          <a:p>
            <a:r>
              <a:rPr lang="en-US" sz="2400">
                <a:solidFill>
                  <a:srgbClr val="FF0066"/>
                </a:solidFill>
                <a:latin typeface="Arial" charset="0"/>
              </a:rPr>
              <a:t>Tính chất giao hoán của phép cộng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1143000" y="1295400"/>
            <a:ext cx="609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rgbClr val="CC00CC"/>
              </a:solidFill>
              <a:latin typeface="Arial" charset="0"/>
            </a:endParaRPr>
          </a:p>
        </p:txBody>
      </p:sp>
      <p:sp>
        <p:nvSpPr>
          <p:cNvPr id="9220" name="Text Box 95"/>
          <p:cNvSpPr txBox="1">
            <a:spLocks noChangeArrowheads="1"/>
          </p:cNvSpPr>
          <p:nvPr/>
        </p:nvSpPr>
        <p:spPr bwMode="auto">
          <a:xfrm>
            <a:off x="3048000" y="52578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              </a:t>
            </a:r>
            <a:endParaRPr lang="en-US">
              <a:latin typeface="Arial" charset="0"/>
            </a:endParaRPr>
          </a:p>
        </p:txBody>
      </p:sp>
      <p:sp>
        <p:nvSpPr>
          <p:cNvPr id="9221" name="AutoShape 97"/>
          <p:cNvSpPr>
            <a:spLocks noChangeArrowheads="1"/>
          </p:cNvSpPr>
          <p:nvPr/>
        </p:nvSpPr>
        <p:spPr bwMode="auto">
          <a:xfrm>
            <a:off x="457200" y="1660525"/>
            <a:ext cx="8305800" cy="38227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2" name="Text Box 98"/>
          <p:cNvSpPr txBox="1">
            <a:spLocks noChangeArrowheads="1"/>
          </p:cNvSpPr>
          <p:nvPr/>
        </p:nvSpPr>
        <p:spPr bwMode="auto">
          <a:xfrm>
            <a:off x="2438400" y="2946400"/>
            <a:ext cx="47244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66"/>
                </a:solidFill>
                <a:latin typeface="Arial" charset="0"/>
              </a:rPr>
              <a:t>Khi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ổi chỗ các số hạng trong một tổng thì tổng không thay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ổi.</a:t>
            </a:r>
          </a:p>
          <a:p>
            <a:endParaRPr lang="en-US" sz="24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9223" name="Text Box 99"/>
          <p:cNvSpPr txBox="1">
            <a:spLocks noChangeArrowheads="1"/>
          </p:cNvSpPr>
          <p:nvPr/>
        </p:nvSpPr>
        <p:spPr bwMode="auto">
          <a:xfrm>
            <a:off x="2959100" y="3797300"/>
            <a:ext cx="2819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Arial" charset="0"/>
              </a:rPr>
              <a:t>a + b = b + a</a:t>
            </a:r>
          </a:p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701</Words>
  <Application>Microsoft Office PowerPoint</Application>
  <PresentationFormat>On-screen Show (4:3)</PresentationFormat>
  <Paragraphs>201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.VnTime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TIENDAT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PHAM TIEN DUNG</dc:creator>
  <cp:lastModifiedBy>CSTeam</cp:lastModifiedBy>
  <cp:revision>100</cp:revision>
  <dcterms:created xsi:type="dcterms:W3CDTF">2009-10-03T15:48:06Z</dcterms:created>
  <dcterms:modified xsi:type="dcterms:W3CDTF">2016-06-30T02:12:31Z</dcterms:modified>
</cp:coreProperties>
</file>