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sldIdLst>
    <p:sldId id="288" r:id="rId2"/>
    <p:sldId id="290" r:id="rId3"/>
    <p:sldId id="257" r:id="rId4"/>
    <p:sldId id="293" r:id="rId5"/>
    <p:sldId id="292" r:id="rId6"/>
    <p:sldId id="259" r:id="rId7"/>
    <p:sldId id="273" r:id="rId8"/>
    <p:sldId id="261" r:id="rId9"/>
    <p:sldId id="262" r:id="rId10"/>
    <p:sldId id="265" r:id="rId11"/>
    <p:sldId id="294" r:id="rId12"/>
    <p:sldId id="266" r:id="rId13"/>
    <p:sldId id="285" r:id="rId14"/>
    <p:sldId id="286" r:id="rId15"/>
    <p:sldId id="267" r:id="rId16"/>
    <p:sldId id="278" r:id="rId17"/>
    <p:sldId id="279" r:id="rId18"/>
    <p:sldId id="268" r:id="rId19"/>
    <p:sldId id="280" r:id="rId20"/>
    <p:sldId id="281" r:id="rId21"/>
    <p:sldId id="269" r:id="rId22"/>
    <p:sldId id="276" r:id="rId23"/>
    <p:sldId id="277" r:id="rId24"/>
    <p:sldId id="295" r:id="rId25"/>
    <p:sldId id="271" r:id="rId26"/>
    <p:sldId id="287" r:id="rId2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D60093"/>
    <a:srgbClr val="CC3300"/>
    <a:srgbClr val="FF00FF"/>
    <a:srgbClr val="FF0000"/>
    <a:srgbClr val="0000FF"/>
    <a:srgbClr val="FFFF00"/>
    <a:srgbClr val="00CC00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9581" autoAdjust="0"/>
    <p:restoredTop sz="94728" autoAdjust="0"/>
  </p:normalViewPr>
  <p:slideViewPr>
    <p:cSldViewPr>
      <p:cViewPr>
        <p:scale>
          <a:sx n="50" d="100"/>
          <a:sy n="50" d="100"/>
        </p:scale>
        <p:origin x="-91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4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776 h 1906"/>
                <a:gd name="T4" fmla="*/ 5758 w 5740"/>
                <a:gd name="T5" fmla="*/ 1776 h 1906"/>
                <a:gd name="T6" fmla="*/ 5758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6452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6452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61EBBE-F93A-4CEA-B706-E193F46533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D830E1-52C2-4A4C-AA45-05366D3A19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65DFE1-B4F8-4C7B-AA7A-27A571D981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BDA4AD-AD93-473A-BB6E-AAE08AF094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067DD3-8A8D-4D65-8602-84A3609037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4D79C-E7C1-40EC-985D-2F6620AF48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AF8B18-7699-4236-A8E2-DB6FB37900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F616C7-F3FB-4FF1-96A8-7BC14B5E2B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FB7587-D7E0-4E29-BED9-C401FFC4C5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EA8FC9-DB73-412B-B7F3-95FD378201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BAACFE-9971-47AC-A5E6-7D87FD3AF9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6E949B-E5A1-46D8-9D87-23AFF59345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EB5E9C8D-479F-4DB2-8871-7498B4A2E7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63494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495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496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498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3499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776 h 1906"/>
                <a:gd name="T4" fmla="*/ 5758 w 5740"/>
                <a:gd name="T5" fmla="*/ 1776 h 1906"/>
                <a:gd name="T6" fmla="*/ 5758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63501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3502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50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7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slide" Target="slide16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slide" Target="slide19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2400">
              <a:latin typeface="Arial" charset="0"/>
            </a:endParaRPr>
          </a:p>
        </p:txBody>
      </p:sp>
      <p:sp>
        <p:nvSpPr>
          <p:cNvPr id="59395" name="Text Box 3"/>
          <p:cNvSpPr txBox="1">
            <a:spLocks noChangeArrowheads="1"/>
          </p:cNvSpPr>
          <p:nvPr/>
        </p:nvSpPr>
        <p:spPr bwMode="auto">
          <a:xfrm>
            <a:off x="0" y="212725"/>
            <a:ext cx="9144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000" b="1">
                <a:solidFill>
                  <a:srgbClr val="FFFFFF"/>
                </a:solidFill>
                <a:latin typeface="Arial" charset="0"/>
              </a:rPr>
              <a:t>TRƯỜNG TIỂU HỌC NGUYỄN BÁ NGỌC</a:t>
            </a:r>
          </a:p>
        </p:txBody>
      </p:sp>
      <p:sp>
        <p:nvSpPr>
          <p:cNvPr id="59400" name="Text Box 8"/>
          <p:cNvSpPr txBox="1">
            <a:spLocks noChangeArrowheads="1"/>
          </p:cNvSpPr>
          <p:nvPr/>
        </p:nvSpPr>
        <p:spPr bwMode="auto">
          <a:xfrm>
            <a:off x="2819400" y="1752600"/>
            <a:ext cx="3124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rgbClr val="FFFFFF"/>
                </a:solidFill>
                <a:latin typeface="Arial" charset="0"/>
              </a:rPr>
              <a:t>Toán 4 :</a:t>
            </a:r>
          </a:p>
        </p:txBody>
      </p:sp>
      <p:pic>
        <p:nvPicPr>
          <p:cNvPr id="3077" name="Picture 10" descr="CS00073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-208756" y="208756"/>
            <a:ext cx="1676400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11" descr="CS00073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599113"/>
            <a:ext cx="1676400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12" descr="CS00073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7676357" y="5390356"/>
            <a:ext cx="1676400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13" descr="CS00073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391400" y="-39688"/>
            <a:ext cx="1676400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406" name="Picture 14" descr="FLOWERS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07275" y="4495800"/>
            <a:ext cx="1660525" cy="226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408" name="AutoShape 16"/>
          <p:cNvSpPr>
            <a:spLocks noChangeArrowheads="1"/>
          </p:cNvSpPr>
          <p:nvPr/>
        </p:nvSpPr>
        <p:spPr bwMode="auto">
          <a:xfrm>
            <a:off x="990600" y="1905000"/>
            <a:ext cx="152400" cy="1524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/>
            </a:endParaRPr>
          </a:p>
        </p:txBody>
      </p:sp>
      <p:sp>
        <p:nvSpPr>
          <p:cNvPr id="59411" name="AutoShape 19"/>
          <p:cNvSpPr>
            <a:spLocks noChangeArrowheads="1"/>
          </p:cNvSpPr>
          <p:nvPr/>
        </p:nvSpPr>
        <p:spPr bwMode="auto">
          <a:xfrm>
            <a:off x="5257800" y="990600"/>
            <a:ext cx="152400" cy="1524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/>
            </a:endParaRPr>
          </a:p>
        </p:txBody>
      </p:sp>
      <p:sp>
        <p:nvSpPr>
          <p:cNvPr id="59412" name="AutoShape 20"/>
          <p:cNvSpPr>
            <a:spLocks noChangeArrowheads="1"/>
          </p:cNvSpPr>
          <p:nvPr/>
        </p:nvSpPr>
        <p:spPr bwMode="auto">
          <a:xfrm>
            <a:off x="6629400" y="1600200"/>
            <a:ext cx="152400" cy="1524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/>
            </a:endParaRPr>
          </a:p>
        </p:txBody>
      </p:sp>
      <p:sp>
        <p:nvSpPr>
          <p:cNvPr id="59413" name="AutoShape 21"/>
          <p:cNvSpPr>
            <a:spLocks noChangeArrowheads="1"/>
          </p:cNvSpPr>
          <p:nvPr/>
        </p:nvSpPr>
        <p:spPr bwMode="auto">
          <a:xfrm>
            <a:off x="381000" y="228600"/>
            <a:ext cx="152400" cy="1524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/>
            </a:endParaRPr>
          </a:p>
        </p:txBody>
      </p:sp>
      <p:sp>
        <p:nvSpPr>
          <p:cNvPr id="59414" name="AutoShape 22"/>
          <p:cNvSpPr>
            <a:spLocks noChangeArrowheads="1"/>
          </p:cNvSpPr>
          <p:nvPr/>
        </p:nvSpPr>
        <p:spPr bwMode="auto">
          <a:xfrm>
            <a:off x="7162800" y="3810000"/>
            <a:ext cx="152400" cy="1524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/>
            </a:endParaRPr>
          </a:p>
        </p:txBody>
      </p:sp>
      <p:sp>
        <p:nvSpPr>
          <p:cNvPr id="59415" name="AutoShape 23"/>
          <p:cNvSpPr>
            <a:spLocks noChangeArrowheads="1"/>
          </p:cNvSpPr>
          <p:nvPr/>
        </p:nvSpPr>
        <p:spPr bwMode="auto">
          <a:xfrm>
            <a:off x="8686800" y="1600200"/>
            <a:ext cx="152400" cy="1524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/>
            </a:endParaRPr>
          </a:p>
        </p:txBody>
      </p:sp>
      <p:sp>
        <p:nvSpPr>
          <p:cNvPr id="59416" name="AutoShape 24"/>
          <p:cNvSpPr>
            <a:spLocks noChangeArrowheads="1"/>
          </p:cNvSpPr>
          <p:nvPr/>
        </p:nvSpPr>
        <p:spPr bwMode="auto">
          <a:xfrm>
            <a:off x="8686800" y="609600"/>
            <a:ext cx="152400" cy="1524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/>
            </a:endParaRPr>
          </a:p>
        </p:txBody>
      </p:sp>
      <p:sp>
        <p:nvSpPr>
          <p:cNvPr id="59417" name="AutoShape 25"/>
          <p:cNvSpPr>
            <a:spLocks noChangeArrowheads="1"/>
          </p:cNvSpPr>
          <p:nvPr/>
        </p:nvSpPr>
        <p:spPr bwMode="auto">
          <a:xfrm>
            <a:off x="2819400" y="5105400"/>
            <a:ext cx="152400" cy="1524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/>
            </a:endParaRPr>
          </a:p>
        </p:txBody>
      </p:sp>
      <p:sp>
        <p:nvSpPr>
          <p:cNvPr id="59418" name="AutoShape 26"/>
          <p:cNvSpPr>
            <a:spLocks noChangeArrowheads="1"/>
          </p:cNvSpPr>
          <p:nvPr/>
        </p:nvSpPr>
        <p:spPr bwMode="auto">
          <a:xfrm>
            <a:off x="8305800" y="2667000"/>
            <a:ext cx="152400" cy="1524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/>
            </a:endParaRPr>
          </a:p>
        </p:txBody>
      </p:sp>
      <p:sp>
        <p:nvSpPr>
          <p:cNvPr id="59419" name="AutoShape 27"/>
          <p:cNvSpPr>
            <a:spLocks noChangeArrowheads="1"/>
          </p:cNvSpPr>
          <p:nvPr/>
        </p:nvSpPr>
        <p:spPr bwMode="auto">
          <a:xfrm>
            <a:off x="8305800" y="3657600"/>
            <a:ext cx="152400" cy="1524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/>
            </a:endParaRPr>
          </a:p>
        </p:txBody>
      </p:sp>
      <p:sp>
        <p:nvSpPr>
          <p:cNvPr id="59420" name="AutoShape 28"/>
          <p:cNvSpPr>
            <a:spLocks noChangeArrowheads="1"/>
          </p:cNvSpPr>
          <p:nvPr/>
        </p:nvSpPr>
        <p:spPr bwMode="auto">
          <a:xfrm>
            <a:off x="2514600" y="4267200"/>
            <a:ext cx="152400" cy="1524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/>
            </a:endParaRPr>
          </a:p>
        </p:txBody>
      </p:sp>
      <p:sp>
        <p:nvSpPr>
          <p:cNvPr id="59421" name="AutoShape 29"/>
          <p:cNvSpPr>
            <a:spLocks noChangeArrowheads="1"/>
          </p:cNvSpPr>
          <p:nvPr/>
        </p:nvSpPr>
        <p:spPr bwMode="auto">
          <a:xfrm>
            <a:off x="4114800" y="4419600"/>
            <a:ext cx="152400" cy="1524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/>
            </a:endParaRPr>
          </a:p>
        </p:txBody>
      </p:sp>
      <p:sp>
        <p:nvSpPr>
          <p:cNvPr id="59422" name="AutoShape 30"/>
          <p:cNvSpPr>
            <a:spLocks noChangeArrowheads="1"/>
          </p:cNvSpPr>
          <p:nvPr/>
        </p:nvSpPr>
        <p:spPr bwMode="auto">
          <a:xfrm>
            <a:off x="6705600" y="5486400"/>
            <a:ext cx="152400" cy="1524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/>
            </a:endParaRPr>
          </a:p>
        </p:txBody>
      </p:sp>
      <p:sp>
        <p:nvSpPr>
          <p:cNvPr id="59423" name="AutoShape 31"/>
          <p:cNvSpPr>
            <a:spLocks noChangeArrowheads="1"/>
          </p:cNvSpPr>
          <p:nvPr/>
        </p:nvSpPr>
        <p:spPr bwMode="auto">
          <a:xfrm>
            <a:off x="4114800" y="6324600"/>
            <a:ext cx="152400" cy="1524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/>
            </a:endParaRPr>
          </a:p>
        </p:txBody>
      </p:sp>
      <p:sp>
        <p:nvSpPr>
          <p:cNvPr id="59424" name="AutoShape 32"/>
          <p:cNvSpPr>
            <a:spLocks noChangeArrowheads="1"/>
          </p:cNvSpPr>
          <p:nvPr/>
        </p:nvSpPr>
        <p:spPr bwMode="auto">
          <a:xfrm>
            <a:off x="5334000" y="6019800"/>
            <a:ext cx="152400" cy="1524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/>
            </a:endParaRPr>
          </a:p>
        </p:txBody>
      </p:sp>
      <p:sp>
        <p:nvSpPr>
          <p:cNvPr id="59425" name="AutoShape 33"/>
          <p:cNvSpPr>
            <a:spLocks noChangeArrowheads="1"/>
          </p:cNvSpPr>
          <p:nvPr/>
        </p:nvSpPr>
        <p:spPr bwMode="auto">
          <a:xfrm>
            <a:off x="5410200" y="4343400"/>
            <a:ext cx="152400" cy="1524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/>
            </a:endParaRPr>
          </a:p>
        </p:txBody>
      </p:sp>
      <p:sp>
        <p:nvSpPr>
          <p:cNvPr id="59426" name="AutoShape 34"/>
          <p:cNvSpPr>
            <a:spLocks noChangeArrowheads="1"/>
          </p:cNvSpPr>
          <p:nvPr/>
        </p:nvSpPr>
        <p:spPr bwMode="auto">
          <a:xfrm>
            <a:off x="3048000" y="6019800"/>
            <a:ext cx="152400" cy="1524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/>
            </a:endParaRPr>
          </a:p>
        </p:txBody>
      </p:sp>
      <p:sp>
        <p:nvSpPr>
          <p:cNvPr id="59428" name="AutoShape 36"/>
          <p:cNvSpPr>
            <a:spLocks noChangeArrowheads="1"/>
          </p:cNvSpPr>
          <p:nvPr/>
        </p:nvSpPr>
        <p:spPr bwMode="auto">
          <a:xfrm>
            <a:off x="7772400" y="1371600"/>
            <a:ext cx="152400" cy="1524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/>
            </a:endParaRPr>
          </a:p>
        </p:txBody>
      </p:sp>
      <p:sp>
        <p:nvSpPr>
          <p:cNvPr id="59429" name="AutoShape 37"/>
          <p:cNvSpPr>
            <a:spLocks noChangeArrowheads="1"/>
          </p:cNvSpPr>
          <p:nvPr/>
        </p:nvSpPr>
        <p:spPr bwMode="auto">
          <a:xfrm>
            <a:off x="304800" y="2819400"/>
            <a:ext cx="152400" cy="1524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/>
            </a:endParaRPr>
          </a:p>
        </p:txBody>
      </p:sp>
      <p:sp>
        <p:nvSpPr>
          <p:cNvPr id="59430" name="AutoShape 38"/>
          <p:cNvSpPr>
            <a:spLocks noChangeArrowheads="1"/>
          </p:cNvSpPr>
          <p:nvPr/>
        </p:nvSpPr>
        <p:spPr bwMode="auto">
          <a:xfrm>
            <a:off x="1981200" y="2057400"/>
            <a:ext cx="152400" cy="1524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/>
            </a:endParaRPr>
          </a:p>
        </p:txBody>
      </p:sp>
      <p:sp>
        <p:nvSpPr>
          <p:cNvPr id="59431" name="AutoShape 39"/>
          <p:cNvSpPr>
            <a:spLocks noChangeArrowheads="1"/>
          </p:cNvSpPr>
          <p:nvPr/>
        </p:nvSpPr>
        <p:spPr bwMode="auto">
          <a:xfrm>
            <a:off x="7620000" y="3581400"/>
            <a:ext cx="152400" cy="1524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/>
            </a:endParaRPr>
          </a:p>
        </p:txBody>
      </p:sp>
      <p:sp>
        <p:nvSpPr>
          <p:cNvPr id="59432" name="AutoShape 40"/>
          <p:cNvSpPr>
            <a:spLocks noChangeArrowheads="1"/>
          </p:cNvSpPr>
          <p:nvPr/>
        </p:nvSpPr>
        <p:spPr bwMode="auto">
          <a:xfrm>
            <a:off x="7391400" y="2209800"/>
            <a:ext cx="152400" cy="1524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/>
            </a:endParaRPr>
          </a:p>
        </p:txBody>
      </p:sp>
      <p:sp>
        <p:nvSpPr>
          <p:cNvPr id="59433" name="AutoShape 41"/>
          <p:cNvSpPr>
            <a:spLocks noChangeArrowheads="1"/>
          </p:cNvSpPr>
          <p:nvPr/>
        </p:nvSpPr>
        <p:spPr bwMode="auto">
          <a:xfrm>
            <a:off x="685800" y="5638800"/>
            <a:ext cx="152400" cy="1524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/>
            </a:endParaRPr>
          </a:p>
        </p:txBody>
      </p:sp>
      <p:sp>
        <p:nvSpPr>
          <p:cNvPr id="59434" name="AutoShape 42"/>
          <p:cNvSpPr>
            <a:spLocks noChangeArrowheads="1"/>
          </p:cNvSpPr>
          <p:nvPr/>
        </p:nvSpPr>
        <p:spPr bwMode="auto">
          <a:xfrm>
            <a:off x="304800" y="4572000"/>
            <a:ext cx="152400" cy="1524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/>
            </a:endParaRPr>
          </a:p>
        </p:txBody>
      </p:sp>
      <p:sp>
        <p:nvSpPr>
          <p:cNvPr id="59435" name="AutoShape 43"/>
          <p:cNvSpPr>
            <a:spLocks noChangeArrowheads="1"/>
          </p:cNvSpPr>
          <p:nvPr/>
        </p:nvSpPr>
        <p:spPr bwMode="auto">
          <a:xfrm>
            <a:off x="2133600" y="6477000"/>
            <a:ext cx="152400" cy="1524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/>
            </a:endParaRPr>
          </a:p>
        </p:txBody>
      </p:sp>
      <p:sp>
        <p:nvSpPr>
          <p:cNvPr id="59436" name="AutoShape 44"/>
          <p:cNvSpPr>
            <a:spLocks noChangeArrowheads="1"/>
          </p:cNvSpPr>
          <p:nvPr/>
        </p:nvSpPr>
        <p:spPr bwMode="auto">
          <a:xfrm>
            <a:off x="5715000" y="1905000"/>
            <a:ext cx="152400" cy="1524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/>
            </a:endParaRPr>
          </a:p>
        </p:txBody>
      </p:sp>
      <p:sp>
        <p:nvSpPr>
          <p:cNvPr id="59437" name="AutoShape 45"/>
          <p:cNvSpPr>
            <a:spLocks noChangeArrowheads="1"/>
          </p:cNvSpPr>
          <p:nvPr/>
        </p:nvSpPr>
        <p:spPr bwMode="auto">
          <a:xfrm>
            <a:off x="457200" y="914400"/>
            <a:ext cx="152400" cy="1524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/>
            </a:endParaRPr>
          </a:p>
        </p:txBody>
      </p:sp>
      <p:sp>
        <p:nvSpPr>
          <p:cNvPr id="59438" name="AutoShape 46"/>
          <p:cNvSpPr>
            <a:spLocks noChangeArrowheads="1"/>
          </p:cNvSpPr>
          <p:nvPr/>
        </p:nvSpPr>
        <p:spPr bwMode="auto">
          <a:xfrm>
            <a:off x="2590800" y="1600200"/>
            <a:ext cx="152400" cy="1524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/>
            </a:endParaRPr>
          </a:p>
        </p:txBody>
      </p:sp>
      <p:sp>
        <p:nvSpPr>
          <p:cNvPr id="59439" name="AutoShape 47"/>
          <p:cNvSpPr>
            <a:spLocks noChangeArrowheads="1"/>
          </p:cNvSpPr>
          <p:nvPr/>
        </p:nvSpPr>
        <p:spPr bwMode="auto">
          <a:xfrm>
            <a:off x="1600200" y="5334000"/>
            <a:ext cx="152400" cy="1524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/>
            </a:endParaRPr>
          </a:p>
        </p:txBody>
      </p:sp>
      <p:sp>
        <p:nvSpPr>
          <p:cNvPr id="59440" name="AutoShape 48"/>
          <p:cNvSpPr>
            <a:spLocks noChangeArrowheads="1"/>
          </p:cNvSpPr>
          <p:nvPr/>
        </p:nvSpPr>
        <p:spPr bwMode="auto">
          <a:xfrm>
            <a:off x="5943600" y="5105400"/>
            <a:ext cx="152400" cy="1524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/>
            </a:endParaRPr>
          </a:p>
        </p:txBody>
      </p:sp>
      <p:sp>
        <p:nvSpPr>
          <p:cNvPr id="59441" name="AutoShape 49"/>
          <p:cNvSpPr>
            <a:spLocks noChangeArrowheads="1"/>
          </p:cNvSpPr>
          <p:nvPr/>
        </p:nvSpPr>
        <p:spPr bwMode="auto">
          <a:xfrm>
            <a:off x="4038600" y="5334000"/>
            <a:ext cx="152400" cy="1524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/>
            </a:endParaRPr>
          </a:p>
        </p:txBody>
      </p:sp>
      <p:sp>
        <p:nvSpPr>
          <p:cNvPr id="59442" name="AutoShape 50"/>
          <p:cNvSpPr>
            <a:spLocks noChangeArrowheads="1"/>
          </p:cNvSpPr>
          <p:nvPr/>
        </p:nvSpPr>
        <p:spPr bwMode="auto">
          <a:xfrm>
            <a:off x="6248400" y="5867400"/>
            <a:ext cx="152400" cy="1524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/>
            </a:endParaRPr>
          </a:p>
        </p:txBody>
      </p:sp>
      <p:sp>
        <p:nvSpPr>
          <p:cNvPr id="59443" name="AutoShape 51"/>
          <p:cNvSpPr>
            <a:spLocks noChangeArrowheads="1"/>
          </p:cNvSpPr>
          <p:nvPr/>
        </p:nvSpPr>
        <p:spPr bwMode="auto">
          <a:xfrm>
            <a:off x="8763000" y="4038600"/>
            <a:ext cx="152400" cy="1524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/>
            </a:endParaRPr>
          </a:p>
        </p:txBody>
      </p:sp>
      <p:pic>
        <p:nvPicPr>
          <p:cNvPr id="3115" name="Picture 52" descr="BDRTC21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8200" y="609600"/>
            <a:ext cx="74580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445" name="WordArt 53"/>
          <p:cNvSpPr>
            <a:spLocks noChangeArrowheads="1" noChangeShapeType="1" noTextEdit="1"/>
          </p:cNvSpPr>
          <p:nvPr/>
        </p:nvSpPr>
        <p:spPr bwMode="auto">
          <a:xfrm>
            <a:off x="304800" y="2971800"/>
            <a:ext cx="8763000" cy="5127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TÍNH CHẤT GIAO HOÁN CỦA PHÉP NHÂN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93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9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9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500"/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500"/>
                                        <p:tgtEl>
                                          <p:spTgt spid="594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500"/>
                                        <p:tgtEl>
                                          <p:spTgt spid="594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450"/>
                            </p:stCondLst>
                            <p:childTnLst>
                              <p:par>
                                <p:cTn id="17" presetID="3" presetClass="emph" presetSubtype="2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8" dur="500" fill="hold"/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9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9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94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9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9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5" presetClass="entr" presetSubtype="0" repeatCount="2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94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94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94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94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5" presetClass="entr" presetSubtype="0" repeatCount="2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94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94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9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9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5" presetClass="entr" presetSubtype="0" repeatCount="2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94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94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9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9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35" presetClass="entr" presetSubtype="0" repeatCount="2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94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94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9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9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35" presetClass="entr" presetSubtype="0" repeatCount="2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594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94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94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94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35" presetClass="entr" presetSubtype="0" repeatCount="2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594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94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94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94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35" presetClass="entr" presetSubtype="0" repeatCount="2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594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94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94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594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35" presetClass="entr" presetSubtype="0" repeatCount="2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594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94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94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594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35" presetClass="entr" presetSubtype="0" repeatCount="2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594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94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94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594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35" presetClass="entr" presetSubtype="0" repeatCount="2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594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94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94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94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35" presetClass="entr" presetSubtype="0" repeatCount="2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594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594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594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94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35" presetClass="entr" presetSubtype="0" repeatCount="2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594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594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594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94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35" presetClass="entr" presetSubtype="0" repeatCount="2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594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594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594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94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35" presetClass="entr" presetSubtype="0" repeatCount="2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594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594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594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594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35" presetClass="entr" presetSubtype="0" repeatCount="2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594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594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594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594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35" presetClass="entr" presetSubtype="0" repeatCount="2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594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594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594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594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35" presetClass="entr" presetSubtype="0" repeatCount="2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594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594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594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594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35" presetClass="entr" presetSubtype="0" repeatCount="2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594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594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594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594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35" presetClass="entr" presetSubtype="0" repeatCount="2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594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594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594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594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35" presetClass="entr" presetSubtype="0" repeatCount="2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594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594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594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594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35" presetClass="entr" presetSubtype="0" repeatCount="2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594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594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594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594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" presetID="35" presetClass="entr" presetSubtype="0" repeatCount="2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594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594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594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594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35" presetClass="entr" presetSubtype="0" repeatCount="2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594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594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594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594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1" presetID="35" presetClass="entr" presetSubtype="0" repeatCount="2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59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594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59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59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35" presetClass="entr" presetSubtype="0" repeatCount="2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1000"/>
                                        <p:tgtEl>
                                          <p:spTgt spid="594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594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594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59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3" presetID="35" presetClass="entr" presetSubtype="0" repeatCount="2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594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594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59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59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9" presetID="35" presetClass="entr" presetSubtype="0" repeatCount="2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1000"/>
                                        <p:tgtEl>
                                          <p:spTgt spid="594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594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59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59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5" presetID="35" presetClass="entr" presetSubtype="0" repeatCount="2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1000"/>
                                        <p:tgtEl>
                                          <p:spTgt spid="594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594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59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59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1" presetID="35" presetClass="entr" presetSubtype="0" repeatCount="2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1000"/>
                                        <p:tgtEl>
                                          <p:spTgt spid="594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594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59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59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7" presetID="35" presetClass="entr" presetSubtype="0" repeatCount="2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1000"/>
                                        <p:tgtEl>
                                          <p:spTgt spid="594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594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59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1000" fill="hold"/>
                                        <p:tgtEl>
                                          <p:spTgt spid="59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3" presetID="35" presetClass="entr" presetSubtype="0" repeatCount="2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1000"/>
                                        <p:tgtEl>
                                          <p:spTgt spid="594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594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594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59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9" presetID="35" presetClass="entr" presetSubtype="0" repeatCount="2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1000"/>
                                        <p:tgtEl>
                                          <p:spTgt spid="594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594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594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59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5" presetID="35" presetClass="entr" presetSubtype="0" repeatCount="2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1000"/>
                                        <p:tgtEl>
                                          <p:spTgt spid="594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594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59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1000" fill="hold"/>
                                        <p:tgtEl>
                                          <p:spTgt spid="59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4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2400" y="838200"/>
            <a:ext cx="8510588" cy="16764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4000" u="sng" smtClean="0">
                <a:solidFill>
                  <a:schemeClr val="tx1"/>
                </a:solidFill>
                <a:latin typeface="Arial"/>
              </a:rPr>
              <a:t>B</a:t>
            </a:r>
            <a:r>
              <a:rPr lang="en-US" u="sng" smtClean="0">
                <a:solidFill>
                  <a:schemeClr val="tx1"/>
                </a:solidFill>
                <a:latin typeface="Arial"/>
              </a:rPr>
              <a:t>ài tập 1 :</a:t>
            </a:r>
            <a:r>
              <a:rPr lang="en-US" sz="4000" smtClean="0">
                <a:solidFill>
                  <a:schemeClr val="tx1"/>
                </a:solidFill>
                <a:latin typeface="Arial"/>
              </a:rPr>
              <a:t>  V</a:t>
            </a:r>
            <a:r>
              <a:rPr lang="en-US" sz="4000" b="0" smtClean="0">
                <a:solidFill>
                  <a:schemeClr val="tx1"/>
                </a:solidFill>
                <a:latin typeface="Arial"/>
              </a:rPr>
              <a:t>i</a:t>
            </a:r>
            <a:r>
              <a:rPr lang="en-US" b="0" smtClean="0">
                <a:solidFill>
                  <a:schemeClr val="tx1"/>
                </a:solidFill>
                <a:latin typeface="Arial"/>
              </a:rPr>
              <a:t>ết số thích hợp vào ô trống</a:t>
            </a:r>
            <a:r>
              <a:rPr lang="en-US" smtClean="0">
                <a:solidFill>
                  <a:schemeClr val="tx1"/>
                </a:solidFill>
                <a:latin typeface="Arial"/>
              </a:rPr>
              <a:t> </a:t>
            </a:r>
            <a:endParaRPr lang="en-US" sz="4000" smtClean="0">
              <a:solidFill>
                <a:schemeClr val="tx1"/>
              </a:solidFill>
              <a:latin typeface="Arial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925763"/>
            <a:ext cx="4038600" cy="3200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3000" smtClean="0">
                <a:latin typeface="Arial"/>
              </a:rPr>
              <a:t>a)  4 x 6 =  6 x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3000" smtClean="0">
                <a:latin typeface="Arial"/>
              </a:rPr>
              <a:t>     207 x 7 =         x 207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925763"/>
            <a:ext cx="4495800" cy="3200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3000" smtClean="0">
                <a:latin typeface="Arial"/>
              </a:rPr>
              <a:t>b) 3 x 5      = 5 x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3000" smtClean="0">
                <a:latin typeface="Arial"/>
              </a:rPr>
              <a:t>    2138 x 9 =         x 2138</a:t>
            </a: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3124200" y="3089275"/>
            <a:ext cx="381000" cy="3810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rial" charset="0"/>
            </a:endParaRPr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2667000" y="3581400"/>
            <a:ext cx="381000" cy="381000"/>
          </a:xfrm>
          <a:prstGeom prst="rect">
            <a:avLst/>
          </a:pr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rial" charset="0"/>
            </a:endParaRPr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7391400" y="3076575"/>
            <a:ext cx="381000" cy="381000"/>
          </a:xfrm>
          <a:prstGeom prst="rect">
            <a:avLst/>
          </a:pr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rial" charset="0"/>
            </a:endParaRPr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7010400" y="3594100"/>
            <a:ext cx="381000" cy="381000"/>
          </a:xfrm>
          <a:prstGeom prst="rect">
            <a:avLst/>
          </a:pr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rial" charset="0"/>
            </a:endParaRPr>
          </a:p>
        </p:txBody>
      </p:sp>
      <p:sp>
        <p:nvSpPr>
          <p:cNvPr id="12297" name="WordArt 12"/>
          <p:cNvSpPr>
            <a:spLocks noChangeArrowheads="1" noChangeShapeType="1" noTextEdit="1"/>
          </p:cNvSpPr>
          <p:nvPr/>
        </p:nvSpPr>
        <p:spPr bwMode="auto">
          <a:xfrm>
            <a:off x="1600200" y="76200"/>
            <a:ext cx="6553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TÍNH CHẤT GIAO HOÁN CỦA PHÉP NHÂN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/>
      <p:bldP spid="15364" grpId="0" build="p"/>
      <p:bldP spid="15367" grpId="0" animBg="1"/>
      <p:bldP spid="15368" grpId="0" animBg="1"/>
      <p:bldP spid="15369" grpId="0" animBg="1"/>
      <p:bldP spid="1537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2400" y="838200"/>
            <a:ext cx="8510588" cy="16764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4000" u="sng" smtClean="0">
                <a:solidFill>
                  <a:schemeClr val="tx1"/>
                </a:solidFill>
                <a:latin typeface="Arial"/>
              </a:rPr>
              <a:t>Bài tập 1 :</a:t>
            </a:r>
            <a:r>
              <a:rPr lang="en-US" sz="4000" smtClean="0">
                <a:solidFill>
                  <a:schemeClr val="tx1"/>
                </a:solidFill>
                <a:latin typeface="Arial"/>
              </a:rPr>
              <a:t>  </a:t>
            </a:r>
            <a:r>
              <a:rPr lang="en-US" sz="4000" b="0" smtClean="0">
                <a:solidFill>
                  <a:schemeClr val="tx1"/>
                </a:solidFill>
                <a:latin typeface="Arial"/>
              </a:rPr>
              <a:t>Viết số thích hợp vào ô trống</a:t>
            </a:r>
            <a:r>
              <a:rPr lang="en-US" sz="4000" smtClean="0">
                <a:solidFill>
                  <a:schemeClr val="tx1"/>
                </a:solidFill>
                <a:latin typeface="Arial"/>
              </a:rPr>
              <a:t> 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925763"/>
            <a:ext cx="4038600" cy="3200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3000" smtClean="0">
                <a:latin typeface="Arial"/>
              </a:rPr>
              <a:t>a)  4 x 6 =  6 x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3000" smtClean="0">
                <a:latin typeface="Arial"/>
              </a:rPr>
              <a:t>     207 x 7 =         x 207</a:t>
            </a:r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925763"/>
            <a:ext cx="4495800" cy="3200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3000" smtClean="0">
                <a:latin typeface="Arial"/>
              </a:rPr>
              <a:t>b) 3 x 5      = 5 x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3000" smtClean="0">
                <a:latin typeface="Arial"/>
              </a:rPr>
              <a:t>    2138 x 9 =         x 2138</a:t>
            </a:r>
          </a:p>
        </p:txBody>
      </p:sp>
      <p:sp>
        <p:nvSpPr>
          <p:cNvPr id="70661" name="Rectangle 5"/>
          <p:cNvSpPr>
            <a:spLocks noChangeArrowheads="1"/>
          </p:cNvSpPr>
          <p:nvPr/>
        </p:nvSpPr>
        <p:spPr bwMode="auto">
          <a:xfrm>
            <a:off x="3048000" y="2971800"/>
            <a:ext cx="533400" cy="498475"/>
          </a:xfrm>
          <a:prstGeom prst="rect">
            <a:avLst/>
          </a:pr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000">
                <a:latin typeface="Arial" charset="0"/>
              </a:rPr>
              <a:t>4</a:t>
            </a:r>
          </a:p>
        </p:txBody>
      </p:sp>
      <p:sp>
        <p:nvSpPr>
          <p:cNvPr id="70662" name="Rectangle 6"/>
          <p:cNvSpPr>
            <a:spLocks noChangeArrowheads="1"/>
          </p:cNvSpPr>
          <p:nvPr/>
        </p:nvSpPr>
        <p:spPr bwMode="auto">
          <a:xfrm>
            <a:off x="2667000" y="3505200"/>
            <a:ext cx="457200" cy="457200"/>
          </a:xfrm>
          <a:prstGeom prst="rect">
            <a:avLst/>
          </a:pr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000">
                <a:latin typeface="Arial" charset="0"/>
              </a:rPr>
              <a:t>7</a:t>
            </a:r>
          </a:p>
        </p:txBody>
      </p:sp>
      <p:sp>
        <p:nvSpPr>
          <p:cNvPr id="70663" name="Rectangle 7"/>
          <p:cNvSpPr>
            <a:spLocks noChangeArrowheads="1"/>
          </p:cNvSpPr>
          <p:nvPr/>
        </p:nvSpPr>
        <p:spPr bwMode="auto">
          <a:xfrm>
            <a:off x="7391400" y="2971800"/>
            <a:ext cx="533400" cy="485775"/>
          </a:xfrm>
          <a:prstGeom prst="rect">
            <a:avLst/>
          </a:pr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000">
                <a:latin typeface="Arial" charset="0"/>
              </a:rPr>
              <a:t>3</a:t>
            </a:r>
          </a:p>
        </p:txBody>
      </p:sp>
      <p:sp>
        <p:nvSpPr>
          <p:cNvPr id="70664" name="Rectangle 8"/>
          <p:cNvSpPr>
            <a:spLocks noChangeArrowheads="1"/>
          </p:cNvSpPr>
          <p:nvPr/>
        </p:nvSpPr>
        <p:spPr bwMode="auto">
          <a:xfrm>
            <a:off x="7010400" y="3505200"/>
            <a:ext cx="533400" cy="469900"/>
          </a:xfrm>
          <a:prstGeom prst="rect">
            <a:avLst/>
          </a:pr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000">
                <a:latin typeface="Arial" charset="0"/>
              </a:rPr>
              <a:t>9</a:t>
            </a:r>
          </a:p>
        </p:txBody>
      </p:sp>
      <p:sp>
        <p:nvSpPr>
          <p:cNvPr id="13321" name="WordArt 9"/>
          <p:cNvSpPr>
            <a:spLocks noChangeArrowheads="1" noChangeShapeType="1" noTextEdit="1"/>
          </p:cNvSpPr>
          <p:nvPr/>
        </p:nvSpPr>
        <p:spPr bwMode="auto">
          <a:xfrm>
            <a:off x="1600200" y="76200"/>
            <a:ext cx="6553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TÍNH CHẤT GIAO HOÁN CỦA PHÉP NHÂN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0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0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06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06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06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06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0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06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06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06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706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70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1" grpId="0" animBg="1"/>
      <p:bldP spid="70662" grpId="0" animBg="1"/>
      <p:bldP spid="70663" grpId="0" animBg="1"/>
      <p:bldP spid="7066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76200" y="609600"/>
            <a:ext cx="9448800" cy="1447800"/>
          </a:xfrm>
          <a:extLst>
            <a:ext uri="{909E8E84-426E-40DD-AFC4-6F175D3DCCD1}"/>
          </a:extLst>
        </p:spPr>
        <p:txBody>
          <a:bodyPr/>
          <a:lstStyle/>
          <a:p>
            <a:pPr algn="l" eaLnBrk="1" hangingPunct="1">
              <a:defRPr/>
            </a:pPr>
            <a:r>
              <a:rPr lang="en-US" sz="4000" u="sng" smtClean="0">
                <a:solidFill>
                  <a:schemeClr val="tx1"/>
                </a:solidFill>
                <a:effectLst/>
                <a:latin typeface="Arial"/>
              </a:rPr>
              <a:t>Bài tập 2 :</a:t>
            </a:r>
            <a:r>
              <a:rPr lang="en-US" sz="4000" smtClean="0">
                <a:solidFill>
                  <a:schemeClr val="tx1"/>
                </a:solidFill>
                <a:latin typeface="Arial"/>
              </a:rPr>
              <a:t> </a:t>
            </a:r>
            <a:r>
              <a:rPr lang="en-US" sz="4000" b="0" smtClean="0">
                <a:solidFill>
                  <a:schemeClr val="tx1"/>
                </a:solidFill>
                <a:latin typeface="Arial"/>
              </a:rPr>
              <a:t>Tính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-228600" y="2792413"/>
            <a:ext cx="3657600" cy="1398587"/>
          </a:xfrm>
        </p:spPr>
        <p:txBody>
          <a:bodyPr/>
          <a:lstStyle/>
          <a:p>
            <a:pPr marL="914400" lvl="1" indent="-457200" eaLnBrk="1" hangingPunct="1">
              <a:buFontTx/>
              <a:buNone/>
              <a:defRPr/>
            </a:pPr>
            <a:r>
              <a:rPr lang="en-US" sz="4000" smtClean="0">
                <a:latin typeface="Arial"/>
              </a:rPr>
              <a:t>a)1357 x 5   </a:t>
            </a:r>
          </a:p>
          <a:p>
            <a:pPr marL="914400" lvl="1" indent="-457200" eaLnBrk="1" hangingPunct="1">
              <a:buFontTx/>
              <a:buNone/>
              <a:defRPr/>
            </a:pPr>
            <a:r>
              <a:rPr lang="en-US" sz="4000" smtClean="0">
                <a:latin typeface="Arial"/>
              </a:rPr>
              <a:t>   7 x 853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124200" y="2792413"/>
            <a:ext cx="3429000" cy="14747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>
                <a:latin typeface="Arial"/>
              </a:rPr>
              <a:t> b) 40263 x 7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>
                <a:latin typeface="Arial"/>
              </a:rPr>
              <a:t>     5 x 1326</a:t>
            </a:r>
          </a:p>
        </p:txBody>
      </p:sp>
      <p:sp>
        <p:nvSpPr>
          <p:cNvPr id="16389" name="Rectangle 5"/>
          <p:cNvSpPr>
            <a:spLocks noRot="1" noChangeArrowheads="1"/>
          </p:cNvSpPr>
          <p:nvPr/>
        </p:nvSpPr>
        <p:spPr bwMode="auto">
          <a:xfrm>
            <a:off x="6172200" y="2819400"/>
            <a:ext cx="3090863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4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c) 23109 x 8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4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9 x 1427</a:t>
            </a:r>
          </a:p>
        </p:txBody>
      </p:sp>
      <p:sp>
        <p:nvSpPr>
          <p:cNvPr id="14342" name="WordArt 6"/>
          <p:cNvSpPr>
            <a:spLocks noChangeArrowheads="1" noChangeShapeType="1" noTextEdit="1"/>
          </p:cNvSpPr>
          <p:nvPr/>
        </p:nvSpPr>
        <p:spPr bwMode="auto">
          <a:xfrm>
            <a:off x="1371600" y="152400"/>
            <a:ext cx="6553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TÍNH CHẤT GIAO HOÁN CỦA PHÉP NHÂN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09600" y="1143000"/>
            <a:ext cx="6934200" cy="1371600"/>
          </a:xfrm>
        </p:spPr>
        <p:txBody>
          <a:bodyPr/>
          <a:lstStyle/>
          <a:p>
            <a:pPr marL="838200" indent="-838200" algn="l" eaLnBrk="1" hangingPunct="1"/>
            <a:r>
              <a:rPr lang="en-US" sz="4500" b="0" smtClean="0">
                <a:solidFill>
                  <a:schemeClr val="tx1"/>
                </a:solidFill>
                <a:effectLst/>
                <a:latin typeface="Arial" charset="0"/>
              </a:rPr>
              <a:t>         a)1357 x 5 =</a:t>
            </a:r>
            <a:br>
              <a:rPr lang="en-US" sz="4500" b="0" smtClean="0">
                <a:solidFill>
                  <a:schemeClr val="tx1"/>
                </a:solidFill>
                <a:effectLst/>
                <a:latin typeface="Arial" charset="0"/>
              </a:rPr>
            </a:br>
            <a:r>
              <a:rPr lang="en-US" sz="4500" b="0" smtClean="0">
                <a:solidFill>
                  <a:schemeClr val="tx1"/>
                </a:solidFill>
                <a:effectLst/>
                <a:latin typeface="Arial" charset="0"/>
              </a:rPr>
              <a:t>        7 x 853 =</a:t>
            </a:r>
          </a:p>
        </p:txBody>
      </p:sp>
      <p:sp>
        <p:nvSpPr>
          <p:cNvPr id="56323" name="Rectangle 3"/>
          <p:cNvSpPr>
            <a:spLocks noRot="1" noChangeArrowheads="1"/>
          </p:cNvSpPr>
          <p:nvPr/>
        </p:nvSpPr>
        <p:spPr bwMode="auto">
          <a:xfrm>
            <a:off x="3810000" y="1828800"/>
            <a:ext cx="3200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4500">
                <a:latin typeface="Arial" charset="0"/>
              </a:rPr>
              <a:t>  5971</a:t>
            </a:r>
          </a:p>
        </p:txBody>
      </p:sp>
      <p:sp>
        <p:nvSpPr>
          <p:cNvPr id="56324" name="Rectangle 4"/>
          <p:cNvSpPr>
            <a:spLocks noRot="1" noChangeArrowheads="1"/>
          </p:cNvSpPr>
          <p:nvPr/>
        </p:nvSpPr>
        <p:spPr bwMode="auto">
          <a:xfrm>
            <a:off x="0" y="4648200"/>
            <a:ext cx="6934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4500">
                <a:latin typeface="Arial" charset="0"/>
              </a:rPr>
              <a:t>c) 23109 x 8 = </a:t>
            </a:r>
            <a:br>
              <a:rPr lang="en-US" sz="4500">
                <a:latin typeface="Arial" charset="0"/>
              </a:rPr>
            </a:br>
            <a:r>
              <a:rPr lang="en-US" sz="4500">
                <a:latin typeface="Arial" charset="0"/>
              </a:rPr>
              <a:t>     9 x 1427  =</a:t>
            </a:r>
            <a:endParaRPr lang="en-US" sz="4500" b="1">
              <a:latin typeface="Arial" charset="0"/>
            </a:endParaRPr>
          </a:p>
        </p:txBody>
      </p:sp>
      <p:sp>
        <p:nvSpPr>
          <p:cNvPr id="15365" name="WordArt 5"/>
          <p:cNvSpPr>
            <a:spLocks noChangeArrowheads="1" noChangeShapeType="1" noTextEdit="1"/>
          </p:cNvSpPr>
          <p:nvPr/>
        </p:nvSpPr>
        <p:spPr bwMode="auto">
          <a:xfrm>
            <a:off x="1371600" y="152400"/>
            <a:ext cx="6553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TÍNH CHẤT GIAO HOÁN CỦA PHÉP NHÂN</a:t>
            </a:r>
          </a:p>
        </p:txBody>
      </p:sp>
      <p:sp>
        <p:nvSpPr>
          <p:cNvPr id="56326" name="Rectangle 6"/>
          <p:cNvSpPr>
            <a:spLocks noChangeArrowheads="1"/>
          </p:cNvSpPr>
          <p:nvPr/>
        </p:nvSpPr>
        <p:spPr bwMode="auto">
          <a:xfrm>
            <a:off x="4800600" y="1143000"/>
            <a:ext cx="161290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500">
                <a:latin typeface="Arial" charset="0"/>
              </a:rPr>
              <a:t> 6785 </a:t>
            </a:r>
          </a:p>
        </p:txBody>
      </p:sp>
      <p:sp>
        <p:nvSpPr>
          <p:cNvPr id="56327" name="Rectangle 7"/>
          <p:cNvSpPr>
            <a:spLocks noChangeArrowheads="1"/>
          </p:cNvSpPr>
          <p:nvPr/>
        </p:nvSpPr>
        <p:spPr bwMode="auto">
          <a:xfrm>
            <a:off x="5105400" y="4724400"/>
            <a:ext cx="21082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500">
                <a:latin typeface="Arial" charset="0"/>
              </a:rPr>
              <a:t>184872</a:t>
            </a:r>
          </a:p>
        </p:txBody>
      </p:sp>
      <p:sp>
        <p:nvSpPr>
          <p:cNvPr id="56328" name="Rectangle 8"/>
          <p:cNvSpPr>
            <a:spLocks noChangeArrowheads="1"/>
          </p:cNvSpPr>
          <p:nvPr/>
        </p:nvSpPr>
        <p:spPr bwMode="auto">
          <a:xfrm>
            <a:off x="5105400" y="5394325"/>
            <a:ext cx="1787525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500">
                <a:latin typeface="Arial" charset="0"/>
              </a:rPr>
              <a:t>12843</a:t>
            </a:r>
          </a:p>
        </p:txBody>
      </p:sp>
      <p:sp>
        <p:nvSpPr>
          <p:cNvPr id="56329" name="Rectangle 9"/>
          <p:cNvSpPr>
            <a:spLocks noChangeArrowheads="1"/>
          </p:cNvSpPr>
          <p:nvPr/>
        </p:nvSpPr>
        <p:spPr bwMode="auto">
          <a:xfrm>
            <a:off x="1752600" y="2895600"/>
            <a:ext cx="3886200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500">
                <a:latin typeface="Arial" charset="0"/>
              </a:rPr>
              <a:t>b) 40263 x 7 =</a:t>
            </a:r>
          </a:p>
          <a:p>
            <a:r>
              <a:rPr lang="en-US" sz="4500">
                <a:latin typeface="Arial" charset="0"/>
              </a:rPr>
              <a:t>     5 x 1326  =</a:t>
            </a:r>
          </a:p>
        </p:txBody>
      </p:sp>
      <p:sp>
        <p:nvSpPr>
          <p:cNvPr id="56334" name="Text Box 14"/>
          <p:cNvSpPr txBox="1">
            <a:spLocks noChangeArrowheads="1"/>
          </p:cNvSpPr>
          <p:nvPr/>
        </p:nvSpPr>
        <p:spPr bwMode="auto">
          <a:xfrm>
            <a:off x="5334000" y="2895600"/>
            <a:ext cx="205740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500">
                <a:latin typeface="Arial" charset="0"/>
              </a:rPr>
              <a:t>281841</a:t>
            </a:r>
          </a:p>
        </p:txBody>
      </p:sp>
      <p:sp>
        <p:nvSpPr>
          <p:cNvPr id="56335" name="Text Box 15"/>
          <p:cNvSpPr txBox="1">
            <a:spLocks noChangeArrowheads="1"/>
          </p:cNvSpPr>
          <p:nvPr/>
        </p:nvSpPr>
        <p:spPr bwMode="auto">
          <a:xfrm>
            <a:off x="5334000" y="3581400"/>
            <a:ext cx="198120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500">
                <a:latin typeface="Arial" charset="0"/>
              </a:rPr>
              <a:t>6630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6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6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6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63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563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56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56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6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56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56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/>
      <p:bldP spid="56326" grpId="0"/>
      <p:bldP spid="56327" grpId="0"/>
      <p:bldP spid="5632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2400" y="914400"/>
            <a:ext cx="8510588" cy="1600200"/>
          </a:xfrm>
          <a:extLst>
            <a:ext uri="{909E8E84-426E-40DD-AFC4-6F175D3DCCD1}"/>
          </a:extLst>
        </p:spPr>
        <p:txBody>
          <a:bodyPr/>
          <a:lstStyle/>
          <a:p>
            <a:pPr algn="l" eaLnBrk="1" hangingPunct="1">
              <a:defRPr/>
            </a:pPr>
            <a:r>
              <a:rPr lang="en-US" sz="4000" u="sng" smtClean="0">
                <a:solidFill>
                  <a:schemeClr val="tx1"/>
                </a:solidFill>
                <a:latin typeface="Arial"/>
              </a:rPr>
              <a:t>Bài tập 3 :</a:t>
            </a:r>
            <a:r>
              <a:rPr lang="en-US" sz="4000" smtClean="0">
                <a:solidFill>
                  <a:schemeClr val="tx1"/>
                </a:solidFill>
                <a:latin typeface="Arial"/>
              </a:rPr>
              <a:t> </a:t>
            </a:r>
            <a:r>
              <a:rPr lang="en-US" sz="4000" b="0" smtClean="0">
                <a:solidFill>
                  <a:schemeClr val="tx1"/>
                </a:solidFill>
                <a:latin typeface="Arial"/>
              </a:rPr>
              <a:t>Tìm hai biểu thức có giá trị bằng nhau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3124200"/>
            <a:ext cx="3048000" cy="19050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Tx/>
              <a:buNone/>
              <a:defRPr/>
            </a:pPr>
            <a:r>
              <a:rPr lang="en-US" sz="4000" smtClean="0">
                <a:solidFill>
                  <a:srgbClr val="FF0000"/>
                </a:solidFill>
                <a:latin typeface="Arial"/>
              </a:rPr>
              <a:t>a)</a:t>
            </a:r>
            <a:r>
              <a:rPr lang="en-US" sz="4000" smtClean="0">
                <a:latin typeface="Arial"/>
              </a:rPr>
              <a:t> 4 x 2145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  <a:defRPr/>
            </a:pPr>
            <a:r>
              <a:rPr lang="en-US" sz="4000" smtClean="0">
                <a:solidFill>
                  <a:srgbClr val="FF0000"/>
                </a:solidFill>
                <a:latin typeface="Arial"/>
              </a:rPr>
              <a:t>c)</a:t>
            </a:r>
            <a:r>
              <a:rPr lang="en-US" sz="4000" smtClean="0">
                <a:solidFill>
                  <a:srgbClr val="15E947"/>
                </a:solidFill>
                <a:latin typeface="Arial"/>
              </a:rPr>
              <a:t> </a:t>
            </a:r>
            <a:r>
              <a:rPr lang="en-US" sz="4000" smtClean="0">
                <a:latin typeface="Arial"/>
              </a:rPr>
              <a:t>3964 x 6 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  <a:defRPr/>
            </a:pPr>
            <a:r>
              <a:rPr lang="en-US" sz="4000" smtClean="0">
                <a:solidFill>
                  <a:srgbClr val="FF0000"/>
                </a:solidFill>
                <a:latin typeface="Arial"/>
              </a:rPr>
              <a:t>e)</a:t>
            </a:r>
            <a:r>
              <a:rPr lang="en-US" sz="4000" smtClean="0">
                <a:latin typeface="Arial"/>
              </a:rPr>
              <a:t> 10287 x 5 </a:t>
            </a:r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429000" y="3048000"/>
            <a:ext cx="5486400" cy="1905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4000" smtClean="0">
                <a:latin typeface="Arial"/>
              </a:rPr>
              <a:t> </a:t>
            </a:r>
            <a:r>
              <a:rPr lang="en-US" sz="4000" smtClean="0">
                <a:solidFill>
                  <a:srgbClr val="FF0000"/>
                </a:solidFill>
                <a:latin typeface="Arial"/>
              </a:rPr>
              <a:t>b)</a:t>
            </a:r>
            <a:r>
              <a:rPr lang="en-US" sz="4000" smtClean="0">
                <a:solidFill>
                  <a:srgbClr val="4117F1"/>
                </a:solidFill>
                <a:latin typeface="Arial"/>
              </a:rPr>
              <a:t> </a:t>
            </a:r>
            <a:r>
              <a:rPr lang="en-US" sz="4000" smtClean="0">
                <a:latin typeface="Arial"/>
              </a:rPr>
              <a:t>(3 + 2) x 10287</a:t>
            </a:r>
            <a:r>
              <a:rPr lang="vi-VN" sz="4000" smtClean="0">
                <a:latin typeface="Arial"/>
              </a:rPr>
              <a:t> </a:t>
            </a:r>
            <a:r>
              <a:rPr lang="en-US" sz="4000" smtClean="0">
                <a:solidFill>
                  <a:srgbClr val="4117F1"/>
                </a:solidFill>
                <a:latin typeface="Arial"/>
              </a:rPr>
              <a:t>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4000" smtClean="0">
                <a:solidFill>
                  <a:srgbClr val="FF0000"/>
                </a:solidFill>
                <a:latin typeface="Arial"/>
              </a:rPr>
              <a:t> d)</a:t>
            </a:r>
            <a:r>
              <a:rPr lang="en-US" sz="4000" smtClean="0">
                <a:solidFill>
                  <a:srgbClr val="4117F1"/>
                </a:solidFill>
                <a:latin typeface="Arial"/>
              </a:rPr>
              <a:t> </a:t>
            </a:r>
            <a:r>
              <a:rPr lang="en-US" sz="4000" smtClean="0">
                <a:latin typeface="Arial"/>
              </a:rPr>
              <a:t>(2100 + 45) x 4</a:t>
            </a:r>
            <a:r>
              <a:rPr lang="vi-VN" sz="4000" smtClean="0">
                <a:latin typeface="Arial"/>
              </a:rPr>
              <a:t> </a:t>
            </a:r>
            <a:r>
              <a:rPr lang="en-US" sz="4000" smtClean="0">
                <a:solidFill>
                  <a:srgbClr val="4117F1"/>
                </a:solidFill>
                <a:latin typeface="Arial"/>
              </a:rPr>
              <a:t>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4000" smtClean="0">
                <a:solidFill>
                  <a:srgbClr val="FF0000"/>
                </a:solidFill>
                <a:latin typeface="Arial"/>
              </a:rPr>
              <a:t> g)</a:t>
            </a:r>
            <a:r>
              <a:rPr lang="en-US" sz="4000" smtClean="0">
                <a:solidFill>
                  <a:srgbClr val="4117F1"/>
                </a:solidFill>
                <a:latin typeface="Arial"/>
              </a:rPr>
              <a:t> </a:t>
            </a:r>
            <a:r>
              <a:rPr lang="en-US" sz="4000" smtClean="0">
                <a:latin typeface="Arial"/>
              </a:rPr>
              <a:t>(4 + 2) x (3000 + 964)</a:t>
            </a:r>
          </a:p>
        </p:txBody>
      </p:sp>
      <p:sp>
        <p:nvSpPr>
          <p:cNvPr id="16389" name="WordArt 6"/>
          <p:cNvSpPr>
            <a:spLocks noChangeArrowheads="1" noChangeShapeType="1" noTextEdit="1"/>
          </p:cNvSpPr>
          <p:nvPr/>
        </p:nvSpPr>
        <p:spPr bwMode="auto">
          <a:xfrm>
            <a:off x="1371600" y="152400"/>
            <a:ext cx="6553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TÍNH CHẤT GIAO HOÁN CỦA PHÉP NHÂN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20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57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57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573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573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573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573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build="p"/>
      <p:bldP spid="57348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1143000" y="1371600"/>
            <a:ext cx="10591800" cy="4191000"/>
          </a:xfrm>
        </p:spPr>
        <p:txBody>
          <a:bodyPr/>
          <a:lstStyle/>
          <a:p>
            <a:pPr marL="1143000" indent="-1143000" algn="l" eaLnBrk="1" hangingPunct="1">
              <a:defRPr/>
            </a:pPr>
            <a:r>
              <a:rPr lang="en-US" sz="4400" b="0" smtClean="0">
                <a:latin typeface="Arial"/>
              </a:rPr>
              <a:t>        </a:t>
            </a:r>
            <a:r>
              <a:rPr lang="en-US" sz="4400" b="0" smtClean="0">
                <a:solidFill>
                  <a:srgbClr val="FF0000"/>
                </a:solidFill>
                <a:latin typeface="Arial"/>
              </a:rPr>
              <a:t>A.</a:t>
            </a:r>
            <a:r>
              <a:rPr lang="en-US" sz="4400" b="0" smtClean="0">
                <a:latin typeface="Arial"/>
              </a:rPr>
              <a:t>4 x 2145 = (3 + 2) x 10287</a:t>
            </a:r>
            <a:br>
              <a:rPr lang="en-US" sz="4400" b="0" smtClean="0">
                <a:latin typeface="Arial"/>
              </a:rPr>
            </a:br>
            <a:r>
              <a:rPr lang="en-US" sz="4400" b="0" smtClean="0">
                <a:latin typeface="Arial"/>
              </a:rPr>
              <a:t> </a:t>
            </a:r>
            <a:r>
              <a:rPr lang="en-US" sz="4400" b="0" smtClean="0">
                <a:solidFill>
                  <a:srgbClr val="E10505"/>
                </a:solidFill>
                <a:latin typeface="Arial"/>
              </a:rPr>
              <a:t>B.</a:t>
            </a:r>
            <a:r>
              <a:rPr lang="en-US" sz="4400" b="0" smtClean="0">
                <a:latin typeface="Arial"/>
              </a:rPr>
              <a:t>4 x 2145 = (2100 + 45) x 4</a:t>
            </a:r>
            <a:br>
              <a:rPr lang="en-US" sz="4400" b="0" smtClean="0">
                <a:latin typeface="Arial"/>
              </a:rPr>
            </a:br>
            <a:r>
              <a:rPr lang="en-US" sz="4400" b="0" smtClean="0">
                <a:latin typeface="Arial"/>
              </a:rPr>
              <a:t> </a:t>
            </a:r>
            <a:r>
              <a:rPr lang="en-US" sz="4400" b="0" smtClean="0">
                <a:solidFill>
                  <a:srgbClr val="E10505"/>
                </a:solidFill>
                <a:latin typeface="Arial"/>
              </a:rPr>
              <a:t>C.</a:t>
            </a:r>
            <a:r>
              <a:rPr lang="en-US" sz="4400" b="0" smtClean="0">
                <a:latin typeface="Arial"/>
              </a:rPr>
              <a:t>4 x 2145 = (4 + 2) x (3000 + 964)</a:t>
            </a:r>
            <a:br>
              <a:rPr lang="en-US" sz="4400" b="0" smtClean="0">
                <a:latin typeface="Arial"/>
              </a:rPr>
            </a:br>
            <a:r>
              <a:rPr lang="en-US" sz="4400" b="0" smtClean="0">
                <a:solidFill>
                  <a:srgbClr val="E10505"/>
                </a:solidFill>
                <a:latin typeface="Arial"/>
              </a:rPr>
              <a:t/>
            </a:r>
            <a:br>
              <a:rPr lang="en-US" sz="4400" b="0" smtClean="0">
                <a:solidFill>
                  <a:srgbClr val="E10505"/>
                </a:solidFill>
                <a:latin typeface="Arial"/>
              </a:rPr>
            </a:br>
            <a:endParaRPr lang="en-US" sz="4400" b="0" smtClean="0">
              <a:solidFill>
                <a:srgbClr val="E10505"/>
              </a:solidFill>
              <a:latin typeface="Arial"/>
            </a:endParaRPr>
          </a:p>
        </p:txBody>
      </p:sp>
      <p:sp>
        <p:nvSpPr>
          <p:cNvPr id="17412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2000" y="2590800"/>
            <a:ext cx="533400" cy="38100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17413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2000" y="1905000"/>
            <a:ext cx="533400" cy="304800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17414" name="AutoShape 6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2000" y="3886200"/>
            <a:ext cx="533400" cy="304800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0" presetClass="entr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0" grpId="1"/>
      <p:bldP spid="17412" grpId="0" animBg="1"/>
      <p:bldP spid="17413" grpId="0" animBg="1"/>
      <p:bldP spid="174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1295400" y="2971800"/>
            <a:ext cx="3048000" cy="23622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35" name="AutoShape 3"/>
          <p:cNvSpPr>
            <a:spLocks noChangeArrowheads="1"/>
          </p:cNvSpPr>
          <p:nvPr/>
        </p:nvSpPr>
        <p:spPr bwMode="auto">
          <a:xfrm>
            <a:off x="4044950" y="369888"/>
            <a:ext cx="4572000" cy="2819400"/>
          </a:xfrm>
          <a:prstGeom prst="irregularSeal1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>
                <a:solidFill>
                  <a:srgbClr val="FFFFFF"/>
                </a:solidFill>
                <a:latin typeface="Arial" charset="0"/>
              </a:rPr>
              <a:t>B</a:t>
            </a:r>
            <a:r>
              <a:rPr lang="en-US" sz="4000">
                <a:latin typeface="Arial" charset="0"/>
              </a:rPr>
              <a:t>ạn nói đúng !</a:t>
            </a:r>
            <a:endParaRPr lang="en-US" sz="40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8436" name="AutoShape 4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4800" y="6096000"/>
            <a:ext cx="838200" cy="533400"/>
          </a:xfrm>
          <a:prstGeom prst="actionButtonBeginning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pic>
        <p:nvPicPr>
          <p:cNvPr id="49159" name="j021635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j0214098.wav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8610600" y="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4915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9159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j028603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3429000"/>
            <a:ext cx="2971800" cy="286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AutoShape 3"/>
          <p:cNvSpPr>
            <a:spLocks noChangeArrowheads="1"/>
          </p:cNvSpPr>
          <p:nvPr/>
        </p:nvSpPr>
        <p:spPr bwMode="auto">
          <a:xfrm>
            <a:off x="2667000" y="457200"/>
            <a:ext cx="6400800" cy="2362200"/>
          </a:xfrm>
          <a:prstGeom prst="irregularSeal2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500">
                <a:solidFill>
                  <a:srgbClr val="FFFFFF"/>
                </a:solidFill>
                <a:latin typeface="Arial" charset="0"/>
              </a:rPr>
              <a:t>R</a:t>
            </a:r>
            <a:r>
              <a:rPr lang="en-US" sz="3500">
                <a:latin typeface="Arial" charset="0"/>
              </a:rPr>
              <a:t>ất tiếc ! Sai mất rồi</a:t>
            </a:r>
            <a:endParaRPr lang="en-US" sz="35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9460" name="AutoShape 4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467600" y="5715000"/>
            <a:ext cx="838200" cy="609600"/>
          </a:xfrm>
          <a:prstGeom prst="actionButtonBeginning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4373562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600" b="0" smtClean="0">
                <a:latin typeface="Arial"/>
              </a:rPr>
              <a:t> </a:t>
            </a:r>
            <a:r>
              <a:rPr lang="en-US" sz="3600" b="0" smtClean="0">
                <a:solidFill>
                  <a:srgbClr val="FF0000"/>
                </a:solidFill>
                <a:latin typeface="Arial"/>
              </a:rPr>
              <a:t>A.</a:t>
            </a:r>
            <a:r>
              <a:rPr lang="en-US" sz="3600" b="0" smtClean="0">
                <a:latin typeface="Arial"/>
              </a:rPr>
              <a:t> 3964 x 6 = (3 + 2) x 10287 </a:t>
            </a:r>
            <a:r>
              <a:rPr lang="en-US" sz="3600" b="0" smtClean="0">
                <a:solidFill>
                  <a:srgbClr val="15E947"/>
                </a:solidFill>
                <a:latin typeface="Arial"/>
              </a:rPr>
              <a:t>  </a:t>
            </a:r>
            <a:br>
              <a:rPr lang="en-US" sz="3600" b="0" smtClean="0">
                <a:solidFill>
                  <a:srgbClr val="15E947"/>
                </a:solidFill>
                <a:latin typeface="Arial"/>
              </a:rPr>
            </a:br>
            <a:r>
              <a:rPr lang="en-US" sz="3600" b="0" smtClean="0">
                <a:solidFill>
                  <a:srgbClr val="15E947"/>
                </a:solidFill>
                <a:latin typeface="Arial"/>
              </a:rPr>
              <a:t> </a:t>
            </a:r>
            <a:r>
              <a:rPr lang="en-US" sz="3600" b="0" smtClean="0">
                <a:solidFill>
                  <a:srgbClr val="FF0000"/>
                </a:solidFill>
                <a:latin typeface="Arial"/>
              </a:rPr>
              <a:t>B.</a:t>
            </a:r>
            <a:r>
              <a:rPr lang="en-US" sz="3600" b="0" smtClean="0">
                <a:solidFill>
                  <a:srgbClr val="15E947"/>
                </a:solidFill>
                <a:latin typeface="Arial"/>
              </a:rPr>
              <a:t> </a:t>
            </a:r>
            <a:r>
              <a:rPr lang="en-US" sz="3600" b="0" smtClean="0">
                <a:latin typeface="Arial"/>
              </a:rPr>
              <a:t>3964 x 6 = (2100 + 45) x 4</a:t>
            </a:r>
            <a:r>
              <a:rPr lang="en-US" sz="3600" b="0" smtClean="0">
                <a:solidFill>
                  <a:srgbClr val="FF0000"/>
                </a:solidFill>
                <a:latin typeface="Arial"/>
              </a:rPr>
              <a:t/>
            </a:r>
            <a:br>
              <a:rPr lang="en-US" sz="3600" b="0" smtClean="0">
                <a:solidFill>
                  <a:srgbClr val="FF0000"/>
                </a:solidFill>
                <a:latin typeface="Arial"/>
              </a:rPr>
            </a:br>
            <a:r>
              <a:rPr lang="en-US" sz="3600" b="0" smtClean="0">
                <a:solidFill>
                  <a:srgbClr val="FF0000"/>
                </a:solidFill>
                <a:latin typeface="Arial"/>
              </a:rPr>
              <a:t> C.</a:t>
            </a:r>
            <a:r>
              <a:rPr lang="en-US" sz="3600" b="0" smtClean="0">
                <a:solidFill>
                  <a:srgbClr val="15E947"/>
                </a:solidFill>
                <a:latin typeface="Arial"/>
              </a:rPr>
              <a:t> </a:t>
            </a:r>
            <a:r>
              <a:rPr lang="en-US" sz="3600" b="0" smtClean="0">
                <a:latin typeface="Arial"/>
              </a:rPr>
              <a:t>3964 x 6 = (4 + 2) x (3000 + 964)</a:t>
            </a:r>
          </a:p>
        </p:txBody>
      </p:sp>
      <p:sp>
        <p:nvSpPr>
          <p:cNvPr id="20483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2886075"/>
            <a:ext cx="457200" cy="30480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20484" name="AutoShape 4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1736725"/>
            <a:ext cx="457200" cy="304800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20485" name="AutoShape 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2362200"/>
            <a:ext cx="457200" cy="304800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ChangeArrowheads="1"/>
          </p:cNvSpPr>
          <p:nvPr/>
        </p:nvSpPr>
        <p:spPr bwMode="auto">
          <a:xfrm>
            <a:off x="685800" y="3124200"/>
            <a:ext cx="3048000" cy="23622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07" name="AutoShape 3"/>
          <p:cNvSpPr>
            <a:spLocks noChangeArrowheads="1"/>
          </p:cNvSpPr>
          <p:nvPr/>
        </p:nvSpPr>
        <p:spPr bwMode="auto">
          <a:xfrm rot="-1755959">
            <a:off x="4038600" y="457200"/>
            <a:ext cx="4191000" cy="2590800"/>
          </a:xfrm>
          <a:prstGeom prst="irregularSeal1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4117F1"/>
                </a:solidFill>
                <a:latin typeface="Arial" charset="0"/>
              </a:rPr>
              <a:t>Bạn </a:t>
            </a:r>
            <a:r>
              <a:rPr lang="vi-VN" sz="4400">
                <a:solidFill>
                  <a:srgbClr val="4117F1"/>
                </a:solidFill>
                <a:latin typeface="Arial" charset="0"/>
              </a:rPr>
              <a:t>đ</a:t>
            </a:r>
            <a:r>
              <a:rPr lang="en-US" sz="4400">
                <a:solidFill>
                  <a:srgbClr val="4117F1"/>
                </a:solidFill>
                <a:latin typeface="Arial" charset="0"/>
              </a:rPr>
              <a:t>ã</a:t>
            </a:r>
          </a:p>
          <a:p>
            <a:pPr algn="ctr"/>
            <a:r>
              <a:rPr lang="vi-VN" sz="4400">
                <a:solidFill>
                  <a:srgbClr val="4117F1"/>
                </a:solidFill>
                <a:latin typeface="Arial" charset="0"/>
              </a:rPr>
              <a:t>đ</a:t>
            </a:r>
            <a:r>
              <a:rPr lang="en-US" sz="4400">
                <a:solidFill>
                  <a:srgbClr val="4117F1"/>
                </a:solidFill>
                <a:latin typeface="Arial" charset="0"/>
              </a:rPr>
              <a:t>úng!</a:t>
            </a:r>
          </a:p>
        </p:txBody>
      </p:sp>
      <p:sp>
        <p:nvSpPr>
          <p:cNvPr id="21508" name="AutoShape 4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4800" y="5867400"/>
            <a:ext cx="990600" cy="457200"/>
          </a:xfrm>
          <a:prstGeom prst="actionButtonBeginning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pic>
        <p:nvPicPr>
          <p:cNvPr id="51205" name="j021635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j0214098.wav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8839200" y="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5120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120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latin typeface="Arial"/>
              </a:rPr>
              <a:t>Đặt tính rồi tính :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51038"/>
            <a:ext cx="7848600" cy="45259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3500" smtClean="0">
                <a:latin typeface="Arial"/>
              </a:rPr>
              <a:t>   459123 x  5                        304879  x 6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3500" smtClean="0">
                <a:latin typeface="Arial"/>
              </a:rPr>
              <a:t>       459123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3500" smtClean="0">
                <a:latin typeface="Arial"/>
              </a:rPr>
              <a:t>     x          5                                       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3500" smtClean="0">
                <a:latin typeface="Arial"/>
              </a:rPr>
              <a:t>     </a:t>
            </a:r>
            <a:r>
              <a:rPr lang="en-US" sz="3500" smtClean="0">
                <a:effectLst/>
                <a:latin typeface="Arial"/>
              </a:rPr>
              <a:t>2295615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3500" smtClean="0">
              <a:latin typeface="Arial"/>
            </a:endParaRPr>
          </a:p>
        </p:txBody>
      </p:sp>
      <p:sp>
        <p:nvSpPr>
          <p:cNvPr id="66564" name="Line 4"/>
          <p:cNvSpPr>
            <a:spLocks noChangeShapeType="1"/>
          </p:cNvSpPr>
          <p:nvPr/>
        </p:nvSpPr>
        <p:spPr bwMode="auto">
          <a:xfrm>
            <a:off x="1066800" y="38862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6567" name="Line 7"/>
          <p:cNvSpPr>
            <a:spLocks noChangeShapeType="1"/>
          </p:cNvSpPr>
          <p:nvPr/>
        </p:nvSpPr>
        <p:spPr bwMode="auto">
          <a:xfrm>
            <a:off x="6172200" y="39624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6569" name="Rectangle 9"/>
          <p:cNvSpPr>
            <a:spLocks noChangeArrowheads="1"/>
          </p:cNvSpPr>
          <p:nvPr/>
        </p:nvSpPr>
        <p:spPr bwMode="auto">
          <a:xfrm>
            <a:off x="5486400" y="2667000"/>
            <a:ext cx="3352800" cy="1265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35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 304879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35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x         6</a:t>
            </a:r>
          </a:p>
        </p:txBody>
      </p:sp>
      <p:sp>
        <p:nvSpPr>
          <p:cNvPr id="66570" name="Rectangle 10"/>
          <p:cNvSpPr>
            <a:spLocks noChangeArrowheads="1"/>
          </p:cNvSpPr>
          <p:nvPr/>
        </p:nvSpPr>
        <p:spPr bwMode="auto">
          <a:xfrm>
            <a:off x="6096000" y="3962400"/>
            <a:ext cx="1935163" cy="63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500">
                <a:latin typeface="Arial" charset="0"/>
              </a:rPr>
              <a:t>1829274</a:t>
            </a:r>
          </a:p>
        </p:txBody>
      </p:sp>
      <p:sp>
        <p:nvSpPr>
          <p:cNvPr id="66573" name="Text Box 13"/>
          <p:cNvSpPr txBox="1">
            <a:spLocks noChangeArrowheads="1"/>
          </p:cNvSpPr>
          <p:nvPr/>
        </p:nvSpPr>
        <p:spPr bwMode="auto">
          <a:xfrm>
            <a:off x="0" y="228600"/>
            <a:ext cx="502920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500" b="1" u="sng">
                <a:latin typeface="Arial" charset="0"/>
              </a:rPr>
              <a:t>Kiểm tra bài cũ 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6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6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6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665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665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66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665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2" grpId="0"/>
      <p:bldP spid="66564" grpId="0" animBg="1"/>
      <p:bldP spid="66567" grpId="0" animBg="1"/>
      <p:bldP spid="6657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j028603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2819400"/>
            <a:ext cx="2971800" cy="286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1" name="AutoShape 3"/>
          <p:cNvSpPr>
            <a:spLocks noChangeArrowheads="1"/>
          </p:cNvSpPr>
          <p:nvPr/>
        </p:nvSpPr>
        <p:spPr bwMode="auto">
          <a:xfrm rot="-1397552">
            <a:off x="4953000" y="457200"/>
            <a:ext cx="3429000" cy="2286000"/>
          </a:xfrm>
          <a:prstGeom prst="irregularSeal2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0000FF"/>
                </a:solidFill>
                <a:latin typeface="Arial" charset="0"/>
              </a:rPr>
              <a:t>Rất tiếc! Sai mất rồi.</a:t>
            </a:r>
          </a:p>
        </p:txBody>
      </p:sp>
      <p:sp>
        <p:nvSpPr>
          <p:cNvPr id="22532" name="AutoShape 4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772400" y="6019800"/>
            <a:ext cx="762000" cy="457200"/>
          </a:xfrm>
          <a:prstGeom prst="actionButtonBeginning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304800"/>
            <a:ext cx="9144000" cy="4830763"/>
          </a:xfrm>
        </p:spPr>
        <p:txBody>
          <a:bodyPr/>
          <a:lstStyle/>
          <a:p>
            <a:pPr marL="838200" indent="-838200" algn="l" eaLnBrk="1" hangingPunct="1">
              <a:defRPr/>
            </a:pPr>
            <a:r>
              <a:rPr lang="en-US" sz="3600" smtClean="0">
                <a:latin typeface="Arial"/>
              </a:rPr>
              <a:t>       </a:t>
            </a:r>
            <a:r>
              <a:rPr lang="en-US" sz="3600" smtClean="0">
                <a:solidFill>
                  <a:srgbClr val="FF0000"/>
                </a:solidFill>
                <a:latin typeface="Arial"/>
              </a:rPr>
              <a:t>A.</a:t>
            </a:r>
            <a:r>
              <a:rPr lang="en-US" sz="3600" smtClean="0">
                <a:latin typeface="Arial"/>
              </a:rPr>
              <a:t> 10287 x 5 = (3 + 2) x 10287 </a:t>
            </a:r>
            <a:r>
              <a:rPr lang="en-US" sz="3600" smtClean="0">
                <a:solidFill>
                  <a:srgbClr val="FFFF00"/>
                </a:solidFill>
                <a:latin typeface="Arial"/>
              </a:rPr>
              <a:t>  </a:t>
            </a:r>
            <a:br>
              <a:rPr lang="en-US" sz="3600" smtClean="0">
                <a:solidFill>
                  <a:srgbClr val="FFFF00"/>
                </a:solidFill>
                <a:latin typeface="Arial"/>
              </a:rPr>
            </a:br>
            <a:r>
              <a:rPr lang="en-US" sz="3600" smtClean="0">
                <a:solidFill>
                  <a:srgbClr val="FF0000"/>
                </a:solidFill>
                <a:latin typeface="Arial"/>
              </a:rPr>
              <a:t>B.</a:t>
            </a:r>
            <a:r>
              <a:rPr lang="en-US" sz="3600" smtClean="0">
                <a:solidFill>
                  <a:srgbClr val="FFFF00"/>
                </a:solidFill>
                <a:latin typeface="Arial"/>
              </a:rPr>
              <a:t> </a:t>
            </a:r>
            <a:r>
              <a:rPr lang="en-US" sz="3600" smtClean="0">
                <a:latin typeface="Arial"/>
              </a:rPr>
              <a:t>10287 x 5 = (2100 + 45) x 4</a:t>
            </a:r>
            <a:r>
              <a:rPr lang="en-US" sz="3600" smtClean="0">
                <a:solidFill>
                  <a:srgbClr val="FFFF00"/>
                </a:solidFill>
                <a:latin typeface="Arial"/>
              </a:rPr>
              <a:t/>
            </a:r>
            <a:br>
              <a:rPr lang="en-US" sz="3600" smtClean="0">
                <a:solidFill>
                  <a:srgbClr val="FFFF00"/>
                </a:solidFill>
                <a:latin typeface="Arial"/>
              </a:rPr>
            </a:br>
            <a:r>
              <a:rPr lang="en-US" sz="3600" smtClean="0">
                <a:solidFill>
                  <a:srgbClr val="FF0000"/>
                </a:solidFill>
                <a:latin typeface="Arial"/>
              </a:rPr>
              <a:t>C.</a:t>
            </a:r>
            <a:r>
              <a:rPr lang="en-US" sz="3600" smtClean="0">
                <a:solidFill>
                  <a:srgbClr val="FFFF00"/>
                </a:solidFill>
                <a:latin typeface="Arial"/>
              </a:rPr>
              <a:t> </a:t>
            </a:r>
            <a:r>
              <a:rPr lang="en-US" sz="3600" smtClean="0">
                <a:latin typeface="Arial"/>
              </a:rPr>
              <a:t>10287 x 5 = (4 + 2) x (3000 + 964)</a:t>
            </a:r>
            <a:r>
              <a:rPr lang="en-US" sz="3600" smtClean="0">
                <a:solidFill>
                  <a:srgbClr val="FFFF00"/>
                </a:solidFill>
                <a:latin typeface="Arial"/>
              </a:rPr>
              <a:t/>
            </a:r>
            <a:br>
              <a:rPr lang="en-US" sz="3600" smtClean="0">
                <a:solidFill>
                  <a:srgbClr val="FFFF00"/>
                </a:solidFill>
                <a:latin typeface="Arial"/>
              </a:rPr>
            </a:br>
            <a:r>
              <a:rPr lang="en-US" sz="3200" smtClean="0">
                <a:latin typeface="Arial"/>
              </a:rPr>
              <a:t/>
            </a:r>
            <a:br>
              <a:rPr lang="en-US" sz="3200" smtClean="0">
                <a:latin typeface="Arial"/>
              </a:rPr>
            </a:br>
            <a:endParaRPr lang="en-US" sz="3200" smtClean="0">
              <a:latin typeface="Arial"/>
            </a:endParaRPr>
          </a:p>
        </p:txBody>
      </p:sp>
      <p:sp>
        <p:nvSpPr>
          <p:cNvPr id="20486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229600" y="1447800"/>
            <a:ext cx="381000" cy="38100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0494" name="AutoShape 1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2057400"/>
            <a:ext cx="381000" cy="304800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0495" name="AutoShape 1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2654300"/>
            <a:ext cx="381000" cy="304800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0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0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6" grpId="0" animBg="1"/>
      <p:bldP spid="20494" grpId="0" animBg="1"/>
      <p:bldP spid="2049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4"/>
          <p:cNvSpPr>
            <a:spLocks noChangeArrowheads="1"/>
          </p:cNvSpPr>
          <p:nvPr/>
        </p:nvSpPr>
        <p:spPr bwMode="auto">
          <a:xfrm>
            <a:off x="533400" y="3657600"/>
            <a:ext cx="3048000" cy="23622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rial" charset="0"/>
            </a:endParaRPr>
          </a:p>
        </p:txBody>
      </p:sp>
      <p:sp>
        <p:nvSpPr>
          <p:cNvPr id="24579" name="AutoShape 5"/>
          <p:cNvSpPr>
            <a:spLocks noChangeArrowheads="1"/>
          </p:cNvSpPr>
          <p:nvPr/>
        </p:nvSpPr>
        <p:spPr bwMode="auto">
          <a:xfrm rot="-1704691">
            <a:off x="3886200" y="381000"/>
            <a:ext cx="4789488" cy="3248025"/>
          </a:xfrm>
          <a:prstGeom prst="irregularSeal1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4117F1"/>
                </a:solidFill>
                <a:latin typeface="Arial" charset="0"/>
              </a:rPr>
              <a:t>Bạn </a:t>
            </a:r>
            <a:r>
              <a:rPr lang="vi-VN" sz="4400">
                <a:solidFill>
                  <a:srgbClr val="4117F1"/>
                </a:solidFill>
                <a:latin typeface="Arial" charset="0"/>
              </a:rPr>
              <a:t>đ</a:t>
            </a:r>
            <a:r>
              <a:rPr lang="en-US" sz="4400">
                <a:solidFill>
                  <a:srgbClr val="4117F1"/>
                </a:solidFill>
                <a:latin typeface="Arial" charset="0"/>
              </a:rPr>
              <a:t>ã</a:t>
            </a:r>
          </a:p>
          <a:p>
            <a:pPr algn="ctr"/>
            <a:r>
              <a:rPr lang="vi-VN" sz="4400">
                <a:solidFill>
                  <a:srgbClr val="4117F1"/>
                </a:solidFill>
                <a:latin typeface="Arial" charset="0"/>
              </a:rPr>
              <a:t>đ</a:t>
            </a:r>
            <a:r>
              <a:rPr lang="en-US" sz="4400">
                <a:solidFill>
                  <a:srgbClr val="4117F1"/>
                </a:solidFill>
                <a:latin typeface="Arial" charset="0"/>
              </a:rPr>
              <a:t>úng!</a:t>
            </a:r>
          </a:p>
        </p:txBody>
      </p:sp>
      <p:sp>
        <p:nvSpPr>
          <p:cNvPr id="24580" name="AutoShape 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01000" y="5943600"/>
            <a:ext cx="838200" cy="533400"/>
          </a:xfrm>
          <a:prstGeom prst="actionButtonBeginning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pic>
        <p:nvPicPr>
          <p:cNvPr id="46088" name="j021651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j0214098.wav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8839200" y="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4608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6088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j028603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3124200"/>
            <a:ext cx="2971800" cy="286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3" name="AutoShape 5"/>
          <p:cNvSpPr>
            <a:spLocks noChangeArrowheads="1"/>
          </p:cNvSpPr>
          <p:nvPr/>
        </p:nvSpPr>
        <p:spPr bwMode="auto">
          <a:xfrm rot="-1383412">
            <a:off x="3886200" y="609600"/>
            <a:ext cx="4800600" cy="3200400"/>
          </a:xfrm>
          <a:prstGeom prst="irregularSeal2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Rất tiếc! Sai mất rồi.</a:t>
            </a:r>
          </a:p>
        </p:txBody>
      </p:sp>
      <p:sp>
        <p:nvSpPr>
          <p:cNvPr id="25604" name="AutoShape 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4800" y="5943600"/>
            <a:ext cx="685800" cy="381000"/>
          </a:xfrm>
          <a:prstGeom prst="actionButtonBeginning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2400" y="914400"/>
            <a:ext cx="8510588" cy="1600200"/>
          </a:xfrm>
          <a:extLst>
            <a:ext uri="{909E8E84-426E-40DD-AFC4-6F175D3DCCD1}"/>
          </a:extLst>
        </p:spPr>
        <p:txBody>
          <a:bodyPr/>
          <a:lstStyle/>
          <a:p>
            <a:pPr algn="l" eaLnBrk="1" hangingPunct="1">
              <a:defRPr/>
            </a:pPr>
            <a:r>
              <a:rPr lang="en-US" sz="3600" u="sng" smtClean="0">
                <a:solidFill>
                  <a:schemeClr val="tx1"/>
                </a:solidFill>
                <a:latin typeface="Arial"/>
              </a:rPr>
              <a:t>Bài tập 3 :</a:t>
            </a:r>
            <a:r>
              <a:rPr lang="en-US" sz="3600" smtClean="0">
                <a:solidFill>
                  <a:schemeClr val="tx1"/>
                </a:solidFill>
                <a:latin typeface="Arial"/>
              </a:rPr>
              <a:t> </a:t>
            </a:r>
            <a:r>
              <a:rPr lang="en-US" sz="3600" b="0" smtClean="0">
                <a:solidFill>
                  <a:schemeClr val="tx1"/>
                </a:solidFill>
                <a:latin typeface="Arial"/>
              </a:rPr>
              <a:t>Tìm hai biểu thức có giá trị bằng nhau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3124200"/>
            <a:ext cx="3048000" cy="19050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Tx/>
              <a:buNone/>
              <a:defRPr/>
            </a:pPr>
            <a:r>
              <a:rPr lang="en-US" sz="3600" smtClean="0">
                <a:solidFill>
                  <a:srgbClr val="FF0000"/>
                </a:solidFill>
                <a:latin typeface="Arial"/>
              </a:rPr>
              <a:t>a)</a:t>
            </a:r>
            <a:r>
              <a:rPr lang="en-US" sz="3600" smtClean="0">
                <a:latin typeface="Arial"/>
              </a:rPr>
              <a:t> 4 x 2145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  <a:defRPr/>
            </a:pPr>
            <a:r>
              <a:rPr lang="en-US" sz="3600" smtClean="0">
                <a:solidFill>
                  <a:srgbClr val="FF0000"/>
                </a:solidFill>
                <a:latin typeface="Arial"/>
              </a:rPr>
              <a:t>c)</a:t>
            </a:r>
            <a:r>
              <a:rPr lang="en-US" sz="3600" smtClean="0">
                <a:solidFill>
                  <a:srgbClr val="15E947"/>
                </a:solidFill>
                <a:latin typeface="Arial"/>
              </a:rPr>
              <a:t> </a:t>
            </a:r>
            <a:r>
              <a:rPr lang="en-US" sz="3600" smtClean="0">
                <a:latin typeface="Arial"/>
              </a:rPr>
              <a:t>3964 x 6 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  <a:defRPr/>
            </a:pPr>
            <a:r>
              <a:rPr lang="en-US" sz="3600" smtClean="0">
                <a:solidFill>
                  <a:srgbClr val="FF0000"/>
                </a:solidFill>
                <a:latin typeface="Arial"/>
              </a:rPr>
              <a:t>e)</a:t>
            </a:r>
            <a:r>
              <a:rPr lang="en-US" sz="3600" smtClean="0">
                <a:latin typeface="Arial"/>
              </a:rPr>
              <a:t> 10287 x 5 </a:t>
            </a:r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429000" y="3048000"/>
            <a:ext cx="5486400" cy="1905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3600" smtClean="0">
                <a:latin typeface="Arial"/>
              </a:rPr>
              <a:t> </a:t>
            </a:r>
            <a:r>
              <a:rPr lang="en-US" sz="3600" smtClean="0">
                <a:solidFill>
                  <a:srgbClr val="FF0000"/>
                </a:solidFill>
                <a:latin typeface="Arial"/>
              </a:rPr>
              <a:t>b)</a:t>
            </a:r>
            <a:r>
              <a:rPr lang="en-US" sz="3600" smtClean="0">
                <a:solidFill>
                  <a:srgbClr val="4117F1"/>
                </a:solidFill>
                <a:latin typeface="Arial"/>
              </a:rPr>
              <a:t> </a:t>
            </a:r>
            <a:r>
              <a:rPr lang="en-US" sz="3600" smtClean="0">
                <a:latin typeface="Arial"/>
              </a:rPr>
              <a:t>(3 + 2) x 10287</a:t>
            </a:r>
            <a:r>
              <a:rPr lang="vi-VN" sz="3600" smtClean="0">
                <a:latin typeface="Arial"/>
              </a:rPr>
              <a:t> </a:t>
            </a:r>
            <a:r>
              <a:rPr lang="en-US" sz="3600" smtClean="0">
                <a:solidFill>
                  <a:srgbClr val="4117F1"/>
                </a:solidFill>
                <a:latin typeface="Arial"/>
              </a:rPr>
              <a:t>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3600" smtClean="0">
                <a:solidFill>
                  <a:srgbClr val="FF0000"/>
                </a:solidFill>
                <a:latin typeface="Arial"/>
              </a:rPr>
              <a:t> d)</a:t>
            </a:r>
            <a:r>
              <a:rPr lang="en-US" sz="3600" smtClean="0">
                <a:solidFill>
                  <a:srgbClr val="4117F1"/>
                </a:solidFill>
                <a:latin typeface="Arial"/>
              </a:rPr>
              <a:t> </a:t>
            </a:r>
            <a:r>
              <a:rPr lang="en-US" sz="3600" smtClean="0">
                <a:latin typeface="Arial"/>
              </a:rPr>
              <a:t>(2100 + 45) x 4</a:t>
            </a:r>
            <a:r>
              <a:rPr lang="vi-VN" sz="3600" smtClean="0">
                <a:latin typeface="Arial"/>
              </a:rPr>
              <a:t> </a:t>
            </a:r>
            <a:r>
              <a:rPr lang="en-US" sz="3600" smtClean="0">
                <a:solidFill>
                  <a:srgbClr val="4117F1"/>
                </a:solidFill>
                <a:latin typeface="Arial"/>
              </a:rPr>
              <a:t>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3600" smtClean="0">
                <a:solidFill>
                  <a:srgbClr val="FF0000"/>
                </a:solidFill>
                <a:latin typeface="Arial"/>
              </a:rPr>
              <a:t> g)</a:t>
            </a:r>
            <a:r>
              <a:rPr lang="en-US" sz="3600" smtClean="0">
                <a:solidFill>
                  <a:srgbClr val="4117F1"/>
                </a:solidFill>
                <a:latin typeface="Arial"/>
              </a:rPr>
              <a:t> </a:t>
            </a:r>
            <a:r>
              <a:rPr lang="en-US" sz="3600" smtClean="0">
                <a:latin typeface="Arial"/>
              </a:rPr>
              <a:t>(4 + 2) x (3000 + 964)</a:t>
            </a:r>
          </a:p>
        </p:txBody>
      </p:sp>
      <p:sp>
        <p:nvSpPr>
          <p:cNvPr id="26629" name="WordArt 5"/>
          <p:cNvSpPr>
            <a:spLocks noChangeArrowheads="1" noChangeShapeType="1" noTextEdit="1"/>
          </p:cNvSpPr>
          <p:nvPr/>
        </p:nvSpPr>
        <p:spPr bwMode="auto">
          <a:xfrm>
            <a:off x="1371600" y="152400"/>
            <a:ext cx="6553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TÍNH CHẤT GIAO HOÁN CỦA PHÉP NHÂN</a:t>
            </a:r>
          </a:p>
        </p:txBody>
      </p:sp>
      <p:sp>
        <p:nvSpPr>
          <p:cNvPr id="71686" name="Line 6"/>
          <p:cNvSpPr>
            <a:spLocks noChangeShapeType="1"/>
          </p:cNvSpPr>
          <p:nvPr/>
        </p:nvSpPr>
        <p:spPr bwMode="auto">
          <a:xfrm>
            <a:off x="2743200" y="3352800"/>
            <a:ext cx="914400" cy="6858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687" name="Line 7"/>
          <p:cNvSpPr>
            <a:spLocks noChangeShapeType="1"/>
          </p:cNvSpPr>
          <p:nvPr/>
        </p:nvSpPr>
        <p:spPr bwMode="auto">
          <a:xfrm flipV="1">
            <a:off x="2971800" y="3429000"/>
            <a:ext cx="685800" cy="13716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688" name="Line 8"/>
          <p:cNvSpPr>
            <a:spLocks noChangeShapeType="1"/>
          </p:cNvSpPr>
          <p:nvPr/>
        </p:nvSpPr>
        <p:spPr bwMode="auto">
          <a:xfrm>
            <a:off x="2667000" y="4114800"/>
            <a:ext cx="990600" cy="6858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71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1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716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716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71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71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71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2" grpId="0"/>
      <p:bldP spid="71683" grpId="0" build="p"/>
      <p:bldP spid="71684" grpId="0" build="p"/>
      <p:bldP spid="71686" grpId="0" animBg="1"/>
      <p:bldP spid="71687" grpId="0" animBg="1"/>
      <p:bldP spid="7168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990600"/>
            <a:ext cx="7772400" cy="16002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u="sng" smtClean="0">
                <a:latin typeface="Arial"/>
              </a:rPr>
              <a:t>Bài tập :</a:t>
            </a:r>
            <a:r>
              <a:rPr lang="en-US" smtClean="0">
                <a:latin typeface="Arial"/>
              </a:rPr>
              <a:t> Số ?</a:t>
            </a:r>
          </a:p>
        </p:txBody>
      </p:sp>
      <p:sp>
        <p:nvSpPr>
          <p:cNvPr id="22532" name="Rectangle 4"/>
          <p:cNvSpPr>
            <a:spLocks noRot="1" noChangeArrowheads="1"/>
          </p:cNvSpPr>
          <p:nvPr/>
        </p:nvSpPr>
        <p:spPr bwMode="auto">
          <a:xfrm>
            <a:off x="685800" y="3124200"/>
            <a:ext cx="77724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anchor="ctr"/>
          <a:lstStyle/>
          <a:p>
            <a:pPr eaLnBrk="1" hangingPunct="1">
              <a:defRPr/>
            </a:pPr>
            <a:r>
              <a:rPr lang="en-US" sz="60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a)</a:t>
            </a:r>
            <a:r>
              <a:rPr lang="en-US" sz="6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a x        =        x a = a                   </a:t>
            </a:r>
            <a:r>
              <a:rPr lang="en-US" sz="60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b)</a:t>
            </a:r>
            <a:r>
              <a:rPr lang="en-US" sz="6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a x        =        x a = 0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3200400" y="3352800"/>
            <a:ext cx="457200" cy="4572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3200400" y="4191000"/>
            <a:ext cx="457200" cy="4572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5105400" y="4191000"/>
            <a:ext cx="457200" cy="4572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5105400" y="3352800"/>
            <a:ext cx="457200" cy="4572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22532" grpId="0"/>
      <p:bldP spid="22533" grpId="0" animBg="1"/>
      <p:bldP spid="22534" grpId="0" animBg="1"/>
      <p:bldP spid="22535" grpId="0" animBg="1"/>
      <p:bldP spid="2253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3"/>
          <p:cNvSpPr>
            <a:spLocks noRot="1" noChangeArrowheads="1"/>
          </p:cNvSpPr>
          <p:nvPr/>
        </p:nvSpPr>
        <p:spPr bwMode="auto">
          <a:xfrm>
            <a:off x="685800" y="1371600"/>
            <a:ext cx="7543800" cy="335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anchor="ctr"/>
          <a:lstStyle/>
          <a:p>
            <a:pPr eaLnBrk="1" hangingPunct="1">
              <a:defRPr/>
            </a:pPr>
            <a:r>
              <a:rPr lang="en-US" sz="4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a)</a:t>
            </a:r>
            <a:r>
              <a:rPr lang="en-US" sz="4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 x </a:t>
            </a:r>
            <a:r>
              <a:rPr lang="en-US" sz="48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</a:t>
            </a:r>
            <a:r>
              <a:rPr 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= </a:t>
            </a:r>
            <a:r>
              <a:rPr lang="en-US" sz="48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</a:t>
            </a:r>
            <a:r>
              <a:rPr 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x a = a</a:t>
            </a:r>
            <a:r>
              <a:rPr lang="en-US" sz="4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br>
              <a:rPr lang="en-US" sz="4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</a:br>
            <a:r>
              <a:rPr lang="en-US" sz="4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b)</a:t>
            </a:r>
            <a:r>
              <a:rPr lang="en-US" sz="4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 x </a:t>
            </a:r>
            <a:r>
              <a:rPr lang="en-US" sz="48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0</a:t>
            </a:r>
            <a:r>
              <a:rPr 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= </a:t>
            </a:r>
            <a:r>
              <a:rPr lang="en-US" sz="48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0</a:t>
            </a:r>
            <a:r>
              <a:rPr 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x a = </a:t>
            </a:r>
            <a:r>
              <a:rPr lang="en-US" sz="48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8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8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 flipV="1">
            <a:off x="838200" y="762000"/>
            <a:ext cx="7467600" cy="533400"/>
          </a:xfrm>
          <a:extLst>
            <a:ext uri="{909E8E84-426E-40DD-AFC4-6F175D3DCCD1}"/>
          </a:extLst>
        </p:spPr>
        <p:txBody>
          <a:bodyPr/>
          <a:lstStyle/>
          <a:p>
            <a:pPr eaLnBrk="1" hangingPunct="1">
              <a:defRPr/>
            </a:pPr>
            <a:r>
              <a:rPr lang="en-US" sz="4000" b="0" smtClean="0">
                <a:solidFill>
                  <a:srgbClr val="FFFFFF"/>
                </a:solidFill>
                <a:latin typeface="Arial"/>
              </a:rPr>
              <a:t/>
            </a:r>
            <a:br>
              <a:rPr lang="en-US" sz="4000" b="0" smtClean="0">
                <a:solidFill>
                  <a:srgbClr val="FFFFFF"/>
                </a:solidFill>
                <a:latin typeface="Arial"/>
              </a:rPr>
            </a:br>
            <a:r>
              <a:rPr lang="en-US" sz="4000" b="0" smtClean="0">
                <a:solidFill>
                  <a:srgbClr val="FFFFFF"/>
                </a:solidFill>
                <a:latin typeface="Arial"/>
              </a:rPr>
              <a:t/>
            </a:r>
            <a:br>
              <a:rPr lang="en-US" sz="4000" b="0" smtClean="0">
                <a:solidFill>
                  <a:srgbClr val="FFFFFF"/>
                </a:solidFill>
                <a:latin typeface="Arial"/>
              </a:rPr>
            </a:br>
            <a:r>
              <a:rPr lang="en-US" sz="4000" b="0" smtClean="0">
                <a:solidFill>
                  <a:srgbClr val="FFFFFF"/>
                </a:solidFill>
                <a:latin typeface="Arial"/>
              </a:rPr>
              <a:t/>
            </a:r>
            <a:br>
              <a:rPr lang="en-US" sz="4000" b="0" smtClean="0">
                <a:solidFill>
                  <a:srgbClr val="FFFFFF"/>
                </a:solidFill>
                <a:latin typeface="Arial"/>
              </a:rPr>
            </a:br>
            <a:endParaRPr lang="en-US" sz="4000" b="0" smtClean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3581400"/>
            <a:ext cx="6400800" cy="2971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4000" smtClean="0">
                <a:solidFill>
                  <a:srgbClr val="FFFFFF"/>
                </a:solidFill>
                <a:latin typeface="Arial"/>
              </a:rPr>
              <a:t>       7 x 5 = 35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4000" smtClean="0">
                <a:solidFill>
                  <a:srgbClr val="FFFFFF"/>
                </a:solidFill>
                <a:latin typeface="Arial"/>
              </a:rPr>
              <a:t>   và 5 x 7 = 35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4000" smtClean="0">
                <a:solidFill>
                  <a:srgbClr val="FFFFFF"/>
                </a:solidFill>
                <a:latin typeface="Arial"/>
              </a:rPr>
              <a:t> Vậy:  7 x 5 = 5 x 7</a:t>
            </a:r>
          </a:p>
        </p:txBody>
      </p:sp>
      <p:sp>
        <p:nvSpPr>
          <p:cNvPr id="6149" name="WordArt 5"/>
          <p:cNvSpPr>
            <a:spLocks noChangeArrowheads="1" noChangeShapeType="1" noTextEdit="1"/>
          </p:cNvSpPr>
          <p:nvPr/>
        </p:nvSpPr>
        <p:spPr bwMode="auto">
          <a:xfrm>
            <a:off x="990600" y="1524000"/>
            <a:ext cx="6553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TÍNH CHẤT GIAO HOÁN CỦA PHÉP NHÂN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0" y="2209800"/>
            <a:ext cx="9626600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Tính rồi so sánh giá trị của hai biểu thức :</a:t>
            </a:r>
          </a:p>
          <a:p>
            <a:pPr>
              <a:defRPr/>
            </a:pPr>
            <a:r>
              <a:rPr lang="en-US" sz="4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                    7 x 5 và 5 x 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7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  <p:bldP spid="614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447800"/>
          </a:xfrm>
          <a:extLst>
            <a:ext uri="{909E8E84-426E-40DD-AFC4-6F175D3DCCD1}"/>
          </a:extLst>
        </p:spPr>
        <p:txBody>
          <a:bodyPr/>
          <a:lstStyle/>
          <a:p>
            <a:pPr eaLnBrk="1" hangingPunct="1">
              <a:defRPr/>
            </a:pPr>
            <a:r>
              <a:rPr lang="en-US" sz="4000" b="0" smtClean="0">
                <a:solidFill>
                  <a:srgbClr val="FFFFFF"/>
                </a:solidFill>
                <a:latin typeface="Arial"/>
              </a:rPr>
              <a:t>Tính rồi so sánh giá trị của hai biểu thức : 4 x 3 và 3 x 4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2895600"/>
            <a:ext cx="6400800" cy="2971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4000" smtClean="0">
                <a:solidFill>
                  <a:srgbClr val="FFFFFF"/>
                </a:solidFill>
                <a:latin typeface="Arial"/>
              </a:rPr>
              <a:t>       4 x 3 =12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4000" smtClean="0">
                <a:solidFill>
                  <a:srgbClr val="FFFFFF"/>
                </a:solidFill>
                <a:latin typeface="Arial"/>
              </a:rPr>
              <a:t>   và 3x 4=12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4000" smtClean="0">
                <a:solidFill>
                  <a:srgbClr val="FFFFFF"/>
                </a:solidFill>
                <a:latin typeface="Arial"/>
              </a:rPr>
              <a:t> Vậy:  4 x 3 = 3 x 4</a:t>
            </a:r>
          </a:p>
        </p:txBody>
      </p:sp>
      <p:sp>
        <p:nvSpPr>
          <p:cNvPr id="69636" name="WordArt 4"/>
          <p:cNvSpPr>
            <a:spLocks noChangeArrowheads="1" noChangeShapeType="1" noTextEdit="1"/>
          </p:cNvSpPr>
          <p:nvPr/>
        </p:nvSpPr>
        <p:spPr bwMode="auto">
          <a:xfrm>
            <a:off x="1600200" y="152400"/>
            <a:ext cx="6553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TÍNH CHẤT GIAO HOÁN CỦA PHÉP NHÂN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9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69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4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5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6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7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4" grpId="0"/>
      <p:bldP spid="69635" grpId="0" build="p"/>
      <p:bldP spid="6963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304800" y="2057400"/>
            <a:ext cx="88392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Vậy hai phép nhân có  thừa số giống nhau thì có kết quả như thế nào ?</a:t>
            </a:r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304800" y="3962400"/>
            <a:ext cx="91440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4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Vậy hai phép nhân có  thừa số giống nhau thì  luôn luôn bằng nhau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686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68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76200" y="7620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b="0" dirty="0" smtClean="0">
                <a:solidFill>
                  <a:srgbClr val="FFFFFF"/>
                </a:solidFill>
                <a:latin typeface="Arial"/>
              </a:rPr>
              <a:t>So </a:t>
            </a:r>
            <a:r>
              <a:rPr lang="en-US" sz="4000" b="0" dirty="0" err="1" smtClean="0">
                <a:solidFill>
                  <a:srgbClr val="FFFFFF"/>
                </a:solidFill>
                <a:latin typeface="Arial"/>
              </a:rPr>
              <a:t>sánh</a:t>
            </a:r>
            <a:r>
              <a:rPr lang="en-US" sz="4000" b="0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en-US" sz="4000" b="0" dirty="0" err="1" smtClean="0">
                <a:solidFill>
                  <a:srgbClr val="FFFFFF"/>
                </a:solidFill>
                <a:latin typeface="Arial"/>
              </a:rPr>
              <a:t>giá</a:t>
            </a:r>
            <a:r>
              <a:rPr lang="en-US" sz="4000" b="0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en-US" sz="4000" b="0" dirty="0" err="1" smtClean="0">
                <a:solidFill>
                  <a:srgbClr val="FFFFFF"/>
                </a:solidFill>
                <a:latin typeface="Arial"/>
              </a:rPr>
              <a:t>trị</a:t>
            </a:r>
            <a:r>
              <a:rPr lang="en-US" sz="4000" b="0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en-US" sz="4000" b="0" dirty="0" err="1" smtClean="0">
                <a:solidFill>
                  <a:srgbClr val="FFFFFF"/>
                </a:solidFill>
                <a:latin typeface="Arial"/>
              </a:rPr>
              <a:t>của</a:t>
            </a:r>
            <a:r>
              <a:rPr lang="en-US" sz="4000" b="0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en-US" sz="4000" b="0" dirty="0" err="1" smtClean="0">
                <a:solidFill>
                  <a:srgbClr val="FFFFFF"/>
                </a:solidFill>
                <a:latin typeface="Arial"/>
              </a:rPr>
              <a:t>hai</a:t>
            </a:r>
            <a:r>
              <a:rPr lang="en-US" sz="4000" b="0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en-US" sz="4000" b="0" dirty="0" err="1" smtClean="0">
                <a:solidFill>
                  <a:srgbClr val="FFFFFF"/>
                </a:solidFill>
                <a:latin typeface="Arial"/>
              </a:rPr>
              <a:t>biểu</a:t>
            </a:r>
            <a:r>
              <a:rPr lang="en-US" sz="4000" b="0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en-US" sz="4000" b="0" dirty="0" err="1" smtClean="0">
                <a:solidFill>
                  <a:srgbClr val="FFFFFF"/>
                </a:solidFill>
                <a:latin typeface="Arial"/>
              </a:rPr>
              <a:t>thức</a:t>
            </a:r>
            <a:r>
              <a:rPr lang="en-US" sz="4000" b="0" dirty="0" smtClean="0">
                <a:solidFill>
                  <a:srgbClr val="FFFFFF"/>
                </a:solidFill>
                <a:latin typeface="Arial"/>
              </a:rPr>
              <a:t> :</a:t>
            </a:r>
            <a:br>
              <a:rPr lang="en-US" sz="4000" b="0" dirty="0" smtClean="0">
                <a:solidFill>
                  <a:srgbClr val="FFFFFF"/>
                </a:solidFill>
                <a:latin typeface="Arial"/>
              </a:rPr>
            </a:br>
            <a:r>
              <a:rPr lang="en-US" sz="4000" b="0" dirty="0" smtClean="0">
                <a:solidFill>
                  <a:srgbClr val="FFFFFF"/>
                </a:solidFill>
                <a:latin typeface="Arial"/>
              </a:rPr>
              <a:t>a x b </a:t>
            </a:r>
            <a:r>
              <a:rPr lang="en-US" sz="4000" b="0" dirty="0" err="1" smtClean="0">
                <a:solidFill>
                  <a:srgbClr val="FFFFFF"/>
                </a:solidFill>
                <a:latin typeface="Arial"/>
              </a:rPr>
              <a:t>và</a:t>
            </a:r>
            <a:r>
              <a:rPr lang="en-US" sz="4000" b="0" dirty="0" smtClean="0">
                <a:solidFill>
                  <a:srgbClr val="FFFFFF"/>
                </a:solidFill>
                <a:latin typeface="Arial"/>
              </a:rPr>
              <a:t> b x a </a:t>
            </a:r>
            <a:r>
              <a:rPr lang="en-US" sz="4000" b="0" dirty="0" err="1" smtClean="0">
                <a:solidFill>
                  <a:srgbClr val="FFFFFF"/>
                </a:solidFill>
                <a:latin typeface="Arial"/>
              </a:rPr>
              <a:t>trong</a:t>
            </a:r>
            <a:r>
              <a:rPr lang="en-US" sz="4000" b="0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en-US" sz="4000" b="0" dirty="0" err="1" smtClean="0">
                <a:solidFill>
                  <a:srgbClr val="FFFFFF"/>
                </a:solidFill>
                <a:latin typeface="Arial"/>
              </a:rPr>
              <a:t>bảng</a:t>
            </a:r>
            <a:r>
              <a:rPr lang="en-US" sz="4000" b="0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en-US" sz="4000" b="0" dirty="0" err="1" smtClean="0">
                <a:solidFill>
                  <a:srgbClr val="FFFFFF"/>
                </a:solidFill>
                <a:latin typeface="Arial"/>
              </a:rPr>
              <a:t>sau</a:t>
            </a:r>
            <a:r>
              <a:rPr lang="en-US" sz="4000" b="0" dirty="0" smtClean="0">
                <a:solidFill>
                  <a:srgbClr val="FFFFFF"/>
                </a:solidFill>
                <a:latin typeface="Arial"/>
              </a:rPr>
              <a:t> :</a:t>
            </a:r>
          </a:p>
        </p:txBody>
      </p:sp>
      <p:sp>
        <p:nvSpPr>
          <p:cNvPr id="9267" name="Rectangle 51"/>
          <p:cNvSpPr>
            <a:spLocks noChangeArrowheads="1"/>
          </p:cNvSpPr>
          <p:nvPr/>
        </p:nvSpPr>
        <p:spPr bwMode="auto">
          <a:xfrm>
            <a:off x="619125" y="5486400"/>
            <a:ext cx="731838" cy="1106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2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5</a:t>
            </a:r>
          </a:p>
        </p:txBody>
      </p:sp>
      <p:sp>
        <p:nvSpPr>
          <p:cNvPr id="9268" name="Rectangle 52"/>
          <p:cNvSpPr>
            <a:spLocks noChangeArrowheads="1"/>
          </p:cNvSpPr>
          <p:nvPr/>
        </p:nvSpPr>
        <p:spPr bwMode="auto">
          <a:xfrm>
            <a:off x="619125" y="4457700"/>
            <a:ext cx="731838" cy="110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2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6</a:t>
            </a:r>
          </a:p>
        </p:txBody>
      </p:sp>
      <p:sp>
        <p:nvSpPr>
          <p:cNvPr id="9269" name="Rectangle 53"/>
          <p:cNvSpPr>
            <a:spLocks noChangeArrowheads="1"/>
          </p:cNvSpPr>
          <p:nvPr/>
        </p:nvSpPr>
        <p:spPr bwMode="auto">
          <a:xfrm>
            <a:off x="635000" y="3467100"/>
            <a:ext cx="731838" cy="110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2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4</a:t>
            </a:r>
          </a:p>
        </p:txBody>
      </p:sp>
      <p:sp>
        <p:nvSpPr>
          <p:cNvPr id="9270" name="Rectangle 54"/>
          <p:cNvSpPr>
            <a:spLocks noChangeArrowheads="1"/>
          </p:cNvSpPr>
          <p:nvPr/>
        </p:nvSpPr>
        <p:spPr bwMode="auto">
          <a:xfrm>
            <a:off x="635000" y="2474913"/>
            <a:ext cx="731838" cy="1106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2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9272" name="Rectangle 56"/>
          <p:cNvSpPr>
            <a:spLocks noChangeArrowheads="1"/>
          </p:cNvSpPr>
          <p:nvPr/>
        </p:nvSpPr>
        <p:spPr bwMode="auto">
          <a:xfrm>
            <a:off x="1749425" y="4457700"/>
            <a:ext cx="976313" cy="110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2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7</a:t>
            </a:r>
          </a:p>
        </p:txBody>
      </p:sp>
      <p:sp>
        <p:nvSpPr>
          <p:cNvPr id="9273" name="Rectangle 57"/>
          <p:cNvSpPr>
            <a:spLocks noChangeArrowheads="1"/>
          </p:cNvSpPr>
          <p:nvPr/>
        </p:nvSpPr>
        <p:spPr bwMode="auto">
          <a:xfrm>
            <a:off x="1752600" y="3467100"/>
            <a:ext cx="976313" cy="110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2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8</a:t>
            </a:r>
          </a:p>
        </p:txBody>
      </p:sp>
      <p:sp>
        <p:nvSpPr>
          <p:cNvPr id="9274" name="Rectangle 58"/>
          <p:cNvSpPr>
            <a:spLocks noChangeArrowheads="1"/>
          </p:cNvSpPr>
          <p:nvPr/>
        </p:nvSpPr>
        <p:spPr bwMode="auto">
          <a:xfrm>
            <a:off x="1752600" y="2474913"/>
            <a:ext cx="976313" cy="1106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2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9275" name="Rectangle 59"/>
          <p:cNvSpPr>
            <a:spLocks noChangeArrowheads="1"/>
          </p:cNvSpPr>
          <p:nvPr/>
        </p:nvSpPr>
        <p:spPr bwMode="auto">
          <a:xfrm>
            <a:off x="1755775" y="5446713"/>
            <a:ext cx="976313" cy="1106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2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4</a:t>
            </a:r>
          </a:p>
        </p:txBody>
      </p:sp>
      <p:sp>
        <p:nvSpPr>
          <p:cNvPr id="9279" name="Rectangle 63"/>
          <p:cNvSpPr>
            <a:spLocks noChangeArrowheads="1"/>
          </p:cNvSpPr>
          <p:nvPr/>
        </p:nvSpPr>
        <p:spPr bwMode="auto">
          <a:xfrm>
            <a:off x="5913438" y="4992688"/>
            <a:ext cx="2928937" cy="1106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endParaRPr lang="vi-VN" sz="28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9280" name="Rectangle 64"/>
          <p:cNvSpPr>
            <a:spLocks noChangeArrowheads="1"/>
          </p:cNvSpPr>
          <p:nvPr/>
        </p:nvSpPr>
        <p:spPr bwMode="auto">
          <a:xfrm>
            <a:off x="2986088" y="4992688"/>
            <a:ext cx="2927350" cy="1106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endParaRPr lang="vi-VN" sz="28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9281" name="Rectangle 65"/>
          <p:cNvSpPr>
            <a:spLocks noChangeArrowheads="1"/>
          </p:cNvSpPr>
          <p:nvPr/>
        </p:nvSpPr>
        <p:spPr bwMode="auto">
          <a:xfrm>
            <a:off x="5913438" y="4419600"/>
            <a:ext cx="2928937" cy="110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2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7 x 6 = 42</a:t>
            </a:r>
          </a:p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endParaRPr lang="en-US" sz="28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9283" name="Rectangle 67"/>
          <p:cNvSpPr>
            <a:spLocks noChangeArrowheads="1"/>
          </p:cNvSpPr>
          <p:nvPr/>
        </p:nvSpPr>
        <p:spPr bwMode="auto">
          <a:xfrm>
            <a:off x="5913438" y="3429000"/>
            <a:ext cx="2928937" cy="110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2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8 x 4 = 32</a:t>
            </a:r>
          </a:p>
        </p:txBody>
      </p:sp>
      <p:sp>
        <p:nvSpPr>
          <p:cNvPr id="9285" name="Rectangle 69"/>
          <p:cNvSpPr>
            <a:spLocks noChangeArrowheads="1"/>
          </p:cNvSpPr>
          <p:nvPr/>
        </p:nvSpPr>
        <p:spPr bwMode="auto">
          <a:xfrm>
            <a:off x="5913438" y="2474913"/>
            <a:ext cx="2928937" cy="1106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2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 x a</a:t>
            </a:r>
          </a:p>
        </p:txBody>
      </p:sp>
      <p:sp>
        <p:nvSpPr>
          <p:cNvPr id="9286" name="Rectangle 70"/>
          <p:cNvSpPr>
            <a:spLocks noChangeArrowheads="1"/>
          </p:cNvSpPr>
          <p:nvPr/>
        </p:nvSpPr>
        <p:spPr bwMode="auto">
          <a:xfrm>
            <a:off x="2986088" y="2474913"/>
            <a:ext cx="2927350" cy="1106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2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 x b </a:t>
            </a:r>
          </a:p>
        </p:txBody>
      </p:sp>
      <p:sp>
        <p:nvSpPr>
          <p:cNvPr id="9287" name="Line 71"/>
          <p:cNvSpPr>
            <a:spLocks noChangeShapeType="1"/>
          </p:cNvSpPr>
          <p:nvPr/>
        </p:nvSpPr>
        <p:spPr bwMode="auto">
          <a:xfrm>
            <a:off x="301625" y="2057400"/>
            <a:ext cx="854075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88" name="Line 72"/>
          <p:cNvSpPr>
            <a:spLocks noChangeShapeType="1"/>
          </p:cNvSpPr>
          <p:nvPr/>
        </p:nvSpPr>
        <p:spPr bwMode="auto">
          <a:xfrm>
            <a:off x="301625" y="3276600"/>
            <a:ext cx="85407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91" name="Line 75"/>
          <p:cNvSpPr>
            <a:spLocks noChangeShapeType="1"/>
          </p:cNvSpPr>
          <p:nvPr/>
        </p:nvSpPr>
        <p:spPr bwMode="auto">
          <a:xfrm>
            <a:off x="301625" y="6477000"/>
            <a:ext cx="854075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92" name="Line 76"/>
          <p:cNvSpPr>
            <a:spLocks noChangeShapeType="1"/>
          </p:cNvSpPr>
          <p:nvPr/>
        </p:nvSpPr>
        <p:spPr bwMode="auto">
          <a:xfrm>
            <a:off x="301625" y="2054225"/>
            <a:ext cx="0" cy="442277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93" name="Line 77"/>
          <p:cNvSpPr>
            <a:spLocks noChangeShapeType="1"/>
          </p:cNvSpPr>
          <p:nvPr/>
        </p:nvSpPr>
        <p:spPr bwMode="auto">
          <a:xfrm>
            <a:off x="5913438" y="2054225"/>
            <a:ext cx="0" cy="44227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94" name="Line 78"/>
          <p:cNvSpPr>
            <a:spLocks noChangeShapeType="1"/>
          </p:cNvSpPr>
          <p:nvPr/>
        </p:nvSpPr>
        <p:spPr bwMode="auto">
          <a:xfrm>
            <a:off x="8842375" y="2054225"/>
            <a:ext cx="0" cy="442277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95" name="Line 79"/>
          <p:cNvSpPr>
            <a:spLocks noChangeShapeType="1"/>
          </p:cNvSpPr>
          <p:nvPr/>
        </p:nvSpPr>
        <p:spPr bwMode="auto">
          <a:xfrm>
            <a:off x="2986088" y="2054225"/>
            <a:ext cx="0" cy="44227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97" name="Line 81"/>
          <p:cNvSpPr>
            <a:spLocks noChangeShapeType="1"/>
          </p:cNvSpPr>
          <p:nvPr/>
        </p:nvSpPr>
        <p:spPr bwMode="auto">
          <a:xfrm>
            <a:off x="1600200" y="2054225"/>
            <a:ext cx="0" cy="44227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333" name="Text Box 117"/>
          <p:cNvSpPr txBox="1">
            <a:spLocks noChangeArrowheads="1"/>
          </p:cNvSpPr>
          <p:nvPr/>
        </p:nvSpPr>
        <p:spPr bwMode="auto">
          <a:xfrm>
            <a:off x="3505200" y="3443288"/>
            <a:ext cx="28956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4 x 8 = 32</a:t>
            </a:r>
          </a:p>
        </p:txBody>
      </p:sp>
      <p:sp>
        <p:nvSpPr>
          <p:cNvPr id="9334" name="Text Box 118"/>
          <p:cNvSpPr txBox="1">
            <a:spLocks noChangeArrowheads="1"/>
          </p:cNvSpPr>
          <p:nvPr/>
        </p:nvSpPr>
        <p:spPr bwMode="auto">
          <a:xfrm>
            <a:off x="3505200" y="4433888"/>
            <a:ext cx="28194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6 x 7 = 42</a:t>
            </a:r>
          </a:p>
        </p:txBody>
      </p:sp>
      <p:sp>
        <p:nvSpPr>
          <p:cNvPr id="9335" name="Text Box 119"/>
          <p:cNvSpPr txBox="1">
            <a:spLocks noChangeArrowheads="1"/>
          </p:cNvSpPr>
          <p:nvPr/>
        </p:nvSpPr>
        <p:spPr bwMode="auto">
          <a:xfrm>
            <a:off x="3505200" y="5424488"/>
            <a:ext cx="29718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5 x 4 = 20</a:t>
            </a:r>
          </a:p>
        </p:txBody>
      </p:sp>
      <p:sp>
        <p:nvSpPr>
          <p:cNvPr id="9338" name="Text Box 122"/>
          <p:cNvSpPr txBox="1">
            <a:spLocks noChangeArrowheads="1"/>
          </p:cNvSpPr>
          <p:nvPr/>
        </p:nvSpPr>
        <p:spPr bwMode="auto">
          <a:xfrm>
            <a:off x="5943600" y="5410200"/>
            <a:ext cx="2971800" cy="1169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4 x 5 = 20</a:t>
            </a:r>
          </a:p>
          <a:p>
            <a:pPr>
              <a:spcBef>
                <a:spcPct val="50000"/>
              </a:spcBef>
              <a:defRPr/>
            </a:pPr>
            <a:endParaRPr lang="en-US" sz="2800">
              <a:solidFill>
                <a:srgbClr val="FFFFFF"/>
              </a:solidFill>
              <a:latin typeface="Arial"/>
            </a:endParaRPr>
          </a:p>
        </p:txBody>
      </p:sp>
      <p:sp>
        <p:nvSpPr>
          <p:cNvPr id="8221" name="WordArt 124"/>
          <p:cNvSpPr>
            <a:spLocks noChangeArrowheads="1" noChangeShapeType="1" noTextEdit="1"/>
          </p:cNvSpPr>
          <p:nvPr/>
        </p:nvSpPr>
        <p:spPr bwMode="auto">
          <a:xfrm>
            <a:off x="1143000" y="76200"/>
            <a:ext cx="6553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TÍNH CHẤT GIAO HOÁN CỦA PHÉP NHÂN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9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9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9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9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9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9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9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9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9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9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9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9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9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9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9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9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9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9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9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9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9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7" dur="500"/>
                                        <p:tgtEl>
                                          <p:spTgt spid="9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0" dur="500"/>
                                        <p:tgtEl>
                                          <p:spTgt spid="9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5" dur="500"/>
                                        <p:tgtEl>
                                          <p:spTgt spid="9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0" dur="500"/>
                                        <p:tgtEl>
                                          <p:spTgt spid="9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67" grpId="0"/>
      <p:bldP spid="9268" grpId="0"/>
      <p:bldP spid="9269" grpId="0"/>
      <p:bldP spid="9270" grpId="0"/>
      <p:bldP spid="9272" grpId="0"/>
      <p:bldP spid="9273" grpId="0"/>
      <p:bldP spid="9274" grpId="0"/>
      <p:bldP spid="9275" grpId="0"/>
      <p:bldP spid="9281" grpId="0"/>
      <p:bldP spid="9283" grpId="0"/>
      <p:bldP spid="9285" grpId="0"/>
      <p:bldP spid="9286" grpId="0"/>
      <p:bldP spid="9287" grpId="0" animBg="1"/>
      <p:bldP spid="9288" grpId="0" animBg="1"/>
      <p:bldP spid="9291" grpId="0" animBg="1"/>
      <p:bldP spid="9292" grpId="0" animBg="1"/>
      <p:bldP spid="9293" grpId="0" animBg="1"/>
      <p:bldP spid="9294" grpId="0" animBg="1"/>
      <p:bldP spid="9295" grpId="0" animBg="1"/>
      <p:bldP spid="9297" grpId="0" animBg="1"/>
      <p:bldP spid="9333" grpId="0"/>
      <p:bldP spid="9334" grpId="0"/>
      <p:bldP spid="9335" grpId="0"/>
      <p:bldP spid="933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0" y="2117725"/>
            <a:ext cx="91440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>
                <a:solidFill>
                  <a:srgbClr val="FFFFFF"/>
                </a:solidFill>
                <a:latin typeface="Arial" charset="0"/>
              </a:rPr>
              <a:t> Vậy giá trị của bi</a:t>
            </a:r>
            <a:r>
              <a:rPr lang="en-US" sz="4000">
                <a:latin typeface="Arial" charset="0"/>
              </a:rPr>
              <a:t>ể</a:t>
            </a:r>
            <a:r>
              <a:rPr lang="en-US" sz="4000">
                <a:solidFill>
                  <a:srgbClr val="FFFFFF"/>
                </a:solidFill>
                <a:latin typeface="Arial" charset="0"/>
              </a:rPr>
              <a:t>u thức a x b luôn như thế nào với giá trị của biểu thức b x a ?</a:t>
            </a:r>
          </a:p>
          <a:p>
            <a:pPr algn="ctr"/>
            <a:endParaRPr lang="en-US" sz="4000">
              <a:solidFill>
                <a:srgbClr val="FFFFFF"/>
              </a:solidFill>
              <a:latin typeface="Arial" charset="0"/>
            </a:endParaRPr>
          </a:p>
          <a:p>
            <a:pPr algn="ctr"/>
            <a:endParaRPr lang="en-US" sz="4000">
              <a:solidFill>
                <a:srgbClr val="FFFFFF"/>
              </a:solidFill>
              <a:latin typeface="Arial" charset="0"/>
            </a:endParaRPr>
          </a:p>
          <a:p>
            <a:endParaRPr lang="en-US" sz="40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9219" name="WordArt 5"/>
          <p:cNvSpPr>
            <a:spLocks noChangeArrowheads="1" noChangeShapeType="1" noTextEdit="1"/>
          </p:cNvSpPr>
          <p:nvPr/>
        </p:nvSpPr>
        <p:spPr bwMode="auto">
          <a:xfrm>
            <a:off x="1371600" y="152400"/>
            <a:ext cx="6553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TÍNH CHẤT GIAO HOÁN CỦA PHÉP NHÂN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5425" y="1676400"/>
            <a:ext cx="7772400" cy="1752600"/>
          </a:xfrm>
        </p:spPr>
        <p:txBody>
          <a:bodyPr/>
          <a:lstStyle/>
          <a:p>
            <a:pPr marL="838200" indent="-838200" eaLnBrk="1" hangingPunct="1">
              <a:defRPr/>
            </a:pPr>
            <a:r>
              <a:rPr lang="en-US" sz="4000" b="0" smtClean="0">
                <a:solidFill>
                  <a:srgbClr val="FF0000"/>
                </a:solidFill>
                <a:latin typeface="Arial"/>
              </a:rPr>
              <a:t>           </a:t>
            </a:r>
            <a:r>
              <a:rPr lang="en-US" sz="4800" b="0" smtClean="0">
                <a:solidFill>
                  <a:srgbClr val="FF0000"/>
                </a:solidFill>
                <a:latin typeface="Arial"/>
              </a:rPr>
              <a:t>A.</a:t>
            </a:r>
            <a:r>
              <a:rPr lang="en-US" sz="4800" b="0" smtClean="0">
                <a:solidFill>
                  <a:srgbClr val="FFFFFF"/>
                </a:solidFill>
                <a:latin typeface="Arial"/>
              </a:rPr>
              <a:t>  a x b  &gt; b x a  </a:t>
            </a:r>
            <a:br>
              <a:rPr lang="en-US" sz="4800" b="0" smtClean="0">
                <a:solidFill>
                  <a:srgbClr val="FFFFFF"/>
                </a:solidFill>
                <a:latin typeface="Arial"/>
              </a:rPr>
            </a:br>
            <a:r>
              <a:rPr lang="en-US" sz="4800" b="0" smtClean="0">
                <a:solidFill>
                  <a:srgbClr val="FFFFFF"/>
                </a:solidFill>
                <a:latin typeface="Arial"/>
              </a:rPr>
              <a:t>    </a:t>
            </a:r>
            <a:r>
              <a:rPr lang="en-US" sz="4800" b="0" smtClean="0">
                <a:solidFill>
                  <a:srgbClr val="FF0000"/>
                </a:solidFill>
                <a:latin typeface="Arial"/>
              </a:rPr>
              <a:t>B.</a:t>
            </a:r>
            <a:r>
              <a:rPr lang="en-US" sz="4800" b="0" smtClean="0">
                <a:solidFill>
                  <a:srgbClr val="FFFFFF"/>
                </a:solidFill>
                <a:latin typeface="Arial"/>
              </a:rPr>
              <a:t>  a x b  = b x a </a:t>
            </a:r>
            <a:r>
              <a:rPr lang="en-US" sz="4800" b="0" smtClean="0">
                <a:solidFill>
                  <a:srgbClr val="FF0000"/>
                </a:solidFill>
                <a:latin typeface="Arial"/>
              </a:rPr>
              <a:t/>
            </a:r>
            <a:br>
              <a:rPr lang="en-US" sz="4800" b="0" smtClean="0">
                <a:solidFill>
                  <a:srgbClr val="FF0000"/>
                </a:solidFill>
                <a:latin typeface="Arial"/>
              </a:rPr>
            </a:br>
            <a:r>
              <a:rPr lang="en-US" sz="4800" b="0" smtClean="0">
                <a:solidFill>
                  <a:srgbClr val="FF0000"/>
                </a:solidFill>
                <a:latin typeface="Arial"/>
              </a:rPr>
              <a:t>    C.</a:t>
            </a:r>
            <a:r>
              <a:rPr lang="en-US" sz="4800" b="0" smtClean="0">
                <a:solidFill>
                  <a:srgbClr val="FFFFFF"/>
                </a:solidFill>
                <a:latin typeface="Arial"/>
              </a:rPr>
              <a:t>  a x b  &lt; b x a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3962400"/>
            <a:ext cx="6400800" cy="16002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b="1" smtClean="0">
                <a:solidFill>
                  <a:srgbClr val="FF0000"/>
                </a:solidFill>
                <a:latin typeface="Arial"/>
              </a:rPr>
              <a:t>B.</a:t>
            </a:r>
            <a:r>
              <a:rPr lang="en-US" sz="4000" smtClean="0">
                <a:solidFill>
                  <a:srgbClr val="FFFFFF"/>
                </a:solidFill>
                <a:latin typeface="Arial"/>
              </a:rPr>
              <a:t> a x b = b x a</a:t>
            </a:r>
          </a:p>
        </p:txBody>
      </p:sp>
      <p:sp>
        <p:nvSpPr>
          <p:cNvPr id="10244" name="WordArt 4"/>
          <p:cNvSpPr>
            <a:spLocks noChangeArrowheads="1" noChangeShapeType="1" noTextEdit="1"/>
          </p:cNvSpPr>
          <p:nvPr/>
        </p:nvSpPr>
        <p:spPr bwMode="auto">
          <a:xfrm>
            <a:off x="1524000" y="152400"/>
            <a:ext cx="6553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TÍNH CHẤT GIAO HOÁN CỦA PHÉP NHÂN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81000" y="1447800"/>
            <a:ext cx="8229600" cy="2392363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b="0" smtClean="0">
                <a:solidFill>
                  <a:schemeClr val="tx1"/>
                </a:solidFill>
                <a:latin typeface="Arial"/>
              </a:rPr>
              <a:t>Khi </a:t>
            </a:r>
            <a:r>
              <a:rPr lang="en-US" b="0" smtClean="0">
                <a:solidFill>
                  <a:schemeClr val="tx1"/>
                </a:solidFill>
                <a:latin typeface="Arial"/>
              </a:rPr>
              <a:t>đổi chỗ các thừa số trong một tích thì tích không thay đổi</a:t>
            </a:r>
            <a:endParaRPr lang="en-US" sz="2800" b="0" smtClean="0">
              <a:solidFill>
                <a:schemeClr val="tx1"/>
              </a:solidFill>
              <a:latin typeface="Arial"/>
            </a:endParaRPr>
          </a:p>
        </p:txBody>
      </p:sp>
      <p:sp>
        <p:nvSpPr>
          <p:cNvPr id="11267" name="WordArt 5"/>
          <p:cNvSpPr>
            <a:spLocks noChangeArrowheads="1" noChangeShapeType="1" noTextEdit="1"/>
          </p:cNvSpPr>
          <p:nvPr/>
        </p:nvSpPr>
        <p:spPr bwMode="auto">
          <a:xfrm>
            <a:off x="1371600" y="152400"/>
            <a:ext cx="6553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TÍNH CHẤT GIAO HOÁN CỦA PHÉP NHÂN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1774825" y="3810000"/>
            <a:ext cx="6500813" cy="147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9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 x b = b x 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</p:bld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868</TotalTime>
  <Words>740</Words>
  <Application>Microsoft Office PowerPoint</Application>
  <PresentationFormat>On-screen Show (4:3)</PresentationFormat>
  <Paragraphs>118</Paragraphs>
  <Slides>26</Slides>
  <Notes>0</Notes>
  <HiddenSlides>0</HiddenSlides>
  <MMClips>3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Times New Roman</vt:lpstr>
      <vt:lpstr>Arial</vt:lpstr>
      <vt:lpstr>Garamond</vt:lpstr>
      <vt:lpstr>Wingdings</vt:lpstr>
      <vt:lpstr>Calibri</vt:lpstr>
      <vt:lpstr>Stream</vt:lpstr>
      <vt:lpstr>Slide 1</vt:lpstr>
      <vt:lpstr>Đặt tính rồi tính :</vt:lpstr>
      <vt:lpstr>   </vt:lpstr>
      <vt:lpstr>Tính rồi so sánh giá trị của hai biểu thức : 4 x 3 và 3 x 4</vt:lpstr>
      <vt:lpstr>Slide 5</vt:lpstr>
      <vt:lpstr>So sánh giá trị của hai biểu thức : a x b và b x a trong bảng sau :</vt:lpstr>
      <vt:lpstr>Slide 7</vt:lpstr>
      <vt:lpstr>           A.  a x b  &gt; b x a       B.  a x b  = b x a      C.  a x b  &lt; b x a</vt:lpstr>
      <vt:lpstr>Khi đổi chỗ các thừa số trong một tích thì tích không thay đổi</vt:lpstr>
      <vt:lpstr>Bài tập 1 :  Viết số thích hợp vào ô trống </vt:lpstr>
      <vt:lpstr>Bài tập 1 :  Viết số thích hợp vào ô trống </vt:lpstr>
      <vt:lpstr>Bài tập 2 : Tính</vt:lpstr>
      <vt:lpstr>         a)1357 x 5 =         7 x 853 =</vt:lpstr>
      <vt:lpstr>Bài tập 3 : Tìm hai biểu thức có giá trị bằng nhau</vt:lpstr>
      <vt:lpstr>        A.4 x 2145 = (3 + 2) x 10287  B.4 x 2145 = (2100 + 45) x 4  C.4 x 2145 = (4 + 2) x (3000 + 964)  </vt:lpstr>
      <vt:lpstr>Slide 16</vt:lpstr>
      <vt:lpstr>Slide 17</vt:lpstr>
      <vt:lpstr> A. 3964 x 6 = (3 + 2) x 10287     B. 3964 x 6 = (2100 + 45) x 4  C. 3964 x 6 = (4 + 2) x (3000 + 964)</vt:lpstr>
      <vt:lpstr>Slide 19</vt:lpstr>
      <vt:lpstr>Slide 20</vt:lpstr>
      <vt:lpstr>       A. 10287 x 5 = (3 + 2) x 10287    B. 10287 x 5 = (2100 + 45) x 4 C. 10287 x 5 = (4 + 2) x (3000 + 964)  </vt:lpstr>
      <vt:lpstr>Slide 22</vt:lpstr>
      <vt:lpstr>Slide 23</vt:lpstr>
      <vt:lpstr>Bài tập 3 : Tìm hai biểu thức có giá trị bằng nhau</vt:lpstr>
      <vt:lpstr>Bài tập : Số ?</vt:lpstr>
      <vt:lpstr>Slide 26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Bai 50</dc:title>
  <dc:creator>Hoang Van Diep</dc:creator>
  <cp:lastModifiedBy>CSTeam</cp:lastModifiedBy>
  <cp:revision>85</cp:revision>
  <dcterms:created xsi:type="dcterms:W3CDTF">2002-04-23T14:36:59Z</dcterms:created>
  <dcterms:modified xsi:type="dcterms:W3CDTF">2016-06-30T02:12:33Z</dcterms:modified>
</cp:coreProperties>
</file>