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69" r:id="rId5"/>
    <p:sldId id="270" r:id="rId6"/>
    <p:sldId id="271" r:id="rId7"/>
    <p:sldId id="259" r:id="rId8"/>
    <p:sldId id="260" r:id="rId9"/>
    <p:sldId id="261" r:id="rId10"/>
    <p:sldId id="263" r:id="rId11"/>
    <p:sldId id="264" r:id="rId12"/>
    <p:sldId id="268" r:id="rId13"/>
    <p:sldId id="273" r:id="rId14"/>
    <p:sldId id="266" r:id="rId15"/>
    <p:sldId id="272"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31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0CABB-400F-42D8-B2EA-4D1C5A5AEB1C}" type="datetimeFigureOut">
              <a:rPr lang="en-US" smtClean="0"/>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E9E96-7149-4E4A-9CA1-F27B8E5D8D36}" type="slidenum">
              <a:rPr lang="en-US" smtClean="0"/>
              <a:t>‹#›</a:t>
            </a:fld>
            <a:endParaRPr lang="en-US"/>
          </a:p>
        </p:txBody>
      </p:sp>
    </p:spTree>
    <p:extLst>
      <p:ext uri="{BB962C8B-B14F-4D97-AF65-F5344CB8AC3E}">
        <p14:creationId xmlns:p14="http://schemas.microsoft.com/office/powerpoint/2010/main" val="90797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E9E96-7149-4E4A-9CA1-F27B8E5D8D36}" type="slidenum">
              <a:rPr lang="en-US" smtClean="0"/>
              <a:t>1</a:t>
            </a:fld>
            <a:endParaRPr lang="en-US"/>
          </a:p>
        </p:txBody>
      </p:sp>
    </p:spTree>
    <p:extLst>
      <p:ext uri="{BB962C8B-B14F-4D97-AF65-F5344CB8AC3E}">
        <p14:creationId xmlns:p14="http://schemas.microsoft.com/office/powerpoint/2010/main" val="222413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CF65A-2B19-4CA4-A05D-282358CB39A5}"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6295E-73D4-4A50-BDE5-FB687D8A4B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CF65A-2B19-4CA4-A05D-282358CB39A5}" type="datetimeFigureOut">
              <a:rPr lang="en-US" smtClean="0"/>
              <a:pPr/>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295E-73D4-4A50-BDE5-FB687D8A4B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Documents\Downloads\Ba-Cong-Di-Cho-Be-Trang-Thu.mp3" TargetMode="External"/><Relationship Id="rId1" Type="http://schemas.openxmlformats.org/officeDocument/2006/relationships/audio" Target="file:///D:\Documents\Downloads\Ba&#777;n%20ghi%20Mo&#795;&#769;i%209.mp3" TargetMode="Externa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1905000" y="3200400"/>
            <a:ext cx="6172200"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MÔN: TỰ NHIÊN XÃ HỘI</a:t>
            </a:r>
            <a:endParaRPr lang="en-US"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447800"/>
            <a:ext cx="8305800" cy="1077218"/>
          </a:xfrm>
          <a:prstGeom prst="rect">
            <a:avLst/>
          </a:prstGeom>
          <a:noFill/>
        </p:spPr>
        <p:txBody>
          <a:bodyPr wrap="square" rtlCol="0">
            <a:prstTxWarp prst="textArchUp">
              <a:avLst/>
            </a:prstTxWarp>
            <a:spAutoFit/>
          </a:bodyPr>
          <a:lstStyle/>
          <a:p>
            <a:pPr algn="ctr"/>
            <a:r>
              <a:rPr lang="en-US" sz="4000" b="1" dirty="0" smtClean="0">
                <a:latin typeface="Times New Roman" panose="02020603050405020304" pitchFamily="18" charset="0"/>
                <a:cs typeface="Times New Roman" panose="02020603050405020304" pitchFamily="18" charset="0"/>
              </a:rPr>
              <a:t>CHÀO MỪNG CÁC THẦY CÔ GIÁO </a:t>
            </a:r>
          </a:p>
          <a:p>
            <a:pPr algn="ctr"/>
            <a:r>
              <a:rPr lang="en-US" sz="4000" b="1" dirty="0" smtClean="0">
                <a:latin typeface="Times New Roman" panose="02020603050405020304" pitchFamily="18" charset="0"/>
                <a:cs typeface="Times New Roman" panose="02020603050405020304" pitchFamily="18" charset="0"/>
              </a:rPr>
              <a:t>VỀ DỰ GIỜ LỚP 2A9</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038600" y="5943600"/>
            <a:ext cx="46482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GIÁO VIÊN:  Thanh Mai</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7650"/>
            <a:ext cx="8991600"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có</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nguồn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gốc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từ</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thực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vật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Nhóm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tinh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bột</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cong-dung-cua-cu-san-day.jpg"/>
          <p:cNvPicPr>
            <a:picLocks noChangeAspect="1"/>
          </p:cNvPicPr>
          <p:nvPr/>
        </p:nvPicPr>
        <p:blipFill>
          <a:blip r:embed="rId2"/>
          <a:stretch>
            <a:fillRect/>
          </a:stretch>
        </p:blipFill>
        <p:spPr>
          <a:xfrm>
            <a:off x="609600" y="1371600"/>
            <a:ext cx="3429000" cy="2286000"/>
          </a:xfrm>
          <a:prstGeom prst="rect">
            <a:avLst/>
          </a:prstGeom>
        </p:spPr>
      </p:pic>
      <p:pic>
        <p:nvPicPr>
          <p:cNvPr id="4" name="Picture 3" descr="tải xuống (4).jpg"/>
          <p:cNvPicPr>
            <a:picLocks noChangeAspect="1"/>
          </p:cNvPicPr>
          <p:nvPr/>
        </p:nvPicPr>
        <p:blipFill>
          <a:blip r:embed="rId3"/>
          <a:stretch>
            <a:fillRect/>
          </a:stretch>
        </p:blipFill>
        <p:spPr>
          <a:xfrm>
            <a:off x="6267450" y="4114800"/>
            <a:ext cx="2876550" cy="1981200"/>
          </a:xfrm>
          <a:prstGeom prst="rect">
            <a:avLst/>
          </a:prstGeom>
        </p:spPr>
      </p:pic>
      <p:pic>
        <p:nvPicPr>
          <p:cNvPr id="5" name="Picture 4" descr="tải xuống (3).jpg"/>
          <p:cNvPicPr>
            <a:picLocks noChangeAspect="1"/>
          </p:cNvPicPr>
          <p:nvPr/>
        </p:nvPicPr>
        <p:blipFill>
          <a:blip r:embed="rId4"/>
          <a:stretch>
            <a:fillRect/>
          </a:stretch>
        </p:blipFill>
        <p:spPr>
          <a:xfrm>
            <a:off x="3200400" y="4114800"/>
            <a:ext cx="2971800" cy="1981200"/>
          </a:xfrm>
          <a:prstGeom prst="rect">
            <a:avLst/>
          </a:prstGeom>
        </p:spPr>
      </p:pic>
      <p:pic>
        <p:nvPicPr>
          <p:cNvPr id="6" name="Picture 5" descr="images (1).jpg"/>
          <p:cNvPicPr>
            <a:picLocks noChangeAspect="1"/>
          </p:cNvPicPr>
          <p:nvPr/>
        </p:nvPicPr>
        <p:blipFill>
          <a:blip r:embed="rId5"/>
          <a:stretch>
            <a:fillRect/>
          </a:stretch>
        </p:blipFill>
        <p:spPr>
          <a:xfrm>
            <a:off x="4648200" y="1371600"/>
            <a:ext cx="3657600" cy="2362200"/>
          </a:xfrm>
          <a:prstGeom prst="rect">
            <a:avLst/>
          </a:prstGeom>
        </p:spPr>
      </p:pic>
      <p:pic>
        <p:nvPicPr>
          <p:cNvPr id="7" name="Picture 6" descr="tải xuống (2).jpg"/>
          <p:cNvPicPr>
            <a:picLocks noChangeAspect="1"/>
          </p:cNvPicPr>
          <p:nvPr/>
        </p:nvPicPr>
        <p:blipFill>
          <a:blip r:embed="rId6"/>
          <a:stretch>
            <a:fillRect/>
          </a:stretch>
        </p:blipFill>
        <p:spPr>
          <a:xfrm>
            <a:off x="0" y="4038600"/>
            <a:ext cx="2895600" cy="2114550"/>
          </a:xfrm>
          <a:prstGeom prst="rect">
            <a:avLst/>
          </a:prstGeom>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239000"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cung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cấp</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chất</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sơ</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 name="Picture 3" descr="images (3).jpg"/>
          <p:cNvPicPr>
            <a:picLocks noChangeAspect="1"/>
          </p:cNvPicPr>
          <p:nvPr/>
        </p:nvPicPr>
        <p:blipFill>
          <a:blip r:embed="rId2"/>
          <a:stretch>
            <a:fillRect/>
          </a:stretch>
        </p:blipFill>
        <p:spPr>
          <a:xfrm>
            <a:off x="152400" y="1295400"/>
            <a:ext cx="2667000" cy="2009775"/>
          </a:xfrm>
          <a:prstGeom prst="rect">
            <a:avLst/>
          </a:prstGeom>
        </p:spPr>
      </p:pic>
      <p:pic>
        <p:nvPicPr>
          <p:cNvPr id="5" name="Picture 4" descr="tai_xuong(1).jpg"/>
          <p:cNvPicPr>
            <a:picLocks noChangeAspect="1"/>
          </p:cNvPicPr>
          <p:nvPr/>
        </p:nvPicPr>
        <p:blipFill>
          <a:blip r:embed="rId3"/>
          <a:stretch>
            <a:fillRect/>
          </a:stretch>
        </p:blipFill>
        <p:spPr>
          <a:xfrm>
            <a:off x="4343400" y="3505200"/>
            <a:ext cx="4267200" cy="3124200"/>
          </a:xfrm>
          <a:prstGeom prst="rect">
            <a:avLst/>
          </a:prstGeom>
        </p:spPr>
      </p:pic>
      <p:pic>
        <p:nvPicPr>
          <p:cNvPr id="9" name="Picture 8" descr="1-vnm-2014-6909485-1396336321214.jpg"/>
          <p:cNvPicPr>
            <a:picLocks noChangeAspect="1"/>
          </p:cNvPicPr>
          <p:nvPr/>
        </p:nvPicPr>
        <p:blipFill>
          <a:blip r:embed="rId4"/>
          <a:stretch>
            <a:fillRect/>
          </a:stretch>
        </p:blipFill>
        <p:spPr>
          <a:xfrm>
            <a:off x="3124200" y="1143000"/>
            <a:ext cx="2514600" cy="2209800"/>
          </a:xfrm>
          <a:prstGeom prst="rect">
            <a:avLst/>
          </a:prstGeom>
        </p:spPr>
      </p:pic>
      <p:pic>
        <p:nvPicPr>
          <p:cNvPr id="11" name="Picture 10" descr="images (8).jpg"/>
          <p:cNvPicPr>
            <a:picLocks noChangeAspect="1"/>
          </p:cNvPicPr>
          <p:nvPr/>
        </p:nvPicPr>
        <p:blipFill>
          <a:blip r:embed="rId5"/>
          <a:stretch>
            <a:fillRect/>
          </a:stretch>
        </p:blipFill>
        <p:spPr>
          <a:xfrm>
            <a:off x="5867400" y="1143000"/>
            <a:ext cx="2971800" cy="2209800"/>
          </a:xfrm>
          <a:prstGeom prst="rect">
            <a:avLst/>
          </a:prstGeom>
        </p:spPr>
      </p:pic>
      <p:pic>
        <p:nvPicPr>
          <p:cNvPr id="12" name="Picture 11" descr="images (9).jpg"/>
          <p:cNvPicPr>
            <a:picLocks noChangeAspect="1"/>
          </p:cNvPicPr>
          <p:nvPr/>
        </p:nvPicPr>
        <p:blipFill>
          <a:blip r:embed="rId6"/>
          <a:stretch>
            <a:fillRect/>
          </a:stretch>
        </p:blipFill>
        <p:spPr>
          <a:xfrm>
            <a:off x="762000" y="3886200"/>
            <a:ext cx="3352800" cy="29718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239000"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Thức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cung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cấp</a:t>
            </a:r>
            <a:r>
              <a:rPr lang="en-US" sz="2800" b="1" dirty="0" smtClean="0">
                <a:solidFill>
                  <a:srgbClr val="002060"/>
                </a:solidFill>
                <a:latin typeface="Times New Roman" panose="02020603050405020304" pitchFamily="18" charset="0"/>
                <a:cs typeface="Times New Roman" panose="02020603050405020304" pitchFamily="18" charset="0"/>
              </a:rPr>
              <a:t> vitamin </a:t>
            </a:r>
            <a:r>
              <a:rPr lang="en-US" sz="2800" b="1" dirty="0" err="1" smtClean="0">
                <a:solidFill>
                  <a:srgbClr val="002060"/>
                </a:solidFill>
                <a:latin typeface="Times New Roman" panose="02020603050405020304" pitchFamily="18" charset="0"/>
                <a:cs typeface="Times New Roman" panose="02020603050405020304" pitchFamily="18" charset="0"/>
              </a:rPr>
              <a:t>và</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khoáng</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images (7).jpg"/>
          <p:cNvPicPr>
            <a:picLocks noChangeAspect="1"/>
          </p:cNvPicPr>
          <p:nvPr/>
        </p:nvPicPr>
        <p:blipFill>
          <a:blip r:embed="rId2"/>
          <a:stretch>
            <a:fillRect/>
          </a:stretch>
        </p:blipFill>
        <p:spPr>
          <a:xfrm>
            <a:off x="5410200" y="4648200"/>
            <a:ext cx="3486150" cy="1952625"/>
          </a:xfrm>
          <a:prstGeom prst="rect">
            <a:avLst/>
          </a:prstGeom>
        </p:spPr>
      </p:pic>
      <p:pic>
        <p:nvPicPr>
          <p:cNvPr id="4" name="Picture 3" descr="images (4).jpg"/>
          <p:cNvPicPr>
            <a:picLocks noChangeAspect="1"/>
          </p:cNvPicPr>
          <p:nvPr/>
        </p:nvPicPr>
        <p:blipFill>
          <a:blip r:embed="rId3"/>
          <a:stretch>
            <a:fillRect/>
          </a:stretch>
        </p:blipFill>
        <p:spPr>
          <a:xfrm>
            <a:off x="304800" y="4292600"/>
            <a:ext cx="3276600" cy="2184400"/>
          </a:xfrm>
          <a:prstGeom prst="rect">
            <a:avLst/>
          </a:prstGeom>
        </p:spPr>
      </p:pic>
      <p:pic>
        <p:nvPicPr>
          <p:cNvPr id="5" name="Picture 4" descr="images (5).jpg"/>
          <p:cNvPicPr>
            <a:picLocks noChangeAspect="1"/>
          </p:cNvPicPr>
          <p:nvPr/>
        </p:nvPicPr>
        <p:blipFill>
          <a:blip r:embed="rId4"/>
          <a:stretch>
            <a:fillRect/>
          </a:stretch>
        </p:blipFill>
        <p:spPr>
          <a:xfrm>
            <a:off x="6255850" y="1066801"/>
            <a:ext cx="2888149" cy="1981200"/>
          </a:xfrm>
          <a:prstGeom prst="rect">
            <a:avLst/>
          </a:prstGeom>
        </p:spPr>
      </p:pic>
      <p:pic>
        <p:nvPicPr>
          <p:cNvPr id="6" name="Picture 5" descr="cam quyt.jpg"/>
          <p:cNvPicPr>
            <a:picLocks noChangeAspect="1"/>
          </p:cNvPicPr>
          <p:nvPr/>
        </p:nvPicPr>
        <p:blipFill>
          <a:blip r:embed="rId5"/>
          <a:stretch>
            <a:fillRect/>
          </a:stretch>
        </p:blipFill>
        <p:spPr>
          <a:xfrm>
            <a:off x="0" y="990600"/>
            <a:ext cx="3467100" cy="2590800"/>
          </a:xfrm>
          <a:prstGeom prst="rect">
            <a:avLst/>
          </a:prstGeom>
        </p:spPr>
      </p:pic>
      <p:pic>
        <p:nvPicPr>
          <p:cNvPr id="7" name="Picture 6" descr="images (6).jpg"/>
          <p:cNvPicPr>
            <a:picLocks noChangeAspect="1"/>
          </p:cNvPicPr>
          <p:nvPr/>
        </p:nvPicPr>
        <p:blipFill>
          <a:blip r:embed="rId6"/>
          <a:stretch>
            <a:fillRect/>
          </a:stretch>
        </p:blipFill>
        <p:spPr>
          <a:xfrm>
            <a:off x="3352800" y="2133600"/>
            <a:ext cx="3022495" cy="2209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PHIẾU HỌC TẬP</a:t>
            </a:r>
            <a:endParaRPr lang="en-US" sz="2400" b="1">
              <a:latin typeface="Times New Roman" pitchFamily="18" charset="0"/>
              <a:cs typeface="Times New Roman" pitchFamily="18" charset="0"/>
            </a:endParaRPr>
          </a:p>
        </p:txBody>
      </p:sp>
      <p:sp>
        <p:nvSpPr>
          <p:cNvPr id="4" name="TextBox 3"/>
          <p:cNvSpPr txBox="1"/>
          <p:nvPr/>
        </p:nvSpPr>
        <p:spPr>
          <a:xfrm>
            <a:off x="685800" y="990600"/>
            <a:ext cx="80010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Nối từng ô bên trái với các ô thích hợp bên phải</a:t>
            </a:r>
            <a:endParaRPr lang="en-US" sz="2800" b="1">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5715000" y="1828800"/>
          <a:ext cx="1676400" cy="4389120"/>
        </p:xfrm>
        <a:graphic>
          <a:graphicData uri="http://schemas.openxmlformats.org/drawingml/2006/table">
            <a:tbl>
              <a:tblPr firstRow="1" bandRow="1">
                <a:tableStyleId>{5940675A-B579-460E-94D1-54222C63F5DA}</a:tableStyleId>
              </a:tblPr>
              <a:tblGrid>
                <a:gridCol w="1676400"/>
              </a:tblGrid>
              <a:tr h="370840">
                <a:tc>
                  <a:txBody>
                    <a:bodyPr/>
                    <a:lstStyle/>
                    <a:p>
                      <a:pPr>
                        <a:lnSpc>
                          <a:spcPct val="150000"/>
                        </a:lnSpc>
                      </a:pPr>
                      <a:r>
                        <a:rPr lang="en-US" sz="2000" smtClean="0">
                          <a:ln>
                            <a:noFill/>
                          </a:ln>
                          <a:latin typeface="Times New Roman" pitchFamily="18" charset="0"/>
                          <a:cs typeface="Times New Roman" pitchFamily="18" charset="0"/>
                        </a:rPr>
                        <a:t>khỏe mạnh</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mệt mỏi</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học tập</a:t>
                      </a:r>
                      <a:r>
                        <a:rPr lang="en-US" sz="2000" baseline="0" smtClean="0">
                          <a:ln>
                            <a:noFill/>
                          </a:ln>
                          <a:latin typeface="Times New Roman" pitchFamily="18" charset="0"/>
                          <a:cs typeface="Times New Roman" pitchFamily="18" charset="0"/>
                        </a:rPr>
                        <a:t> kém</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cao lớn</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làm</a:t>
                      </a:r>
                      <a:r>
                        <a:rPr lang="en-US" sz="2000" baseline="0" smtClean="0">
                          <a:ln>
                            <a:noFill/>
                          </a:ln>
                          <a:latin typeface="Times New Roman" pitchFamily="18" charset="0"/>
                          <a:cs typeface="Times New Roman" pitchFamily="18" charset="0"/>
                        </a:rPr>
                        <a:t> việc kém</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gầy</a:t>
                      </a:r>
                      <a:r>
                        <a:rPr lang="en-US" sz="2000" baseline="0" smtClean="0">
                          <a:ln>
                            <a:noFill/>
                          </a:ln>
                          <a:latin typeface="Times New Roman" pitchFamily="18" charset="0"/>
                          <a:cs typeface="Times New Roman" pitchFamily="18" charset="0"/>
                        </a:rPr>
                        <a:t> yếu</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cơ</a:t>
                      </a:r>
                      <a:r>
                        <a:rPr lang="en-US" sz="2000" baseline="0" smtClean="0">
                          <a:ln>
                            <a:noFill/>
                          </a:ln>
                          <a:latin typeface="Times New Roman" pitchFamily="18" charset="0"/>
                          <a:cs typeface="Times New Roman" pitchFamily="18" charset="0"/>
                        </a:rPr>
                        <a:t> săn chắc</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thông</a:t>
                      </a:r>
                      <a:r>
                        <a:rPr lang="en-US" sz="2000" baseline="0" smtClean="0">
                          <a:ln>
                            <a:noFill/>
                          </a:ln>
                          <a:latin typeface="Times New Roman" pitchFamily="18" charset="0"/>
                          <a:cs typeface="Times New Roman" pitchFamily="18" charset="0"/>
                        </a:rPr>
                        <a:t> minh</a:t>
                      </a:r>
                      <a:endParaRPr lang="en-US" sz="2000">
                        <a:ln>
                          <a:noFill/>
                        </a:ln>
                        <a:latin typeface="Times New Roman" pitchFamily="18" charset="0"/>
                        <a:cs typeface="Times New Roman" pitchFamily="18" charset="0"/>
                      </a:endParaRPr>
                    </a:p>
                  </a:txBody>
                  <a:tcPr/>
                </a:tc>
              </a:tr>
            </a:tbl>
          </a:graphicData>
        </a:graphic>
      </p:graphicFrame>
      <p:sp>
        <p:nvSpPr>
          <p:cNvPr id="6" name="Rectangle 5"/>
          <p:cNvSpPr/>
          <p:nvPr/>
        </p:nvSpPr>
        <p:spPr>
          <a:xfrm>
            <a:off x="838200" y="2057400"/>
            <a:ext cx="35052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pPr algn="ctr"/>
            <a:r>
              <a:rPr lang="en-US" sz="2000" b="1" smtClean="0">
                <a:latin typeface="Times New Roman" pitchFamily="18" charset="0"/>
                <a:cs typeface="Times New Roman" pitchFamily="18" charset="0"/>
              </a:rPr>
              <a:t>Ăn uống đủ chất giúp cơ thể</a:t>
            </a:r>
          </a:p>
          <a:p>
            <a:pPr algn="ctr"/>
            <a:endParaRPr lang="en-US">
              <a:latin typeface="Times New Roman" pitchFamily="18" charset="0"/>
              <a:cs typeface="Times New Roman" pitchFamily="18" charset="0"/>
            </a:endParaRPr>
          </a:p>
        </p:txBody>
      </p:sp>
      <p:sp>
        <p:nvSpPr>
          <p:cNvPr id="7" name="Rectangle 6"/>
          <p:cNvSpPr/>
          <p:nvPr/>
        </p:nvSpPr>
        <p:spPr>
          <a:xfrm>
            <a:off x="762000" y="4343400"/>
            <a:ext cx="35814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r>
              <a:rPr lang="en-US" sz="2000" b="1" smtClean="0">
                <a:latin typeface="Times New Roman" pitchFamily="18" charset="0"/>
                <a:cs typeface="Times New Roman" pitchFamily="18" charset="0"/>
              </a:rPr>
              <a:t>Thường xuyên bị đói khát, </a:t>
            </a:r>
          </a:p>
          <a:p>
            <a:r>
              <a:rPr lang="en-US" sz="2000" b="1" smtClean="0">
                <a:latin typeface="Times New Roman" pitchFamily="18" charset="0"/>
                <a:cs typeface="Times New Roman" pitchFamily="18" charset="0"/>
              </a:rPr>
              <a:t>cơ thể sẽ</a:t>
            </a:r>
          </a:p>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PHIẾU HỌC TẬP</a:t>
            </a:r>
            <a:endParaRPr lang="en-US" sz="2400" b="1">
              <a:latin typeface="Times New Roman" pitchFamily="18" charset="0"/>
              <a:cs typeface="Times New Roman" pitchFamily="18" charset="0"/>
            </a:endParaRPr>
          </a:p>
        </p:txBody>
      </p:sp>
      <p:sp>
        <p:nvSpPr>
          <p:cNvPr id="9" name="TextBox 8"/>
          <p:cNvSpPr txBox="1"/>
          <p:nvPr/>
        </p:nvSpPr>
        <p:spPr>
          <a:xfrm>
            <a:off x="685800" y="990600"/>
            <a:ext cx="80010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Nối từng ô bên trái với các ô thích hợp bên phải</a:t>
            </a:r>
            <a:endParaRPr lang="en-US" sz="2800" b="1">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3886200" y="1828800"/>
          <a:ext cx="1676400" cy="4389120"/>
        </p:xfrm>
        <a:graphic>
          <a:graphicData uri="http://schemas.openxmlformats.org/drawingml/2006/table">
            <a:tbl>
              <a:tblPr firstRow="1" bandRow="1">
                <a:tableStyleId>{5940675A-B579-460E-94D1-54222C63F5DA}</a:tableStyleId>
              </a:tblPr>
              <a:tblGrid>
                <a:gridCol w="1676400"/>
              </a:tblGrid>
              <a:tr h="370840">
                <a:tc>
                  <a:txBody>
                    <a:bodyPr/>
                    <a:lstStyle/>
                    <a:p>
                      <a:pPr>
                        <a:lnSpc>
                          <a:spcPct val="150000"/>
                        </a:lnSpc>
                      </a:pPr>
                      <a:r>
                        <a:rPr lang="en-US" sz="2000" smtClean="0">
                          <a:ln>
                            <a:noFill/>
                          </a:ln>
                          <a:latin typeface="Times New Roman" pitchFamily="18" charset="0"/>
                          <a:cs typeface="Times New Roman" pitchFamily="18" charset="0"/>
                        </a:rPr>
                        <a:t>khỏe mạnh</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mệt mỏi</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học tập</a:t>
                      </a:r>
                      <a:r>
                        <a:rPr lang="en-US" sz="2000" baseline="0" smtClean="0">
                          <a:ln>
                            <a:noFill/>
                          </a:ln>
                          <a:latin typeface="Times New Roman" pitchFamily="18" charset="0"/>
                          <a:cs typeface="Times New Roman" pitchFamily="18" charset="0"/>
                        </a:rPr>
                        <a:t> kém</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cao lớn</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làm</a:t>
                      </a:r>
                      <a:r>
                        <a:rPr lang="en-US" sz="2000" baseline="0" smtClean="0">
                          <a:ln>
                            <a:noFill/>
                          </a:ln>
                          <a:latin typeface="Times New Roman" pitchFamily="18" charset="0"/>
                          <a:cs typeface="Times New Roman" pitchFamily="18" charset="0"/>
                        </a:rPr>
                        <a:t> việc kém</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gầy</a:t>
                      </a:r>
                      <a:r>
                        <a:rPr lang="en-US" sz="2000" baseline="0" smtClean="0">
                          <a:ln>
                            <a:noFill/>
                          </a:ln>
                          <a:latin typeface="Times New Roman" pitchFamily="18" charset="0"/>
                          <a:cs typeface="Times New Roman" pitchFamily="18" charset="0"/>
                        </a:rPr>
                        <a:t> yếu</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cơ</a:t>
                      </a:r>
                      <a:r>
                        <a:rPr lang="en-US" sz="2000" baseline="0" smtClean="0">
                          <a:ln>
                            <a:noFill/>
                          </a:ln>
                          <a:latin typeface="Times New Roman" pitchFamily="18" charset="0"/>
                          <a:cs typeface="Times New Roman" pitchFamily="18" charset="0"/>
                        </a:rPr>
                        <a:t> săn chắc</a:t>
                      </a:r>
                      <a:endParaRPr lang="en-US" sz="2000">
                        <a:ln>
                          <a:noFill/>
                        </a:ln>
                        <a:latin typeface="Times New Roman" pitchFamily="18" charset="0"/>
                        <a:cs typeface="Times New Roman" pitchFamily="18" charset="0"/>
                      </a:endParaRPr>
                    </a:p>
                  </a:txBody>
                  <a:tcPr/>
                </a:tc>
              </a:tr>
              <a:tr h="370840">
                <a:tc>
                  <a:txBody>
                    <a:bodyPr/>
                    <a:lstStyle/>
                    <a:p>
                      <a:pPr>
                        <a:lnSpc>
                          <a:spcPct val="150000"/>
                        </a:lnSpc>
                      </a:pPr>
                      <a:r>
                        <a:rPr lang="en-US" sz="2000" smtClean="0">
                          <a:ln>
                            <a:noFill/>
                          </a:ln>
                          <a:latin typeface="Times New Roman" pitchFamily="18" charset="0"/>
                          <a:cs typeface="Times New Roman" pitchFamily="18" charset="0"/>
                        </a:rPr>
                        <a:t>thông</a:t>
                      </a:r>
                      <a:r>
                        <a:rPr lang="en-US" sz="2000" baseline="0" smtClean="0">
                          <a:ln>
                            <a:noFill/>
                          </a:ln>
                          <a:latin typeface="Times New Roman" pitchFamily="18" charset="0"/>
                          <a:cs typeface="Times New Roman" pitchFamily="18" charset="0"/>
                        </a:rPr>
                        <a:t> minh</a:t>
                      </a:r>
                      <a:endParaRPr lang="en-US" sz="2000">
                        <a:ln>
                          <a:noFill/>
                        </a:ln>
                        <a:latin typeface="Times New Roman" pitchFamily="18" charset="0"/>
                        <a:cs typeface="Times New Roman" pitchFamily="18" charset="0"/>
                      </a:endParaRPr>
                    </a:p>
                  </a:txBody>
                  <a:tcPr/>
                </a:tc>
              </a:tr>
            </a:tbl>
          </a:graphicData>
        </a:graphic>
      </p:graphicFrame>
      <p:sp>
        <p:nvSpPr>
          <p:cNvPr id="12" name="Rectangle 11"/>
          <p:cNvSpPr/>
          <p:nvPr/>
        </p:nvSpPr>
        <p:spPr>
          <a:xfrm>
            <a:off x="762000" y="2667000"/>
            <a:ext cx="1524000"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pPr algn="ctr"/>
            <a:r>
              <a:rPr lang="en-US" sz="2000" b="1" smtClean="0">
                <a:latin typeface="Times New Roman" pitchFamily="18" charset="0"/>
                <a:cs typeface="Times New Roman" pitchFamily="18" charset="0"/>
              </a:rPr>
              <a:t>Ăn uống </a:t>
            </a:r>
          </a:p>
          <a:p>
            <a:pPr algn="ctr"/>
            <a:r>
              <a:rPr lang="en-US" sz="2000" b="1" smtClean="0">
                <a:latin typeface="Times New Roman" pitchFamily="18" charset="0"/>
                <a:cs typeface="Times New Roman" pitchFamily="18" charset="0"/>
              </a:rPr>
              <a:t>đủ chất</a:t>
            </a:r>
          </a:p>
          <a:p>
            <a:pPr algn="ctr"/>
            <a:r>
              <a:rPr lang="en-US" sz="2000" b="1" smtClean="0">
                <a:latin typeface="Times New Roman" pitchFamily="18" charset="0"/>
                <a:cs typeface="Times New Roman" pitchFamily="18" charset="0"/>
              </a:rPr>
              <a:t> giúp cơ thể</a:t>
            </a:r>
          </a:p>
          <a:p>
            <a:pPr algn="ctr"/>
            <a:endParaRPr lang="en-US">
              <a:latin typeface="Times New Roman" pitchFamily="18" charset="0"/>
              <a:cs typeface="Times New Roman" pitchFamily="18" charset="0"/>
            </a:endParaRPr>
          </a:p>
        </p:txBody>
      </p:sp>
      <p:sp>
        <p:nvSpPr>
          <p:cNvPr id="13" name="Rectangle 12"/>
          <p:cNvSpPr/>
          <p:nvPr/>
        </p:nvSpPr>
        <p:spPr>
          <a:xfrm>
            <a:off x="7086600" y="2590800"/>
            <a:ext cx="1447800" cy="190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mtClean="0"/>
          </a:p>
          <a:p>
            <a:pPr algn="ctr"/>
            <a:r>
              <a:rPr lang="en-US" sz="2000" b="1" smtClean="0">
                <a:latin typeface="Times New Roman" pitchFamily="18" charset="0"/>
                <a:cs typeface="Times New Roman" pitchFamily="18" charset="0"/>
              </a:rPr>
              <a:t>Thường xuyên </a:t>
            </a:r>
          </a:p>
          <a:p>
            <a:pPr algn="ctr"/>
            <a:r>
              <a:rPr lang="en-US" sz="2000" b="1" smtClean="0">
                <a:latin typeface="Times New Roman" pitchFamily="18" charset="0"/>
                <a:cs typeface="Times New Roman" pitchFamily="18" charset="0"/>
              </a:rPr>
              <a:t>bị đói khát, cơ thể sẽ</a:t>
            </a:r>
          </a:p>
          <a:p>
            <a:pPr algn="ctr"/>
            <a:endParaRPr lang="en-US"/>
          </a:p>
        </p:txBody>
      </p:sp>
      <p:cxnSp>
        <p:nvCxnSpPr>
          <p:cNvPr id="18" name="Straight Arrow Connector 17"/>
          <p:cNvCxnSpPr>
            <a:stCxn id="12" idx="3"/>
          </p:cNvCxnSpPr>
          <p:nvPr/>
        </p:nvCxnSpPr>
        <p:spPr>
          <a:xfrm flipV="1">
            <a:off x="2286000" y="2133600"/>
            <a:ext cx="1600200" cy="1447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2" idx="3"/>
          </p:cNvCxnSpPr>
          <p:nvPr/>
        </p:nvCxnSpPr>
        <p:spPr>
          <a:xfrm>
            <a:off x="2286000" y="3581400"/>
            <a:ext cx="1600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12" idx="3"/>
          </p:cNvCxnSpPr>
          <p:nvPr/>
        </p:nvCxnSpPr>
        <p:spPr>
          <a:xfrm>
            <a:off x="2286000" y="3581400"/>
            <a:ext cx="160020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2" idx="3"/>
          </p:cNvCxnSpPr>
          <p:nvPr/>
        </p:nvCxnSpPr>
        <p:spPr>
          <a:xfrm>
            <a:off x="2286000" y="3581400"/>
            <a:ext cx="1600200" cy="2362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3" idx="1"/>
          </p:cNvCxnSpPr>
          <p:nvPr/>
        </p:nvCxnSpPr>
        <p:spPr>
          <a:xfrm rot="10800000">
            <a:off x="5562600" y="2667000"/>
            <a:ext cx="1524000" cy="8763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a:stCxn id="13" idx="1"/>
          </p:cNvCxnSpPr>
          <p:nvPr/>
        </p:nvCxnSpPr>
        <p:spPr>
          <a:xfrm rot="10800000">
            <a:off x="5562600" y="3200400"/>
            <a:ext cx="1524000" cy="3429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a:stCxn id="13" idx="1"/>
          </p:cNvCxnSpPr>
          <p:nvPr/>
        </p:nvCxnSpPr>
        <p:spPr>
          <a:xfrm rot="10800000" flipV="1">
            <a:off x="5562600" y="3543300"/>
            <a:ext cx="1524000" cy="8001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9" name="Straight Arrow Connector 38"/>
          <p:cNvCxnSpPr>
            <a:stCxn id="13" idx="1"/>
          </p:cNvCxnSpPr>
          <p:nvPr/>
        </p:nvCxnSpPr>
        <p:spPr>
          <a:xfrm rot="10800000" flipV="1">
            <a:off x="5562600" y="3543300"/>
            <a:ext cx="1524000" cy="1333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downLeft)">
                                      <p:cBhvr>
                                        <p:cTn id="24" dur="2000"/>
                                        <p:tgtEl>
                                          <p:spTgt spid="33"/>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downLeft)">
                                      <p:cBhvr>
                                        <p:cTn id="28" dur="1000"/>
                                        <p:tgtEl>
                                          <p:spTgt spid="35"/>
                                        </p:tgtEl>
                                      </p:cBhvr>
                                    </p:animEffect>
                                  </p:childTnLst>
                                </p:cTn>
                              </p:par>
                            </p:childTnLst>
                          </p:cTn>
                        </p:par>
                        <p:par>
                          <p:cTn id="29" fill="hold">
                            <p:stCondLst>
                              <p:cond delay="3000"/>
                            </p:stCondLst>
                            <p:childTnLst>
                              <p:par>
                                <p:cTn id="30" presetID="18" presetClass="entr" presetSubtype="12"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1000"/>
                                        <p:tgtEl>
                                          <p:spTgt spid="37"/>
                                        </p:tgtEl>
                                      </p:cBhvr>
                                    </p:animEffect>
                                  </p:childTnLst>
                                </p:cTn>
                              </p:par>
                            </p:childTnLst>
                          </p:cTn>
                        </p:par>
                        <p:par>
                          <p:cTn id="33" fill="hold">
                            <p:stCondLst>
                              <p:cond delay="4000"/>
                            </p:stCondLst>
                            <p:childTnLst>
                              <p:par>
                                <p:cTn id="34" presetID="18" presetClass="entr" presetSubtype="1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Left)">
                                      <p:cBhvr>
                                        <p:cTn id="3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511.JPG"/>
          <p:cNvPicPr>
            <a:picLocks noChangeAspect="1"/>
          </p:cNvPicPr>
          <p:nvPr/>
        </p:nvPicPr>
        <p:blipFill>
          <a:blip r:embed="rId2"/>
          <a:stretch>
            <a:fillRect/>
          </a:stretch>
        </p:blipFill>
        <p:spPr>
          <a:xfrm>
            <a:off x="228600" y="304800"/>
            <a:ext cx="8763000" cy="6172200"/>
          </a:xfrm>
          <a:prstGeom prst="rect">
            <a:avLst/>
          </a:prstGeom>
        </p:spPr>
      </p:pic>
      <p:pic>
        <p:nvPicPr>
          <p:cNvPr id="3" name="Picture 2" descr="IMG_5515.JPG"/>
          <p:cNvPicPr>
            <a:picLocks noChangeAspect="1"/>
          </p:cNvPicPr>
          <p:nvPr/>
        </p:nvPicPr>
        <p:blipFill>
          <a:blip r:embed="rId3"/>
          <a:stretch>
            <a:fillRect/>
          </a:stretch>
        </p:blipFill>
        <p:spPr>
          <a:xfrm>
            <a:off x="1524000" y="0"/>
            <a:ext cx="6686550" cy="6858000"/>
          </a:xfrm>
          <a:prstGeom prst="rect">
            <a:avLst/>
          </a:prstGeom>
        </p:spPr>
      </p:pic>
      <p:pic>
        <p:nvPicPr>
          <p:cNvPr id="4" name="Picture 3" descr="IMG_5520.JPG"/>
          <p:cNvPicPr>
            <a:picLocks noChangeAspect="1"/>
          </p:cNvPicPr>
          <p:nvPr/>
        </p:nvPicPr>
        <p:blipFill>
          <a:blip r:embed="rId4"/>
          <a:stretch>
            <a:fillRect/>
          </a:stretch>
        </p:blipFill>
        <p:spPr>
          <a:xfrm>
            <a:off x="1676400" y="0"/>
            <a:ext cx="66294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nodeType="click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set>
                                      <p:cBhvr>
                                        <p:cTn id="23" dur="1" fill="hold">
                                          <p:stCondLst>
                                            <p:cond delay="499"/>
                                          </p:stCondLst>
                                        </p:cTn>
                                        <p:tgtEl>
                                          <p:spTgt spid="3"/>
                                        </p:tgtEl>
                                        <p:attrNameLst>
                                          <p:attrName>style.visibility</p:attrName>
                                        </p:attrNameLst>
                                      </p:cBhvr>
                                      <p:to>
                                        <p:strVal val="hidden"/>
                                      </p:to>
                                    </p:se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0" y="304800"/>
            <a:ext cx="53340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TRÒ CHƠI: </a:t>
            </a:r>
            <a:r>
              <a:rPr lang="en-US" sz="3200" b="1" smtClean="0">
                <a:solidFill>
                  <a:srgbClr val="FF0000"/>
                </a:solidFill>
                <a:latin typeface="Times New Roman" pitchFamily="18" charset="0"/>
                <a:cs typeface="Times New Roman" pitchFamily="18" charset="0"/>
              </a:rPr>
              <a:t>Đi chợ giúp mẹ</a:t>
            </a:r>
            <a:endParaRPr lang="en-US" sz="3200" b="1">
              <a:solidFill>
                <a:srgbClr val="FF0000"/>
              </a:solidFill>
              <a:latin typeface="Times New Roman" pitchFamily="18" charset="0"/>
              <a:cs typeface="Times New Roman" pitchFamily="18" charset="0"/>
            </a:endParaRPr>
          </a:p>
        </p:txBody>
      </p:sp>
      <p:sp>
        <p:nvSpPr>
          <p:cNvPr id="5" name="Cloud 4"/>
          <p:cNvSpPr/>
          <p:nvPr/>
        </p:nvSpPr>
        <p:spPr>
          <a:xfrm>
            <a:off x="685800" y="1143000"/>
            <a:ext cx="8153400" cy="4495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b="1" smtClean="0">
                <a:latin typeface="Times New Roman" pitchFamily="18" charset="0"/>
                <a:cs typeface="Times New Roman" pitchFamily="18" charset="0"/>
              </a:rPr>
              <a:t>Mỗi đội cử ra 2 bạn. Trong thời gian 3 phút. Bạn hãy đi chợ chọn thức ăn sao cho có một bữa ăn đầy đủ chất dinh dưỡng, nêu rõ bữa ăn đó chế biến thành món ăn gì? Đội nào nhanh hơn và có bữa ăn đủ chất là đội thắng cuộc.</a:t>
            </a:r>
            <a:endParaRPr lang="en-US" sz="2400" b="1">
              <a:latin typeface="Times New Roman" pitchFamily="18" charset="0"/>
              <a:cs typeface="Times New Roman" pitchFamily="18" charset="0"/>
            </a:endParaRPr>
          </a:p>
        </p:txBody>
      </p:sp>
      <p:pic>
        <p:nvPicPr>
          <p:cNvPr id="6" name="Bản ghi Mới 9.mp3">
            <a:hlinkClick r:id="" action="ppaction://media"/>
          </p:cNvPr>
          <p:cNvPicPr>
            <a:picLocks noRot="1" noChangeAspect="1"/>
          </p:cNvPicPr>
          <p:nvPr>
            <a:audioFile r:link="rId1"/>
          </p:nvPr>
        </p:nvPicPr>
        <p:blipFill>
          <a:blip r:embed="rId5"/>
          <a:stretch>
            <a:fillRect/>
          </a:stretch>
        </p:blipFill>
        <p:spPr>
          <a:xfrm>
            <a:off x="304800" y="5562600"/>
            <a:ext cx="685800" cy="685800"/>
          </a:xfrm>
          <a:prstGeom prst="rect">
            <a:avLst/>
          </a:prstGeom>
        </p:spPr>
      </p:pic>
      <p:pic>
        <p:nvPicPr>
          <p:cNvPr id="7" name="Ba-Cong-Di-Cho-Be-Trang-Thu.mp3">
            <a:hlinkClick r:id="" action="ppaction://media"/>
          </p:cNvPr>
          <p:cNvPicPr>
            <a:picLocks noRot="1" noChangeAspect="1"/>
          </p:cNvPicPr>
          <p:nvPr>
            <a:audioFile r:link="rId2"/>
          </p:nvPr>
        </p:nvPicPr>
        <p:blipFill>
          <a:blip r:embed="rId6"/>
          <a:stretch>
            <a:fillRect/>
          </a:stretch>
        </p:blipFill>
        <p:spPr>
          <a:xfrm>
            <a:off x="8077200" y="5867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78" fill="hold"/>
                                        <p:tgtEl>
                                          <p:spTgt spid="6"/>
                                        </p:tgtEl>
                                      </p:cBhvr>
                                    </p:cmd>
                                  </p:childTnLst>
                                </p:cTn>
                              </p:par>
                            </p:childTnLst>
                          </p:cTn>
                        </p:par>
                        <p:par>
                          <p:cTn id="7" fill="hold">
                            <p:stCondLst>
                              <p:cond delay="37778"/>
                            </p:stCondLst>
                            <p:childTnLst>
                              <p:par>
                                <p:cTn id="8" presetID="1" presetClass="mediacall" presetSubtype="0" fill="hold" nodeType="afterEffect">
                                  <p:stCondLst>
                                    <p:cond delay="0"/>
                                  </p:stCondLst>
                                  <p:childTnLst>
                                    <p:cmd type="call" cmd="playFrom(0.0)">
                                      <p:cBhvr>
                                        <p:cTn id="9" dur="1202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438400" y="1143000"/>
            <a:ext cx="51816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KIỂM TRA BÀI CŨ</a:t>
            </a:r>
            <a:endPar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5" name="TextBox 4"/>
          <p:cNvSpPr txBox="1"/>
          <p:nvPr/>
        </p:nvSpPr>
        <p:spPr>
          <a:xfrm>
            <a:off x="457200" y="2514600"/>
            <a:ext cx="8686800" cy="583558"/>
          </a:xfrm>
          <a:prstGeom prst="rect">
            <a:avLst/>
          </a:prstGeom>
          <a:noFill/>
        </p:spPr>
        <p:txBody>
          <a:bodyPr wrap="square" rtlCol="0">
            <a:spAutoFit/>
          </a:bodyPr>
          <a:lstStyle/>
          <a:p>
            <a:pPr>
              <a:lnSpc>
                <a:spcPct val="114000"/>
              </a:lnSpc>
            </a:pPr>
            <a:r>
              <a:rPr lang="en-US" sz="2800" b="1" dirty="0" smtClean="0"/>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Arial" pitchFamily="34" charset="0"/>
                <a:cs typeface="Arial" pitchFamily="34" charset="0"/>
              </a:rPr>
              <a:t>?</a:t>
            </a:r>
          </a:p>
        </p:txBody>
      </p:sp>
      <p:sp>
        <p:nvSpPr>
          <p:cNvPr id="7" name="TextBox 6"/>
          <p:cNvSpPr txBox="1"/>
          <p:nvPr/>
        </p:nvSpPr>
        <p:spPr>
          <a:xfrm>
            <a:off x="504824" y="1940507"/>
            <a:ext cx="7467600" cy="800219"/>
          </a:xfrm>
          <a:prstGeom prst="rect">
            <a:avLst/>
          </a:prstGeom>
          <a:noFill/>
        </p:spPr>
        <p:txBody>
          <a:bodyPr wrap="square" rtlCol="0">
            <a:spAutoFit/>
          </a:bodyPr>
          <a:lstStyle/>
          <a:p>
            <a:r>
              <a:rPr lang="en-US" b="1" dirty="0" smtClean="0">
                <a:latin typeface="Arial" pitchFamily="34" charset="0"/>
                <a:cs typeface="Arial" pitchFamily="34" charset="0"/>
              </a:rPr>
              <a:t> </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chúng</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nên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chậm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kĩ</a:t>
            </a:r>
            <a:r>
              <a:rPr lang="en-US" sz="2800"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4191000"/>
            <a:ext cx="8305800" cy="800219"/>
          </a:xfrm>
          <a:prstGeom prst="rect">
            <a:avLst/>
          </a:prstGeom>
          <a:noFill/>
        </p:spPr>
        <p:txBody>
          <a:bodyPr wrap="square" rtlCol="0">
            <a:spAutoFit/>
          </a:bodyPr>
          <a:lstStyle/>
          <a:p>
            <a:r>
              <a:rPr lang="en-US" sz="2800" b="1" smtClean="0">
                <a:latin typeface="Arial" pitchFamily="34" charset="0"/>
                <a:cs typeface="Arial" pitchFamily="34" charset="0"/>
              </a:rPr>
              <a:t> </a:t>
            </a:r>
          </a:p>
          <a:p>
            <a:endParaRPr lang="en-US"/>
          </a:p>
        </p:txBody>
      </p:sp>
      <p:sp>
        <p:nvSpPr>
          <p:cNvPr id="8" name="TextBox 7"/>
          <p:cNvSpPr txBox="1"/>
          <p:nvPr/>
        </p:nvSpPr>
        <p:spPr>
          <a:xfrm>
            <a:off x="457200" y="3272141"/>
            <a:ext cx="8686800" cy="1074781"/>
          </a:xfrm>
          <a:prstGeom prst="rect">
            <a:avLst/>
          </a:prstGeom>
          <a:noFill/>
        </p:spPr>
        <p:txBody>
          <a:bodyPr wrap="square" rtlCol="0">
            <a:spAutoFit/>
          </a:bodyPr>
          <a:lstStyle/>
          <a:p>
            <a:pPr>
              <a:lnSpc>
                <a:spcPct val="114000"/>
              </a:lnSpc>
            </a:pPr>
            <a:r>
              <a:rPr lang="en-US" sz="2800" b="1" dirty="0" smtClean="0">
                <a:solidFill>
                  <a:srgbClr val="C00000"/>
                </a:solidFill>
                <a:latin typeface="Arial" pitchFamily="34" charset="0"/>
                <a:cs typeface="Arial" pitchFamily="34" charset="0"/>
              </a:rPr>
              <a:t> </a:t>
            </a:r>
            <a:r>
              <a:rPr lang="en-US" sz="2800" b="1" dirty="0" smtClean="0">
                <a:solidFill>
                  <a:srgbClr val="C00000"/>
                </a:solidFill>
                <a:latin typeface="Times New Roman" panose="02020603050405020304" pitchFamily="18" charset="0"/>
                <a:cs typeface="Times New Roman" panose="02020603050405020304" pitchFamily="18" charset="0"/>
              </a:rPr>
              <a:t>Ở </a:t>
            </a:r>
            <a:r>
              <a:rPr lang="en-US" sz="2800" b="1" dirty="0" err="1" smtClean="0">
                <a:solidFill>
                  <a:srgbClr val="C00000"/>
                </a:solidFill>
                <a:latin typeface="Times New Roman" panose="02020603050405020304" pitchFamily="18" charset="0"/>
                <a:cs typeface="Times New Roman" panose="02020603050405020304" pitchFamily="18" charset="0"/>
              </a:rPr>
              <a:t>dạ</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dày</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thức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ăn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tiếp</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tục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được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nhào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trộn</a:t>
            </a:r>
            <a:r>
              <a:rPr lang="en-US" sz="2800" b="1" dirty="0" smtClean="0">
                <a:solidFill>
                  <a:srgbClr val="C00000"/>
                </a:solidFill>
                <a:latin typeface="Times New Roman" panose="02020603050405020304" pitchFamily="18" charset="0"/>
                <a:cs typeface="Times New Roman" panose="02020603050405020304" pitchFamily="18" charset="0"/>
              </a:rPr>
              <a:t>, </a:t>
            </a:r>
          </a:p>
          <a:p>
            <a:pPr>
              <a:lnSpc>
                <a:spcPct val="114000"/>
              </a:lnSpc>
            </a:pPr>
            <a:r>
              <a:rPr lang="en-US" sz="2800" b="1" dirty="0" smtClean="0">
                <a:solidFill>
                  <a:srgbClr val="C00000"/>
                </a:solidFill>
                <a:latin typeface="Times New Roman" panose="02020603050405020304" pitchFamily="18" charset="0"/>
                <a:cs typeface="Times New Roman" panose="02020603050405020304" pitchFamily="18" charset="0"/>
              </a:rPr>
              <a:t>co </a:t>
            </a:r>
            <a:r>
              <a:rPr lang="en-US" sz="2800" b="1" dirty="0" err="1" smtClean="0">
                <a:solidFill>
                  <a:srgbClr val="C00000"/>
                </a:solidFill>
                <a:latin typeface="Times New Roman" panose="02020603050405020304" pitchFamily="18" charset="0"/>
                <a:cs typeface="Times New Roman" panose="02020603050405020304" pitchFamily="18" charset="0"/>
              </a:rPr>
              <a:t>bóp</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thành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chất</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bổ</a:t>
            </a:r>
            <a:endParaRPr lang="en-US" sz="2800" b="1" dirty="0" smtClean="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1487" y="4364983"/>
            <a:ext cx="8229600" cy="954107"/>
          </a:xfrm>
          <a:prstGeom prst="rect">
            <a:avLst/>
          </a:prstGeom>
          <a:noFill/>
        </p:spPr>
        <p:txBody>
          <a:bodyPr wrap="square" rtlCol="0">
            <a:spAutoFit/>
          </a:bodyPr>
          <a:lstStyle/>
          <a:p>
            <a:r>
              <a:rPr lang="en-US" sz="2800" b="1" dirty="0" err="1" smtClean="0">
                <a:solidFill>
                  <a:srgbClr val="C00000"/>
                </a:solidFill>
                <a:latin typeface="Times New Roman" panose="02020603050405020304" pitchFamily="18" charset="0"/>
                <a:cs typeface="Times New Roman" panose="02020603050405020304" pitchFamily="18" charset="0"/>
              </a:rPr>
              <a:t>Để</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thức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ăn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được</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nghiền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nát</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làm</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cho</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quá</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trình</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tiêu</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hóa</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thuận</a:t>
            </a:r>
            <a:r>
              <a:rPr lang="en-US" sz="2800" b="1" dirty="0" smtClean="0">
                <a:solidFill>
                  <a:srgbClr val="C00000"/>
                </a:solidFill>
                <a:latin typeface="Times New Roman" panose="02020603050405020304" pitchFamily="18" charset="0"/>
                <a:cs typeface="Times New Roman" panose="02020603050405020304" pitchFamily="18" charset="0"/>
              </a:rPr>
              <a:t> </a:t>
            </a:r>
            <a:r>
              <a:rPr lang="en-US" sz="2800" b="1" dirty="0" err="1" smtClean="0">
                <a:solidFill>
                  <a:srgbClr val="C00000"/>
                </a:solidFill>
                <a:latin typeface="Times New Roman" panose="02020603050405020304" pitchFamily="18" charset="0"/>
                <a:cs typeface="Times New Roman" panose="02020603050405020304" pitchFamily="18" charset="0"/>
              </a:rPr>
              <a:t>lợi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5"/>
                                        </p:tgtEl>
                                        <p:attrNameLst>
                                          <p:attrName>ppt_w</p:attrName>
                                        </p:attrNameLst>
                                      </p:cBhvr>
                                      <p:tavLst>
                                        <p:tav tm="0">
                                          <p:val>
                                            <p:strVal val="ppt_w"/>
                                          </p:val>
                                        </p:tav>
                                        <p:tav tm="100000">
                                          <p:val>
                                            <p:fltVal val="0"/>
                                          </p:val>
                                        </p:tav>
                                      </p:tavLst>
                                    </p:anim>
                                    <p:anim calcmode="lin" valueType="num">
                                      <p:cBhvr>
                                        <p:cTn id="13" dur="500"/>
                                        <p:tgtEl>
                                          <p:spTgt spid="5"/>
                                        </p:tgtEl>
                                        <p:attrNameLst>
                                          <p:attrName>ppt_h</p:attrName>
                                        </p:attrNameLst>
                                      </p:cBhvr>
                                      <p:tavLst>
                                        <p:tav tm="0">
                                          <p:val>
                                            <p:strVal val="ppt_h"/>
                                          </p:val>
                                        </p:tav>
                                        <p:tav tm="100000">
                                          <p:val>
                                            <p:fltVal val="0"/>
                                          </p:val>
                                        </p:tav>
                                      </p:tavLst>
                                    </p:anim>
                                    <p:set>
                                      <p:cBhvr>
                                        <p:cTn id="14" dur="1" fill="hold">
                                          <p:stCondLst>
                                            <p:cond delay="499"/>
                                          </p:stCondLst>
                                        </p:cTn>
                                        <p:tgtEl>
                                          <p:spTgt spid="5"/>
                                        </p:tgtEl>
                                        <p:attrNameLst>
                                          <p:attrName>style.visibility</p:attrName>
                                        </p:attrNameLst>
                                      </p:cBhvr>
                                      <p:to>
                                        <p:strVal val="hidden"/>
                                      </p:to>
                                    </p:set>
                                  </p:childTnLst>
                                </p:cTn>
                              </p:par>
                              <p:par>
                                <p:cTn id="15" presetID="23" presetClass="exit" presetSubtype="32" fill="hold" grpId="1" nodeType="with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8"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C:\Users\Tuan\Documents\DA TA\Le Huyen\gao.jpg"/>
          <p:cNvPicPr>
            <a:picLocks noChangeAspect="1" noChangeArrowheads="1"/>
          </p:cNvPicPr>
          <p:nvPr/>
        </p:nvPicPr>
        <p:blipFill>
          <a:blip r:embed="rId2"/>
          <a:srcRect/>
          <a:stretch>
            <a:fillRect/>
          </a:stretch>
        </p:blipFill>
        <p:spPr bwMode="auto">
          <a:xfrm>
            <a:off x="152400" y="1676400"/>
            <a:ext cx="2971800" cy="2012950"/>
          </a:xfrm>
          <a:prstGeom prst="rect">
            <a:avLst/>
          </a:prstGeom>
          <a:noFill/>
          <a:ln w="9525">
            <a:noFill/>
            <a:miter lim="800000"/>
            <a:headEnd/>
            <a:tailEnd/>
          </a:ln>
        </p:spPr>
      </p:pic>
      <p:pic>
        <p:nvPicPr>
          <p:cNvPr id="21" name="Picture 4" descr="C:\Users\Tuan\Documents\DA TA\Le Huyen\rau1.jpg"/>
          <p:cNvPicPr>
            <a:picLocks noChangeAspect="1" noChangeArrowheads="1"/>
          </p:cNvPicPr>
          <p:nvPr/>
        </p:nvPicPr>
        <p:blipFill>
          <a:blip r:embed="rId3"/>
          <a:srcRect/>
          <a:stretch>
            <a:fillRect/>
          </a:stretch>
        </p:blipFill>
        <p:spPr bwMode="auto">
          <a:xfrm>
            <a:off x="4724400" y="4114800"/>
            <a:ext cx="3200400" cy="2057400"/>
          </a:xfrm>
          <a:prstGeom prst="rect">
            <a:avLst/>
          </a:prstGeom>
          <a:noFill/>
          <a:ln w="9525">
            <a:noFill/>
            <a:miter lim="800000"/>
            <a:headEnd/>
            <a:tailEnd/>
          </a:ln>
        </p:spPr>
      </p:pic>
      <p:pic>
        <p:nvPicPr>
          <p:cNvPr id="24" name="Picture 2" descr="C:\Users\Tuan\Documents\DA TA\Le Huyen\trung.jpg"/>
          <p:cNvPicPr>
            <a:picLocks noChangeAspect="1" noChangeArrowheads="1"/>
          </p:cNvPicPr>
          <p:nvPr/>
        </p:nvPicPr>
        <p:blipFill>
          <a:blip r:embed="rId4"/>
          <a:srcRect/>
          <a:stretch>
            <a:fillRect/>
          </a:stretch>
        </p:blipFill>
        <p:spPr bwMode="auto">
          <a:xfrm>
            <a:off x="6477000" y="1676400"/>
            <a:ext cx="2438400" cy="1898650"/>
          </a:xfrm>
          <a:prstGeom prst="rect">
            <a:avLst/>
          </a:prstGeom>
          <a:noFill/>
          <a:ln w="9525">
            <a:noFill/>
            <a:miter lim="800000"/>
            <a:headEnd/>
            <a:tailEnd/>
          </a:ln>
        </p:spPr>
      </p:pic>
      <p:pic>
        <p:nvPicPr>
          <p:cNvPr id="5" name="Picture 4" descr="meo-ra-dong-thit-ga-4-phunutoday_vn.jpg"/>
          <p:cNvPicPr>
            <a:picLocks noChangeAspect="1"/>
          </p:cNvPicPr>
          <p:nvPr/>
        </p:nvPicPr>
        <p:blipFill>
          <a:blip r:embed="rId5"/>
          <a:stretch>
            <a:fillRect/>
          </a:stretch>
        </p:blipFill>
        <p:spPr>
          <a:xfrm>
            <a:off x="3352800" y="1676400"/>
            <a:ext cx="2914650" cy="1981199"/>
          </a:xfrm>
          <a:prstGeom prst="rect">
            <a:avLst/>
          </a:prstGeom>
        </p:spPr>
      </p:pic>
      <p:pic>
        <p:nvPicPr>
          <p:cNvPr id="6" name="Picture 5" descr="cach-khu-mui-tanh-cua-ca-trong-nha-bep-va-trong-tu-lanh.jpg"/>
          <p:cNvPicPr>
            <a:picLocks noChangeAspect="1"/>
          </p:cNvPicPr>
          <p:nvPr/>
        </p:nvPicPr>
        <p:blipFill>
          <a:blip r:embed="rId6"/>
          <a:stretch>
            <a:fillRect/>
          </a:stretch>
        </p:blipFill>
        <p:spPr>
          <a:xfrm>
            <a:off x="914400" y="4038600"/>
            <a:ext cx="3352800" cy="2133600"/>
          </a:xfrm>
          <a:prstGeom prst="rect">
            <a:avLst/>
          </a:prstGeom>
        </p:spPr>
      </p:pic>
      <p:sp>
        <p:nvSpPr>
          <p:cNvPr id="7" name="TextBox 6"/>
          <p:cNvSpPr txBox="1"/>
          <p:nvPr/>
        </p:nvSpPr>
        <p:spPr>
          <a:xfrm>
            <a:off x="533400" y="304800"/>
            <a:ext cx="8077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Ta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món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phẩm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5501.JPG"/>
          <p:cNvPicPr>
            <a:picLocks noChangeAspect="1"/>
          </p:cNvPicPr>
          <p:nvPr/>
        </p:nvPicPr>
        <p:blipFill>
          <a:blip r:embed="rId2"/>
          <a:stretch>
            <a:fillRect/>
          </a:stretch>
        </p:blipFill>
        <p:spPr>
          <a:xfrm>
            <a:off x="5181600" y="609600"/>
            <a:ext cx="3733800" cy="5334000"/>
          </a:xfrm>
          <a:prstGeom prst="rect">
            <a:avLst/>
          </a:prstGeom>
        </p:spPr>
      </p:pic>
      <p:pic>
        <p:nvPicPr>
          <p:cNvPr id="3" name="Picture 2" descr="IMG_5500.JPG"/>
          <p:cNvPicPr>
            <a:picLocks noChangeAspect="1"/>
          </p:cNvPicPr>
          <p:nvPr/>
        </p:nvPicPr>
        <p:blipFill>
          <a:blip r:embed="rId3"/>
          <a:stretch>
            <a:fillRect/>
          </a:stretch>
        </p:blipFill>
        <p:spPr>
          <a:xfrm>
            <a:off x="457200" y="609600"/>
            <a:ext cx="4343400" cy="5334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5498.JPG"/>
          <p:cNvPicPr>
            <a:picLocks noChangeAspect="1"/>
          </p:cNvPicPr>
          <p:nvPr/>
        </p:nvPicPr>
        <p:blipFill>
          <a:blip r:embed="rId2"/>
          <a:stretch>
            <a:fillRect/>
          </a:stretch>
        </p:blipFill>
        <p:spPr>
          <a:xfrm>
            <a:off x="1752600" y="381000"/>
            <a:ext cx="6096000"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526.JPG"/>
          <p:cNvPicPr>
            <a:picLocks noChangeAspect="1"/>
          </p:cNvPicPr>
          <p:nvPr/>
        </p:nvPicPr>
        <p:blipFill>
          <a:blip r:embed="rId2" cstate="print"/>
          <a:stretch>
            <a:fillRect/>
          </a:stretch>
        </p:blipFill>
        <p:spPr>
          <a:xfrm>
            <a:off x="609600" y="304800"/>
            <a:ext cx="8077200" cy="6324600"/>
          </a:xfrm>
          <a:prstGeom prst="rect">
            <a:avLst/>
          </a:prstGeom>
        </p:spPr>
      </p:pic>
      <p:pic>
        <p:nvPicPr>
          <p:cNvPr id="5" name="Picture 4" descr="IMG_55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nodeType="clickEffect">
                                  <p:stCondLst>
                                    <p:cond delay="0"/>
                                  </p:stCondLst>
                                  <p:childTnLst>
                                    <p:animEffect transition="out" filter="fade">
                                      <p:cBhvr>
                                        <p:cTn id="13" dur="1000" accel="50000">
                                          <p:stCondLst>
                                            <p:cond delay="0"/>
                                          </p:stCondLst>
                                        </p:cTn>
                                        <p:tgtEl>
                                          <p:spTgt spid="4"/>
                                        </p:tgtEl>
                                      </p:cBhvr>
                                    </p:animEffect>
                                    <p:anim calcmode="lin" valueType="num">
                                      <p:cBhvr>
                                        <p:cTn id="14"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17" dur="1000"/>
                                        <p:tgtEl>
                                          <p:spTgt spid="4"/>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4"/>
                                        </p:tgtEl>
                                        <p:attrNameLst>
                                          <p:attrName>style.rotation</p:attrName>
                                        </p:attrNameLst>
                                      </p:cBhvr>
                                      <p:tavLst>
                                        <p:tav tm="0">
                                          <p:val>
                                            <p:fltVal val="0"/>
                                          </p:val>
                                        </p:tav>
                                        <p:tav tm="100000">
                                          <p:val>
                                            <p:fltVal val="-90"/>
                                          </p:val>
                                        </p:tav>
                                      </p:tavLst>
                                    </p:anim>
                                    <p:set>
                                      <p:cBhvr>
                                        <p:cTn id="21" dur="1" fill="hold">
                                          <p:stCondLst>
                                            <p:cond delay="9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0"/>
            <a:ext cx="35052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THẢO LUẬN NHÓM 4</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4" name="Picture 3" descr="thao luan nhom4.png"/>
          <p:cNvPicPr>
            <a:picLocks noChangeAspect="1"/>
          </p:cNvPicPr>
          <p:nvPr/>
        </p:nvPicPr>
        <p:blipFill>
          <a:blip r:embed="rId2" cstate="print"/>
          <a:stretch>
            <a:fillRect/>
          </a:stretch>
        </p:blipFill>
        <p:spPr>
          <a:xfrm>
            <a:off x="0" y="0"/>
            <a:ext cx="1219200" cy="1097280"/>
          </a:xfrm>
          <a:prstGeom prst="rect">
            <a:avLst/>
          </a:prstGeom>
        </p:spPr>
      </p:pic>
      <p:sp>
        <p:nvSpPr>
          <p:cNvPr id="9" name="TextBox 8"/>
          <p:cNvSpPr txBox="1"/>
          <p:nvPr/>
        </p:nvSpPr>
        <p:spPr>
          <a:xfrm>
            <a:off x="1600200" y="381000"/>
            <a:ext cx="7086600" cy="830997"/>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ăn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bữa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chính</a:t>
            </a:r>
            <a:r>
              <a:rPr lang="en-US" sz="2400" b="1" dirty="0" smtClean="0">
                <a:latin typeface="Times New Roman" panose="02020603050405020304" pitchFamily="18" charset="0"/>
                <a:cs typeface="Times New Roman" panose="02020603050405020304" pitchFamily="18" charset="0"/>
              </a:rPr>
              <a:t>? </a:t>
            </a:r>
          </a:p>
          <a:p>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bữa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lúc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mấy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giờ</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381000" y="1371600"/>
            <a:ext cx="3962400" cy="2590800"/>
            <a:chOff x="381000" y="1371600"/>
            <a:chExt cx="3962400" cy="2590800"/>
          </a:xfrm>
        </p:grpSpPr>
        <p:pic>
          <p:nvPicPr>
            <p:cNvPr id="8198" name="Picture 6" descr="028"/>
            <p:cNvPicPr>
              <a:picLocks noChangeAspect="1" noChangeArrowheads="1"/>
            </p:cNvPicPr>
            <p:nvPr/>
          </p:nvPicPr>
          <p:blipFill>
            <a:blip r:embed="rId3"/>
            <a:srcRect/>
            <a:stretch>
              <a:fillRect/>
            </a:stretch>
          </p:blipFill>
          <p:spPr bwMode="auto">
            <a:xfrm>
              <a:off x="381000" y="1371600"/>
              <a:ext cx="3962400" cy="2590800"/>
            </a:xfrm>
            <a:prstGeom prst="rect">
              <a:avLst/>
            </a:prstGeom>
            <a:noFill/>
            <a:ln w="9525">
              <a:noFill/>
              <a:miter lim="800000"/>
              <a:headEnd/>
              <a:tailEnd/>
            </a:ln>
          </p:spPr>
        </p:pic>
        <p:sp>
          <p:nvSpPr>
            <p:cNvPr id="10" name="Oval 9"/>
            <p:cNvSpPr/>
            <p:nvPr/>
          </p:nvSpPr>
          <p:spPr>
            <a:xfrm>
              <a:off x="457200" y="3352800"/>
              <a:ext cx="5334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1</a:t>
              </a:r>
              <a:endParaRPr lang="en-US" sz="2000">
                <a:latin typeface="Arial" pitchFamily="34" charset="0"/>
                <a:cs typeface="Arial" pitchFamily="34" charset="0"/>
              </a:endParaRPr>
            </a:p>
          </p:txBody>
        </p:sp>
      </p:grpSp>
      <p:grpSp>
        <p:nvGrpSpPr>
          <p:cNvPr id="17" name="Group 16"/>
          <p:cNvGrpSpPr/>
          <p:nvPr/>
        </p:nvGrpSpPr>
        <p:grpSpPr>
          <a:xfrm>
            <a:off x="4800600" y="4114800"/>
            <a:ext cx="3962400" cy="2667000"/>
            <a:chOff x="4800600" y="4114800"/>
            <a:chExt cx="3962400" cy="2667000"/>
          </a:xfrm>
        </p:grpSpPr>
        <p:pic>
          <p:nvPicPr>
            <p:cNvPr id="8196" name="Picture 4" descr="030"/>
            <p:cNvPicPr>
              <a:picLocks noChangeAspect="1" noChangeArrowheads="1"/>
            </p:cNvPicPr>
            <p:nvPr/>
          </p:nvPicPr>
          <p:blipFill>
            <a:blip r:embed="rId4"/>
            <a:srcRect/>
            <a:stretch>
              <a:fillRect/>
            </a:stretch>
          </p:blipFill>
          <p:spPr bwMode="auto">
            <a:xfrm>
              <a:off x="4800600" y="4114800"/>
              <a:ext cx="3962400" cy="2667000"/>
            </a:xfrm>
            <a:prstGeom prst="rect">
              <a:avLst/>
            </a:prstGeom>
            <a:noFill/>
            <a:ln w="9525">
              <a:noFill/>
              <a:miter lim="800000"/>
              <a:headEnd/>
              <a:tailEnd/>
            </a:ln>
          </p:spPr>
        </p:pic>
        <p:sp>
          <p:nvSpPr>
            <p:cNvPr id="12" name="Oval 11"/>
            <p:cNvSpPr/>
            <p:nvPr/>
          </p:nvSpPr>
          <p:spPr>
            <a:xfrm>
              <a:off x="4953000" y="6096000"/>
              <a:ext cx="5334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4</a:t>
              </a:r>
              <a:endParaRPr lang="en-US" sz="2000">
                <a:latin typeface="Arial" pitchFamily="34" charset="0"/>
                <a:cs typeface="Arial" pitchFamily="34" charset="0"/>
              </a:endParaRPr>
            </a:p>
          </p:txBody>
        </p:sp>
      </p:grpSp>
      <p:grpSp>
        <p:nvGrpSpPr>
          <p:cNvPr id="19" name="Group 18"/>
          <p:cNvGrpSpPr/>
          <p:nvPr/>
        </p:nvGrpSpPr>
        <p:grpSpPr>
          <a:xfrm>
            <a:off x="228600" y="4114800"/>
            <a:ext cx="4114800" cy="2743200"/>
            <a:chOff x="228600" y="4114800"/>
            <a:chExt cx="4114800" cy="2743200"/>
          </a:xfrm>
        </p:grpSpPr>
        <p:pic>
          <p:nvPicPr>
            <p:cNvPr id="8199" name="Picture 7" descr="029"/>
            <p:cNvPicPr>
              <a:picLocks noChangeAspect="1" noChangeArrowheads="1"/>
            </p:cNvPicPr>
            <p:nvPr/>
          </p:nvPicPr>
          <p:blipFill>
            <a:blip r:embed="rId5"/>
            <a:srcRect/>
            <a:stretch>
              <a:fillRect/>
            </a:stretch>
          </p:blipFill>
          <p:spPr bwMode="auto">
            <a:xfrm>
              <a:off x="381000" y="4114800"/>
              <a:ext cx="3962400" cy="2743200"/>
            </a:xfrm>
            <a:prstGeom prst="rect">
              <a:avLst/>
            </a:prstGeom>
            <a:noFill/>
            <a:ln w="9525">
              <a:noFill/>
              <a:miter lim="800000"/>
              <a:headEnd/>
              <a:tailEnd/>
            </a:ln>
          </p:spPr>
        </p:pic>
        <p:sp>
          <p:nvSpPr>
            <p:cNvPr id="13" name="Oval 12"/>
            <p:cNvSpPr/>
            <p:nvPr/>
          </p:nvSpPr>
          <p:spPr>
            <a:xfrm>
              <a:off x="228600" y="6324600"/>
              <a:ext cx="5334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3</a:t>
              </a:r>
              <a:endParaRPr lang="en-US" sz="2000">
                <a:latin typeface="Arial" pitchFamily="34" charset="0"/>
                <a:cs typeface="Arial" pitchFamily="34" charset="0"/>
              </a:endParaRPr>
            </a:p>
          </p:txBody>
        </p:sp>
      </p:grpSp>
      <p:grpSp>
        <p:nvGrpSpPr>
          <p:cNvPr id="16" name="Group 15"/>
          <p:cNvGrpSpPr/>
          <p:nvPr/>
        </p:nvGrpSpPr>
        <p:grpSpPr>
          <a:xfrm>
            <a:off x="4800600" y="1371600"/>
            <a:ext cx="3962400" cy="2590800"/>
            <a:chOff x="4800600" y="1371600"/>
            <a:chExt cx="3962400" cy="2590800"/>
          </a:xfrm>
        </p:grpSpPr>
        <p:pic>
          <p:nvPicPr>
            <p:cNvPr id="8197" name="Picture 5" descr="031"/>
            <p:cNvPicPr>
              <a:picLocks noChangeAspect="1" noChangeArrowheads="1"/>
            </p:cNvPicPr>
            <p:nvPr/>
          </p:nvPicPr>
          <p:blipFill>
            <a:blip r:embed="rId6"/>
            <a:srcRect/>
            <a:stretch>
              <a:fillRect/>
            </a:stretch>
          </p:blipFill>
          <p:spPr bwMode="auto">
            <a:xfrm>
              <a:off x="4800600" y="1371600"/>
              <a:ext cx="3962400" cy="2590800"/>
            </a:xfrm>
            <a:prstGeom prst="rect">
              <a:avLst/>
            </a:prstGeom>
            <a:noFill/>
            <a:ln w="9525">
              <a:noFill/>
              <a:miter lim="800000"/>
              <a:headEnd/>
              <a:tailEnd/>
            </a:ln>
          </p:spPr>
        </p:pic>
        <p:sp>
          <p:nvSpPr>
            <p:cNvPr id="14" name="Oval 13"/>
            <p:cNvSpPr/>
            <p:nvPr/>
          </p:nvSpPr>
          <p:spPr>
            <a:xfrm>
              <a:off x="4953000" y="3352800"/>
              <a:ext cx="5334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2</a:t>
              </a:r>
              <a:endParaRPr lang="en-US" sz="2000">
                <a:latin typeface="Arial" pitchFamily="34" charset="0"/>
                <a:cs typeface="Arial" pitchFamily="34" charset="0"/>
              </a:endParaRPr>
            </a:p>
          </p:txBody>
        </p:sp>
      </p:grpSp>
      <p:grpSp>
        <p:nvGrpSpPr>
          <p:cNvPr id="21" name="Group 20"/>
          <p:cNvGrpSpPr/>
          <p:nvPr/>
        </p:nvGrpSpPr>
        <p:grpSpPr>
          <a:xfrm>
            <a:off x="1066800" y="1447800"/>
            <a:ext cx="7162800" cy="4648200"/>
            <a:chOff x="1600200" y="1905000"/>
            <a:chExt cx="6324600" cy="4267200"/>
          </a:xfrm>
        </p:grpSpPr>
        <p:pic>
          <p:nvPicPr>
            <p:cNvPr id="18" name="Picture 7" descr="029"/>
            <p:cNvPicPr>
              <a:picLocks noChangeAspect="1" noChangeArrowheads="1"/>
            </p:cNvPicPr>
            <p:nvPr/>
          </p:nvPicPr>
          <p:blipFill>
            <a:blip r:embed="rId5"/>
            <a:srcRect/>
            <a:stretch>
              <a:fillRect/>
            </a:stretch>
          </p:blipFill>
          <p:spPr bwMode="auto">
            <a:xfrm>
              <a:off x="1600200" y="1905000"/>
              <a:ext cx="6324600" cy="4267200"/>
            </a:xfrm>
            <a:prstGeom prst="rect">
              <a:avLst/>
            </a:prstGeom>
            <a:noFill/>
            <a:ln w="9525">
              <a:noFill/>
              <a:miter lim="800000"/>
              <a:headEnd/>
              <a:tailEnd/>
            </a:ln>
          </p:spPr>
        </p:pic>
        <p:sp>
          <p:nvSpPr>
            <p:cNvPr id="20" name="Oval 19"/>
            <p:cNvSpPr/>
            <p:nvPr/>
          </p:nvSpPr>
          <p:spPr>
            <a:xfrm>
              <a:off x="1676400" y="5410200"/>
              <a:ext cx="609600" cy="6096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t>3</a:t>
              </a:r>
              <a:endParaRPr 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1"/>
                                        </p:tgtEl>
                                        <p:attrNameLst>
                                          <p:attrName>ppt_w</p:attrName>
                                        </p:attrNameLst>
                                      </p:cBhvr>
                                      <p:tavLst>
                                        <p:tav tm="0">
                                          <p:val>
                                            <p:strVal val="ppt_w"/>
                                          </p:val>
                                        </p:tav>
                                        <p:tav tm="100000">
                                          <p:val>
                                            <p:fltVal val="0"/>
                                          </p:val>
                                        </p:tav>
                                      </p:tavLst>
                                    </p:anim>
                                    <p:anim calcmode="lin" valueType="num">
                                      <p:cBhvr>
                                        <p:cTn id="7" dur="500"/>
                                        <p:tgtEl>
                                          <p:spTgt spid="21"/>
                                        </p:tgtEl>
                                        <p:attrNameLst>
                                          <p:attrName>ppt_h</p:attrName>
                                        </p:attrNameLst>
                                      </p:cBhvr>
                                      <p:tavLst>
                                        <p:tav tm="0">
                                          <p:val>
                                            <p:strVal val="ppt_h"/>
                                          </p:val>
                                        </p:tav>
                                        <p:tav tm="100000">
                                          <p:val>
                                            <p:fltVal val="0"/>
                                          </p:val>
                                        </p:tav>
                                      </p:tavLst>
                                    </p:anim>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lide(fromBottom)">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4343400" cy="138884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2800" b="1" spc="50" dirty="0" smtClean="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HOẠT ĐỘNG 2</a:t>
            </a:r>
          </a:p>
          <a:p>
            <a:pPr algn="ctr">
              <a:lnSpc>
                <a:spcPct val="150000"/>
              </a:lnSpc>
            </a:pPr>
            <a:r>
              <a:rPr lang="en-US" sz="3200" b="1" dirty="0" smtClean="0">
                <a:latin typeface="Times New Roman" panose="02020603050405020304" pitchFamily="18" charset="0"/>
                <a:cs typeface="Times New Roman" panose="02020603050405020304" pitchFamily="18" charset="0"/>
              </a:rPr>
              <a:t>THẢO LUẬN NHÓM</a:t>
            </a:r>
            <a:endParaRPr lang="en-US" sz="3200" b="1" dirty="0">
              <a:latin typeface="Times New Roman" panose="02020603050405020304" pitchFamily="18" charset="0"/>
              <a:cs typeface="Times New Roman" panose="02020603050405020304" pitchFamily="18" charset="0"/>
            </a:endParaRPr>
          </a:p>
        </p:txBody>
      </p:sp>
      <p:sp>
        <p:nvSpPr>
          <p:cNvPr id="3" name="Cloud 2"/>
          <p:cNvSpPr/>
          <p:nvPr/>
        </p:nvSpPr>
        <p:spPr>
          <a:xfrm>
            <a:off x="762000" y="2362200"/>
            <a:ext cx="7924800" cy="3048000"/>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lvl="1">
              <a:lnSpc>
                <a:spcPct val="120000"/>
              </a:lnSpc>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luận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tổ</a:t>
            </a:r>
            <a:r>
              <a:rPr lang="en-US" sz="2400" dirty="0" smtClean="0">
                <a:latin typeface="Arial" pitchFamily="34" charset="0"/>
                <a:cs typeface="Arial" pitchFamily="34" charset="0"/>
              </a:rPr>
              <a:t> </a:t>
            </a:r>
          </a:p>
          <a:p>
            <a:pPr>
              <a:lnSpc>
                <a:spcPct val="120000"/>
              </a:lnSpc>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tranh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ảnh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sưu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tầm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nước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ngày</a:t>
            </a:r>
            <a:r>
              <a:rPr lang="en-US" sz="2400" dirty="0" smtClean="0">
                <a:latin typeface="Arial" pitchFamily="34" charset="0"/>
                <a:cs typeface="Arial" pitchFamily="34" charset="0"/>
              </a:rPr>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305800" cy="523220"/>
          </a:xfrm>
          <a:prstGeom prst="rect">
            <a:avLst/>
          </a:prstGeom>
          <a:noFill/>
        </p:spPr>
        <p:txBody>
          <a:bodyPr wrap="square" rtlCol="0">
            <a:spAutoFit/>
          </a:bodyPr>
          <a:lstStyle/>
          <a:p>
            <a:r>
              <a:rPr lang="en-US" sz="2800" b="1" smtClean="0">
                <a:solidFill>
                  <a:srgbClr val="002060"/>
                </a:solidFill>
                <a:latin typeface="Arial" pitchFamily="34" charset="0"/>
                <a:cs typeface="Arial" pitchFamily="34" charset="0"/>
              </a:rPr>
              <a:t>Thức ăn có nguồn gốc từ động vật: </a:t>
            </a:r>
            <a:r>
              <a:rPr lang="en-US" sz="2800" b="1" smtClean="0">
                <a:solidFill>
                  <a:srgbClr val="C00000"/>
                </a:solidFill>
                <a:latin typeface="Arial" pitchFamily="34" charset="0"/>
                <a:cs typeface="Arial" pitchFamily="34" charset="0"/>
              </a:rPr>
              <a:t>Nhóm đạm</a:t>
            </a:r>
            <a:endParaRPr lang="en-US" sz="2800" b="1">
              <a:solidFill>
                <a:srgbClr val="C00000"/>
              </a:solidFill>
              <a:latin typeface="Arial" pitchFamily="34" charset="0"/>
              <a:cs typeface="Arial" pitchFamily="34" charset="0"/>
            </a:endParaRPr>
          </a:p>
        </p:txBody>
      </p:sp>
      <p:pic>
        <p:nvPicPr>
          <p:cNvPr id="3" name="Picture 2" descr="42_9.jpg"/>
          <p:cNvPicPr>
            <a:picLocks noChangeAspect="1"/>
          </p:cNvPicPr>
          <p:nvPr/>
        </p:nvPicPr>
        <p:blipFill>
          <a:blip r:embed="rId2"/>
          <a:stretch>
            <a:fillRect/>
          </a:stretch>
        </p:blipFill>
        <p:spPr>
          <a:xfrm>
            <a:off x="152400" y="1219200"/>
            <a:ext cx="3124200" cy="2286000"/>
          </a:xfrm>
          <a:prstGeom prst="rect">
            <a:avLst/>
          </a:prstGeom>
        </p:spPr>
      </p:pic>
      <p:pic>
        <p:nvPicPr>
          <p:cNvPr id="5" name="Picture 4" descr="images.jpg"/>
          <p:cNvPicPr>
            <a:picLocks noChangeAspect="1"/>
          </p:cNvPicPr>
          <p:nvPr/>
        </p:nvPicPr>
        <p:blipFill>
          <a:blip r:embed="rId3"/>
          <a:stretch>
            <a:fillRect/>
          </a:stretch>
        </p:blipFill>
        <p:spPr>
          <a:xfrm>
            <a:off x="3200400" y="4343400"/>
            <a:ext cx="3048000" cy="2133600"/>
          </a:xfrm>
          <a:prstGeom prst="rect">
            <a:avLst/>
          </a:prstGeom>
        </p:spPr>
      </p:pic>
      <p:pic>
        <p:nvPicPr>
          <p:cNvPr id="6" name="Picture 5" descr="meo-ra-dong-thit-ga-4-phunutoday_vn.jpg"/>
          <p:cNvPicPr>
            <a:picLocks noChangeAspect="1"/>
          </p:cNvPicPr>
          <p:nvPr/>
        </p:nvPicPr>
        <p:blipFill>
          <a:blip r:embed="rId4"/>
          <a:stretch>
            <a:fillRect/>
          </a:stretch>
        </p:blipFill>
        <p:spPr>
          <a:xfrm>
            <a:off x="6553200" y="1219200"/>
            <a:ext cx="2590800" cy="2133600"/>
          </a:xfrm>
          <a:prstGeom prst="rect">
            <a:avLst/>
          </a:prstGeom>
        </p:spPr>
      </p:pic>
      <p:pic>
        <p:nvPicPr>
          <p:cNvPr id="7" name="Picture 6" descr="tải xuống.jpg"/>
          <p:cNvPicPr>
            <a:picLocks noChangeAspect="1"/>
          </p:cNvPicPr>
          <p:nvPr/>
        </p:nvPicPr>
        <p:blipFill>
          <a:blip r:embed="rId5"/>
          <a:stretch>
            <a:fillRect/>
          </a:stretch>
        </p:blipFill>
        <p:spPr>
          <a:xfrm>
            <a:off x="152400" y="4191000"/>
            <a:ext cx="3200400" cy="2286000"/>
          </a:xfrm>
          <a:prstGeom prst="rect">
            <a:avLst/>
          </a:prstGeom>
        </p:spPr>
      </p:pic>
      <p:pic>
        <p:nvPicPr>
          <p:cNvPr id="8" name="Picture 7" descr="tải xuống (1).jpg"/>
          <p:cNvPicPr>
            <a:picLocks noChangeAspect="1"/>
          </p:cNvPicPr>
          <p:nvPr/>
        </p:nvPicPr>
        <p:blipFill>
          <a:blip r:embed="rId6"/>
          <a:stretch>
            <a:fillRect/>
          </a:stretch>
        </p:blipFill>
        <p:spPr>
          <a:xfrm>
            <a:off x="3505200" y="1371600"/>
            <a:ext cx="2905125" cy="2133600"/>
          </a:xfrm>
          <a:prstGeom prst="rect">
            <a:avLst/>
          </a:prstGeom>
        </p:spPr>
      </p:pic>
      <p:pic>
        <p:nvPicPr>
          <p:cNvPr id="9" name="Picture 8" descr="mo-xe-con-cua-dong-dac-san-viet-nam-hinh-4.jpg"/>
          <p:cNvPicPr>
            <a:picLocks noChangeAspect="1"/>
          </p:cNvPicPr>
          <p:nvPr/>
        </p:nvPicPr>
        <p:blipFill>
          <a:blip r:embed="rId7"/>
          <a:stretch>
            <a:fillRect/>
          </a:stretch>
        </p:blipFill>
        <p:spPr>
          <a:xfrm>
            <a:off x="6172200" y="4343400"/>
            <a:ext cx="2971800" cy="2286000"/>
          </a:xfrm>
          <a:prstGeom prst="rect">
            <a:avLst/>
          </a:prstGeom>
        </p:spPr>
      </p:pic>
    </p:spTree>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767BBD0A-0550-4189-8A2D-3A722BCB6F39}"/>
  <p:tag name="ISPRING_RESOURCE_FOLDER" val="E:\HAI YEN\TNXH 2 - Ăn uông đay du\GAtnxh 2\"/>
  <p:tag name="ISPRING_PRESENTATION_PATH" val="E:\HAI YEN\TNXH 2 - Ăn uông đay du\GAtnxh 2.pptx"/>
  <p:tag name="ISPRING_PROJECT_FOLDER_UPDATED" val="1"/>
  <p:tag name="ISPRING_RESOURCE_PATHS_HASH_PRESENTER" val="4d916f974b78dec5a44bf26533ec23d5e9bf09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TotalTime>
  <Words>359</Words>
  <Application>Microsoft Office PowerPoint</Application>
  <PresentationFormat>On-screen Show (4:3)</PresentationFormat>
  <Paragraphs>63</Paragraphs>
  <Slides>16</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128</cp:revision>
  <dcterms:created xsi:type="dcterms:W3CDTF">2017-10-09T15:38:22Z</dcterms:created>
  <dcterms:modified xsi:type="dcterms:W3CDTF">2019-10-22T02:14:29Z</dcterms:modified>
</cp:coreProperties>
</file>