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325" r:id="rId2"/>
    <p:sldId id="323" r:id="rId3"/>
    <p:sldId id="306" r:id="rId4"/>
    <p:sldId id="309" r:id="rId5"/>
    <p:sldId id="311" r:id="rId6"/>
    <p:sldId id="313" r:id="rId7"/>
    <p:sldId id="316" r:id="rId8"/>
    <p:sldId id="317" r:id="rId9"/>
    <p:sldId id="321" r:id="rId10"/>
    <p:sldId id="32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FF6600"/>
    <a:srgbClr val="006600"/>
    <a:srgbClr val="339933"/>
    <a:srgbClr val="FFFFCC"/>
    <a:srgbClr val="00CC00"/>
    <a:srgbClr val="FFFF00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151" autoAdjust="0"/>
    <p:restoredTop sz="94699" autoAdjust="0"/>
  </p:normalViewPr>
  <p:slideViewPr>
    <p:cSldViewPr>
      <p:cViewPr varScale="1">
        <p:scale>
          <a:sx n="43" d="100"/>
          <a:sy n="43" d="100"/>
        </p:scale>
        <p:origin x="-11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E1377-313D-4879-AC38-BEC4F72F0823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6900F-7DC4-4124-96CD-053F9B4B0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35E17-C7E4-441A-917C-8CA89877B14C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FE1C6-49F0-4FDC-A283-CAD88F0B3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F080E-1A48-401D-A942-463FE9E8C5C2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CFA96-67D9-41F3-909F-DE9CF5146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86AC4-A06D-41B7-8387-3649C32D3CE4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7D86A-06F0-4822-82AF-BF8A69A767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6C25E-3D6A-4CC5-91A4-F24AB7477A8B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F32DE-185F-4BDE-AA5F-1F3329DD6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AC681-27FF-4891-952B-E98D29C616C5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D892D-2BA7-4788-9430-6F1032D930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9EC0A-99B1-4C83-8860-31355CAAAA57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A39AB-E73D-4889-A067-0E19F331A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F0FE8-3688-4665-961E-F98264A19478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9BFC6-FB13-4772-A101-F984F3CC75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A387F-49F2-48B1-84BE-080E2E2DD4D2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0A46F-0C8B-4913-B462-FD296B9E1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375E1-88FA-4124-AD6A-5289FE5CF26A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F0297-AD76-4F2E-BCAD-A5EC43819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C62D3-5C10-4674-9A2C-B26BD2DCAEF8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27A5A-5871-4F4C-AC34-20112152F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1A051B7-9AAF-4323-BAC9-799DFBB5DB5A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BBBA1BA-6B9A-4035-AC82-9ED5F6EF5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spd="slow">
    <p:dissolv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1_thumb139_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1403350" y="836613"/>
            <a:ext cx="7200900" cy="5761037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b="1" kern="10">
                <a:ln w="9525" cap="sq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rgbClr val="00FF00"/>
                </a:solidFill>
                <a:latin typeface="Arial"/>
                <a:cs typeface="Arial"/>
              </a:rPr>
              <a:t>BÀI GIẢNG MÔN TOÁN LỚP 4</a:t>
            </a:r>
          </a:p>
        </p:txBody>
      </p:sp>
      <p:sp>
        <p:nvSpPr>
          <p:cNvPr id="2052" name="WordArt 6"/>
          <p:cNvSpPr>
            <a:spLocks noChangeArrowheads="1" noChangeShapeType="1" noTextEdit="1"/>
          </p:cNvSpPr>
          <p:nvPr/>
        </p:nvSpPr>
        <p:spPr bwMode="auto">
          <a:xfrm>
            <a:off x="2051050" y="3573463"/>
            <a:ext cx="6048375" cy="419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19050" cap="sq">
                  <a:solidFill>
                    <a:srgbClr val="99CCFF"/>
                  </a:solidFill>
                  <a:round/>
                  <a:headEnd type="none" w="sm" len="sm"/>
                  <a:tailEnd type="none" w="sm" len="sm"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CHIA MỘT TÍCH CHO MỘT SỐ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395288" y="2565400"/>
            <a:ext cx="8408987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9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Khi chia một tích hai thừa số cho một số, ta có thể lấy một thừa số chia cho số </a:t>
            </a:r>
            <a:r>
              <a:rPr lang="vi-VN" sz="39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9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ó (nếu chia hết), rồi nhân kết quả với thừa số kia.</a:t>
            </a:r>
          </a:p>
        </p:txBody>
      </p:sp>
      <p:sp>
        <p:nvSpPr>
          <p:cNvPr id="166917" name="Text Box 5"/>
          <p:cNvSpPr txBox="1">
            <a:spLocks noChangeArrowheads="1"/>
          </p:cNvSpPr>
          <p:nvPr/>
        </p:nvSpPr>
        <p:spPr bwMode="auto">
          <a:xfrm>
            <a:off x="179388" y="1700213"/>
            <a:ext cx="2087562" cy="579437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Ghi nhớ</a:t>
            </a:r>
          </a:p>
        </p:txBody>
      </p:sp>
      <p:grpSp>
        <p:nvGrpSpPr>
          <p:cNvPr id="11268" name="Group 6"/>
          <p:cNvGrpSpPr>
            <a:grpSpLocks/>
          </p:cNvGrpSpPr>
          <p:nvPr/>
        </p:nvGrpSpPr>
        <p:grpSpPr bwMode="auto">
          <a:xfrm>
            <a:off x="1476375" y="333375"/>
            <a:ext cx="6840538" cy="1258888"/>
            <a:chOff x="1066" y="0"/>
            <a:chExt cx="4309" cy="793"/>
          </a:xfrm>
        </p:grpSpPr>
        <p:sp>
          <p:nvSpPr>
            <p:cNvPr id="166919" name="Text Box 7"/>
            <p:cNvSpPr txBox="1">
              <a:spLocks noChangeArrowheads="1"/>
            </p:cNvSpPr>
            <p:nvPr/>
          </p:nvSpPr>
          <p:spPr bwMode="auto">
            <a:xfrm>
              <a:off x="1066" y="0"/>
              <a:ext cx="4173" cy="530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endParaRPr lang="en-US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endParaRPr>
            </a:p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Toán</a:t>
              </a:r>
              <a:endPara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endParaRPr>
            </a:p>
          </p:txBody>
        </p:sp>
        <p:sp>
          <p:nvSpPr>
            <p:cNvPr id="166920" name="Text Box 8"/>
            <p:cNvSpPr txBox="1">
              <a:spLocks noChangeArrowheads="1"/>
            </p:cNvSpPr>
            <p:nvPr/>
          </p:nvSpPr>
          <p:spPr bwMode="auto">
            <a:xfrm>
              <a:off x="1202" y="586"/>
              <a:ext cx="4173" cy="20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CHIA MỘT TÍCH CHO MỘT SỐ</a:t>
              </a:r>
            </a:p>
          </p:txBody>
        </p:sp>
      </p:grp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85" name="Text Box 17"/>
          <p:cNvSpPr txBox="1">
            <a:spLocks noChangeArrowheads="1"/>
          </p:cNvSpPr>
          <p:nvPr/>
        </p:nvSpPr>
        <p:spPr bwMode="auto">
          <a:xfrm>
            <a:off x="333375" y="2500313"/>
            <a:ext cx="2808288" cy="5794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a.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28: (2 x 7)  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50850" y="3060700"/>
            <a:ext cx="3313113" cy="5794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28 :  2 : 7    </a:t>
            </a:r>
          </a:p>
        </p:txBody>
      </p:sp>
      <p:sp>
        <p:nvSpPr>
          <p:cNvPr id="135180" name="Text Box 12"/>
          <p:cNvSpPr txBox="1">
            <a:spLocks noChangeArrowheads="1"/>
          </p:cNvSpPr>
          <p:nvPr/>
        </p:nvSpPr>
        <p:spPr bwMode="auto">
          <a:xfrm>
            <a:off x="1835150" y="188913"/>
            <a:ext cx="6624638" cy="912812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  <a:defRPr/>
            </a:pPr>
            <a:endParaRPr lang="en-US" sz="2800" i="1" dirty="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algn="ctr"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</a:t>
            </a:r>
            <a:endParaRPr lang="en-US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35181" name="Text Box 13"/>
          <p:cNvSpPr txBox="1">
            <a:spLocks noChangeArrowheads="1"/>
          </p:cNvSpPr>
          <p:nvPr/>
        </p:nvSpPr>
        <p:spPr bwMode="auto">
          <a:xfrm>
            <a:off x="539750" y="1268413"/>
            <a:ext cx="2519363" cy="45720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Kiểm tra bài cũ.</a:t>
            </a: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415925" y="3594100"/>
            <a:ext cx="3313113" cy="5794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  14  :  7  = 2</a:t>
            </a:r>
          </a:p>
        </p:txBody>
      </p:sp>
      <p:sp>
        <p:nvSpPr>
          <p:cNvPr id="83986" name="Text Box 18"/>
          <p:cNvSpPr txBox="1">
            <a:spLocks noChangeArrowheads="1"/>
          </p:cNvSpPr>
          <p:nvPr/>
        </p:nvSpPr>
        <p:spPr bwMode="auto">
          <a:xfrm>
            <a:off x="4500563" y="2565400"/>
            <a:ext cx="2735262" cy="5794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b.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90: (9 x 2) </a:t>
            </a:r>
          </a:p>
        </p:txBody>
      </p:sp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4716463" y="3636963"/>
            <a:ext cx="2735262" cy="5794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  10  :  2 = 5</a:t>
            </a:r>
          </a:p>
        </p:txBody>
      </p:sp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4660900" y="3124200"/>
            <a:ext cx="2303463" cy="5794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90 : 9 : 2 </a:t>
            </a:r>
          </a:p>
        </p:txBody>
      </p:sp>
      <p:sp>
        <p:nvSpPr>
          <p:cNvPr id="3082" name="Text Box 19"/>
          <p:cNvSpPr txBox="1">
            <a:spLocks noChangeArrowheads="1"/>
          </p:cNvSpPr>
          <p:nvPr/>
        </p:nvSpPr>
        <p:spPr bwMode="auto">
          <a:xfrm>
            <a:off x="1476375" y="981075"/>
            <a:ext cx="6191250" cy="366713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3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3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3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3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85" grpId="0"/>
      <p:bldP spid="18" grpId="0"/>
      <p:bldP spid="135181" grpId="0"/>
      <p:bldP spid="135181" grpId="1"/>
      <p:bldP spid="2" grpId="0"/>
      <p:bldP spid="83986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57338"/>
            <a:ext cx="8388350" cy="503237"/>
          </a:xfrm>
        </p:spPr>
        <p:txBody>
          <a:bodyPr anchor="b"/>
          <a:lstStyle/>
          <a:p>
            <a:pPr algn="l" eaLnBrk="1" hangingPunct="1">
              <a:defRPr/>
            </a:pPr>
            <a:r>
              <a:rPr lang="en-US" sz="3200" smtClean="0">
                <a:latin typeface="Arial"/>
              </a:rPr>
              <a:t>a/ Tính và so sánh giá trị của ba biểu thức. </a:t>
            </a:r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2987675" y="2154238"/>
            <a:ext cx="28797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Tx/>
              <a:buChar char="•"/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9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(15 : 3);</a:t>
            </a:r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1547813" y="2781300"/>
            <a:ext cx="51847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(9 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15) : 3 = 135 : 3 =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45</a:t>
            </a:r>
          </a:p>
        </p:txBody>
      </p:sp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0" y="2009775"/>
            <a:ext cx="30972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Tx/>
              <a:buChar char="•"/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(9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15) : 3;</a:t>
            </a:r>
          </a:p>
        </p:txBody>
      </p:sp>
      <p:sp>
        <p:nvSpPr>
          <p:cNvPr id="160775" name="Rectangle 7"/>
          <p:cNvSpPr>
            <a:spLocks noChangeArrowheads="1"/>
          </p:cNvSpPr>
          <p:nvPr/>
        </p:nvSpPr>
        <p:spPr bwMode="auto">
          <a:xfrm>
            <a:off x="5981700" y="1984375"/>
            <a:ext cx="24479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(9 : 3)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15;</a:t>
            </a:r>
          </a:p>
        </p:txBody>
      </p:sp>
      <p:sp>
        <p:nvSpPr>
          <p:cNvPr id="160776" name="Rectangle 8"/>
          <p:cNvSpPr>
            <a:spLocks noChangeArrowheads="1"/>
          </p:cNvSpPr>
          <p:nvPr/>
        </p:nvSpPr>
        <p:spPr bwMode="auto">
          <a:xfrm>
            <a:off x="1547813" y="4005263"/>
            <a:ext cx="51117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(9 : 3)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15 = 3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 =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45</a:t>
            </a:r>
          </a:p>
        </p:txBody>
      </p:sp>
      <p:sp>
        <p:nvSpPr>
          <p:cNvPr id="160777" name="Rectangle 9"/>
          <p:cNvSpPr>
            <a:spLocks noChangeArrowheads="1"/>
          </p:cNvSpPr>
          <p:nvPr/>
        </p:nvSpPr>
        <p:spPr bwMode="auto">
          <a:xfrm>
            <a:off x="1692275" y="3357563"/>
            <a:ext cx="496728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9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(15 : 3) = 9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5 =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45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692275" y="0"/>
            <a:ext cx="6624638" cy="72072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  <a:defRPr/>
            </a:pPr>
            <a:endParaRPr lang="en-US" sz="2400" i="1" dirty="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algn="ctr"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</a:t>
            </a:r>
            <a:endParaRPr lang="en-US" sz="2400" b="1" dirty="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1908175" y="930275"/>
            <a:ext cx="6624638" cy="27622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CHIA MỘT TÍCH CHO MỘT SỐ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0" y="1052513"/>
            <a:ext cx="1296988" cy="40005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 Ví dụ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50825" y="2636838"/>
            <a:ext cx="1441450" cy="5238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 có: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323850" y="4724400"/>
            <a:ext cx="8424863" cy="5238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Vậy:      (9 x 15) : 3 = 9 x (15 : 3) = (9 : 3) x 15</a:t>
            </a:r>
          </a:p>
        </p:txBody>
      </p:sp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250825" y="5445125"/>
            <a:ext cx="8893175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 i="1" u="sng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Kết luận</a:t>
            </a:r>
            <a:r>
              <a:rPr lang="en-US" sz="2400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Vì 15 chia hết cho 3; 9 chia hết cho 3 nên có thể lấy </a:t>
            </a:r>
            <a:r>
              <a:rPr lang="en-US" sz="2400" b="1" i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 thừa số chia cho 3 rồi nhân kết quả với thừa số kia.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6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6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"/>
                                        <p:tgtEl>
                                          <p:spTgt spid="16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3" dur="500"/>
                                        <p:tgtEl>
                                          <p:spTgt spid="160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16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72" grpId="0"/>
      <p:bldP spid="160773" grpId="0"/>
      <p:bldP spid="160774" grpId="0"/>
      <p:bldP spid="160775" grpId="0"/>
      <p:bldP spid="160776" grpId="0"/>
      <p:bldP spid="160777" grpId="0"/>
      <p:bldP spid="15372" grpId="0"/>
      <p:bldP spid="15374" grpId="0"/>
      <p:bldP spid="15375" grpId="0"/>
      <p:bldP spid="15376" grpId="0"/>
      <p:bldP spid="16179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9538" y="-242888"/>
            <a:ext cx="8891587" cy="863601"/>
          </a:xfrm>
        </p:spPr>
        <p:txBody>
          <a:bodyPr anchor="b"/>
          <a:lstStyle/>
          <a:p>
            <a:pPr eaLnBrk="1" hangingPunct="1">
              <a:defRPr/>
            </a:pPr>
            <a:r>
              <a:rPr lang="en-US" sz="3200" smtClean="0">
                <a:latin typeface="Arial"/>
              </a:rPr>
              <a:t>b/ Tính và so sánh giá trị của hai biểu thức. </a:t>
            </a:r>
          </a:p>
        </p:txBody>
      </p:sp>
      <p:sp>
        <p:nvSpPr>
          <p:cNvPr id="163845" name="Rectangle 5"/>
          <p:cNvSpPr>
            <a:spLocks noChangeArrowheads="1"/>
          </p:cNvSpPr>
          <p:nvPr/>
        </p:nvSpPr>
        <p:spPr bwMode="auto">
          <a:xfrm>
            <a:off x="1619250" y="549275"/>
            <a:ext cx="489743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(7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15) : 3  và 7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(15 : 3) </a:t>
            </a:r>
          </a:p>
        </p:txBody>
      </p:sp>
      <p:sp>
        <p:nvSpPr>
          <p:cNvPr id="163848" name="Rectangle 8"/>
          <p:cNvSpPr>
            <a:spLocks noChangeArrowheads="1"/>
          </p:cNvSpPr>
          <p:nvPr/>
        </p:nvSpPr>
        <p:spPr bwMode="auto">
          <a:xfrm>
            <a:off x="0" y="2387600"/>
            <a:ext cx="65532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Vậy:     (7 </a:t>
            </a: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15) : 3 = 7 </a:t>
            </a: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(15 : 3)</a:t>
            </a:r>
          </a:p>
        </p:txBody>
      </p:sp>
      <p:sp>
        <p:nvSpPr>
          <p:cNvPr id="163850" name="Rectangle 10"/>
          <p:cNvSpPr>
            <a:spLocks noChangeArrowheads="1"/>
          </p:cNvSpPr>
          <p:nvPr/>
        </p:nvSpPr>
        <p:spPr bwMode="auto">
          <a:xfrm>
            <a:off x="250825" y="3141663"/>
            <a:ext cx="6516688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Vì sao ta không tính: (7 : 3)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 ?</a:t>
            </a:r>
          </a:p>
        </p:txBody>
      </p:sp>
      <p:sp>
        <p:nvSpPr>
          <p:cNvPr id="163852" name="Rectangle 12"/>
          <p:cNvSpPr>
            <a:spLocks noChangeArrowheads="1"/>
          </p:cNvSpPr>
          <p:nvPr/>
        </p:nvSpPr>
        <p:spPr bwMode="auto">
          <a:xfrm>
            <a:off x="0" y="3933825"/>
            <a:ext cx="889317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Ta không tính (7 : 3)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15, vì 7 không chia hết cho 3.</a:t>
            </a:r>
          </a:p>
        </p:txBody>
      </p:sp>
      <p:sp>
        <p:nvSpPr>
          <p:cNvPr id="163853" name="Rectangle 13"/>
          <p:cNvSpPr>
            <a:spLocks noChangeArrowheads="1"/>
          </p:cNvSpPr>
          <p:nvPr/>
        </p:nvSpPr>
        <p:spPr bwMode="auto">
          <a:xfrm>
            <a:off x="0" y="5084763"/>
            <a:ext cx="88931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Kết luận</a:t>
            </a: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Vì 15 chia hết cho 3 nên có thể lấy 15 chia cho 3 rồi nhân kết quả với 7.</a:t>
            </a:r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908050"/>
            <a:ext cx="151288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Ta có:</a:t>
            </a:r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971550" y="1341438"/>
            <a:ext cx="46815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(7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15) : 3 = 105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3 = 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35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093788" y="1916113"/>
            <a:ext cx="4681537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7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(15 : 3) = 7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5 = 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35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63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6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63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8" grpId="0"/>
      <p:bldP spid="163850" grpId="0"/>
      <p:bldP spid="163852" grpId="0"/>
      <p:bldP spid="163853" grpId="0"/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395288" y="2565400"/>
            <a:ext cx="8408987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Khi chia một tích hai thừa số cho một số, ta có thể lấy một thừa số chia cho số </a:t>
            </a:r>
            <a:r>
              <a:rPr lang="vi-VN" sz="36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6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ó (nếu chia hết), rồi nhân kết quả với thừa số kia.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79388" y="1700213"/>
            <a:ext cx="2087562" cy="5238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2. Ghi nhớ</a:t>
            </a:r>
          </a:p>
        </p:txBody>
      </p:sp>
      <p:grpSp>
        <p:nvGrpSpPr>
          <p:cNvPr id="6148" name="Group 7"/>
          <p:cNvGrpSpPr>
            <a:grpSpLocks/>
          </p:cNvGrpSpPr>
          <p:nvPr/>
        </p:nvGrpSpPr>
        <p:grpSpPr bwMode="auto">
          <a:xfrm>
            <a:off x="1692275" y="25400"/>
            <a:ext cx="6840538" cy="1206500"/>
            <a:chOff x="1066" y="0"/>
            <a:chExt cx="4309" cy="760"/>
          </a:xfrm>
        </p:grpSpPr>
        <p:sp>
          <p:nvSpPr>
            <p:cNvPr id="20488" name="Text Box 8"/>
            <p:cNvSpPr txBox="1">
              <a:spLocks noChangeArrowheads="1"/>
            </p:cNvSpPr>
            <p:nvPr/>
          </p:nvSpPr>
          <p:spPr bwMode="auto">
            <a:xfrm>
              <a:off x="1066" y="0"/>
              <a:ext cx="4173" cy="454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endPara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endParaRPr>
            </a:p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Toán</a:t>
              </a:r>
              <a:endPara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endParaRPr>
            </a:p>
          </p:txBody>
        </p:sp>
        <p:sp>
          <p:nvSpPr>
            <p:cNvPr id="20489" name="Text Box 9"/>
            <p:cNvSpPr txBox="1">
              <a:spLocks noChangeArrowheads="1"/>
            </p:cNvSpPr>
            <p:nvPr/>
          </p:nvSpPr>
          <p:spPr bwMode="auto">
            <a:xfrm>
              <a:off x="1202" y="586"/>
              <a:ext cx="4173" cy="174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CHIA MỘT TÍCH CHO MỘT SỐ</a:t>
              </a:r>
            </a:p>
          </p:txBody>
        </p:sp>
      </p:grp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50825" y="1196975"/>
            <a:ext cx="1296988" cy="40005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 Ví dụ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3"/>
          <p:cNvSpPr>
            <a:spLocks noChangeArrowheads="1"/>
          </p:cNvSpPr>
          <p:nvPr/>
        </p:nvSpPr>
        <p:spPr bwMode="auto">
          <a:xfrm>
            <a:off x="684213" y="2997200"/>
            <a:ext cx="2374900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a/ (8 x 23): 4</a:t>
            </a: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5148263" y="2997200"/>
            <a:ext cx="2808287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b/ (15 x 24) : 6</a:t>
            </a:r>
          </a:p>
        </p:txBody>
      </p:sp>
      <p:grpSp>
        <p:nvGrpSpPr>
          <p:cNvPr id="7172" name="Group 9"/>
          <p:cNvGrpSpPr>
            <a:grpSpLocks/>
          </p:cNvGrpSpPr>
          <p:nvPr/>
        </p:nvGrpSpPr>
        <p:grpSpPr bwMode="auto">
          <a:xfrm>
            <a:off x="1692275" y="25400"/>
            <a:ext cx="6840538" cy="1258888"/>
            <a:chOff x="1066" y="0"/>
            <a:chExt cx="4309" cy="793"/>
          </a:xfrm>
        </p:grpSpPr>
        <p:sp>
          <p:nvSpPr>
            <p:cNvPr id="22535" name="Text Box 7"/>
            <p:cNvSpPr txBox="1">
              <a:spLocks noChangeArrowheads="1"/>
            </p:cNvSpPr>
            <p:nvPr/>
          </p:nvSpPr>
          <p:spPr bwMode="auto">
            <a:xfrm>
              <a:off x="1066" y="0"/>
              <a:ext cx="4173" cy="530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endParaRPr lang="en-US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endParaRPr>
            </a:p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Toán</a:t>
              </a:r>
              <a:endPara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endParaRPr>
            </a:p>
          </p:txBody>
        </p:sp>
        <p:sp>
          <p:nvSpPr>
            <p:cNvPr id="22536" name="Text Box 8"/>
            <p:cNvSpPr txBox="1">
              <a:spLocks noChangeArrowheads="1"/>
            </p:cNvSpPr>
            <p:nvPr/>
          </p:nvSpPr>
          <p:spPr bwMode="auto">
            <a:xfrm>
              <a:off x="1202" y="586"/>
              <a:ext cx="4173" cy="20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CHIA MỘT TÍCH CHO MỘT SỐ</a:t>
              </a:r>
            </a:p>
          </p:txBody>
        </p:sp>
      </p:grpSp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179388" y="1268413"/>
            <a:ext cx="874871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Khi chia một tích hai thừa số cho một số, ta có thể lấy một thừa số chia cho số </a:t>
            </a:r>
            <a:r>
              <a:rPr lang="vi-VN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ó (nếu chia hết), rồi nhân kết quả với thừa số kia.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179388" y="1989138"/>
            <a:ext cx="1944687" cy="954087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Thực hành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179388" y="2349500"/>
            <a:ext cx="4248150" cy="45720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1.</a:t>
            </a:r>
            <a:r>
              <a:rPr lang="en-US" sz="24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Tính bằng hai cách</a:t>
            </a:r>
          </a:p>
        </p:txBody>
      </p:sp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115888" y="3716338"/>
            <a:ext cx="39608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Cách 1:</a:t>
            </a:r>
            <a:r>
              <a:rPr lang="en-US" sz="28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Nhân tr</a:t>
            </a:r>
            <a:r>
              <a:rPr lang="vi-VN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ớc, chia sau.</a:t>
            </a: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(8 x 23) : 4 = 184 : 4 = 46</a:t>
            </a:r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0" y="4149725"/>
            <a:ext cx="4067175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Cách 2: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Chia tr</a:t>
            </a:r>
            <a:r>
              <a:rPr lang="vi-VN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ớc, nhân sau.</a:t>
            </a:r>
            <a:endParaRPr lang="en-US" sz="240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(8 x 23) : 4 = 8 : 4 x 23 </a:t>
            </a: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        = 2 x 23 = 46</a:t>
            </a:r>
          </a:p>
        </p:txBody>
      </p:sp>
      <p:sp>
        <p:nvSpPr>
          <p:cNvPr id="168975" name="Rectangle 15"/>
          <p:cNvSpPr>
            <a:spLocks noChangeArrowheads="1"/>
          </p:cNvSpPr>
          <p:nvPr/>
        </p:nvSpPr>
        <p:spPr bwMode="auto">
          <a:xfrm>
            <a:off x="4284663" y="3573463"/>
            <a:ext cx="451961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Cách 1: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(15 x 24) : 6 = 360 : 6 = 60</a:t>
            </a:r>
          </a:p>
        </p:txBody>
      </p:sp>
      <p:sp>
        <p:nvSpPr>
          <p:cNvPr id="168976" name="Rectangle 16"/>
          <p:cNvSpPr>
            <a:spLocks noChangeArrowheads="1"/>
          </p:cNvSpPr>
          <p:nvPr/>
        </p:nvSpPr>
        <p:spPr bwMode="auto">
          <a:xfrm>
            <a:off x="4392613" y="4652963"/>
            <a:ext cx="457200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Cách 2:</a:t>
            </a: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(15 x 24) : 6 = 15 x (24 : 6) </a:t>
            </a: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          = 15 x 4 = 60</a:t>
            </a:r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4211638" y="3141663"/>
            <a:ext cx="0" cy="28082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9998" name="Rectangle 14"/>
          <p:cNvSpPr>
            <a:spLocks noChangeArrowheads="1"/>
          </p:cNvSpPr>
          <p:nvPr/>
        </p:nvSpPr>
        <p:spPr bwMode="auto">
          <a:xfrm>
            <a:off x="0" y="5916613"/>
            <a:ext cx="8893175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800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</a:t>
            </a:r>
            <a:r>
              <a:rPr lang="vi-VN" sz="2800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800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u ý:  cách 2 chỉ thực hiện </a:t>
            </a:r>
            <a:r>
              <a:rPr lang="vi-VN" sz="2800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800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khi ít nhất có một thừa số chia hết cho số chia.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1689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1689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9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/>
      <p:bldP spid="167941" grpId="0"/>
      <p:bldP spid="22539" grpId="0"/>
      <p:bldP spid="22539" grpId="1"/>
      <p:bldP spid="22540" grpId="0"/>
      <p:bldP spid="168963" grpId="0"/>
      <p:bldP spid="168966" grpId="0"/>
      <p:bldP spid="168975" grpId="0"/>
      <p:bldP spid="168976" grpId="0"/>
      <p:bldP spid="22546" grpId="0" animBg="1"/>
      <p:bldP spid="1699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565400"/>
            <a:ext cx="7218363" cy="781050"/>
          </a:xfrm>
        </p:spPr>
        <p:txBody>
          <a:bodyPr anchor="b"/>
          <a:lstStyle/>
          <a:p>
            <a:pPr eaLnBrk="1" hangingPunct="1">
              <a:defRPr/>
            </a:pPr>
            <a:r>
              <a:rPr lang="en-US" sz="3200" i="1" u="sng" smtClean="0">
                <a:solidFill>
                  <a:srgbClr val="FFFF00"/>
                </a:solidFill>
                <a:latin typeface="Arial"/>
              </a:rPr>
              <a:t>Bài 2:</a:t>
            </a:r>
            <a:r>
              <a:rPr lang="en-US" sz="3200" i="1" smtClean="0">
                <a:solidFill>
                  <a:schemeClr val="tx1"/>
                </a:solidFill>
                <a:latin typeface="Arial"/>
              </a:rPr>
              <a:t> Tính bằng cách thuận tiện nhất.</a:t>
            </a:r>
            <a:r>
              <a:rPr lang="en-US" sz="3200" smtClean="0">
                <a:solidFill>
                  <a:schemeClr val="tx1"/>
                </a:solidFill>
                <a:latin typeface="Arial"/>
              </a:rPr>
              <a:t> </a:t>
            </a:r>
            <a:endParaRPr lang="en-US" sz="3200" i="1" smtClean="0">
              <a:solidFill>
                <a:schemeClr val="tx1"/>
              </a:solidFill>
              <a:latin typeface="Arial"/>
            </a:endParaRPr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2555875" y="3357563"/>
            <a:ext cx="266382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(25 x 36) : 9</a:t>
            </a: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0" y="3789363"/>
            <a:ext cx="194468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i="1" u="sng">
                <a:solidFill>
                  <a:srgbClr val="FF0000"/>
                </a:solidFill>
                <a:latin typeface="Arial" charset="0"/>
              </a:rPr>
              <a:t>Đáp án:</a:t>
            </a:r>
            <a:r>
              <a:rPr lang="en-US" sz="3200" b="1">
                <a:solidFill>
                  <a:schemeClr val="tx2"/>
                </a:solidFill>
                <a:latin typeface="Arial" charset="0"/>
              </a:rPr>
              <a:t> </a:t>
            </a:r>
            <a:endParaRPr lang="en-US" sz="3200" b="1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287338" y="4437063"/>
            <a:ext cx="88566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(25 x 36) : 9 = 25 x (36 : 9) </a:t>
            </a:r>
          </a:p>
          <a:p>
            <a:pPr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          = 25 x 4 = 100</a:t>
            </a:r>
          </a:p>
        </p:txBody>
      </p:sp>
      <p:grpSp>
        <p:nvGrpSpPr>
          <p:cNvPr id="8198" name="Group 8"/>
          <p:cNvGrpSpPr>
            <a:grpSpLocks/>
          </p:cNvGrpSpPr>
          <p:nvPr/>
        </p:nvGrpSpPr>
        <p:grpSpPr bwMode="auto">
          <a:xfrm>
            <a:off x="1979613" y="0"/>
            <a:ext cx="6840537" cy="1258888"/>
            <a:chOff x="1066" y="0"/>
            <a:chExt cx="4309" cy="793"/>
          </a:xfrm>
        </p:grpSpPr>
        <p:sp>
          <p:nvSpPr>
            <p:cNvPr id="25609" name="Text Box 9"/>
            <p:cNvSpPr txBox="1">
              <a:spLocks noChangeArrowheads="1"/>
            </p:cNvSpPr>
            <p:nvPr/>
          </p:nvSpPr>
          <p:spPr bwMode="auto">
            <a:xfrm>
              <a:off x="1066" y="0"/>
              <a:ext cx="4173" cy="530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endParaRPr lang="en-US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endParaRPr>
            </a:p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Toán</a:t>
              </a:r>
              <a:endPara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endParaRPr>
            </a:p>
          </p:txBody>
        </p:sp>
        <p:sp>
          <p:nvSpPr>
            <p:cNvPr id="25610" name="Text Box 10"/>
            <p:cNvSpPr txBox="1">
              <a:spLocks noChangeArrowheads="1"/>
            </p:cNvSpPr>
            <p:nvPr/>
          </p:nvSpPr>
          <p:spPr bwMode="auto">
            <a:xfrm>
              <a:off x="1202" y="586"/>
              <a:ext cx="4173" cy="20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CHIA MỘT TÍCH CHO MỘT SỐ</a:t>
              </a:r>
            </a:p>
          </p:txBody>
        </p:sp>
      </p:grpSp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250825" y="1628775"/>
            <a:ext cx="874871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Khi chia một tích hai thừa số cho một số, ta có thể lấy một thừa số chia cho số </a:t>
            </a:r>
            <a:r>
              <a:rPr lang="vi-VN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ó (nếu chia hết), rồi nhân kết quả với thừa số kia.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/>
      <p:bldP spid="171011" grpId="0"/>
      <p:bldP spid="171013" grpId="0"/>
      <p:bldP spid="1710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0" y="2133600"/>
            <a:ext cx="914400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3: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Một cửa hàng có 5 tấm vải, mỗi tấm dài 30m. Cửa hàng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ã bán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      số vải. Hỏi cửa hàng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ã bán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bao nhiêu mét vải?</a:t>
            </a: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1042988" y="3644900"/>
            <a:ext cx="19446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Tóm tắt:</a:t>
            </a: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endParaRPr lang="en-US" sz="2400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0" y="4508500"/>
            <a:ext cx="29956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Mỗi tấm vải: 30m</a:t>
            </a:r>
          </a:p>
        </p:txBody>
      </p:sp>
      <p:sp>
        <p:nvSpPr>
          <p:cNvPr id="172040" name="Rectangle 8"/>
          <p:cNvSpPr>
            <a:spLocks noChangeArrowheads="1"/>
          </p:cNvSpPr>
          <p:nvPr/>
        </p:nvSpPr>
        <p:spPr bwMode="auto">
          <a:xfrm>
            <a:off x="0" y="3860800"/>
            <a:ext cx="226853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Co ù5 tấm vải:</a:t>
            </a:r>
          </a:p>
        </p:txBody>
      </p:sp>
      <p:sp>
        <p:nvSpPr>
          <p:cNvPr id="172041" name="Rectangle 9"/>
          <p:cNvSpPr>
            <a:spLocks noChangeArrowheads="1"/>
          </p:cNvSpPr>
          <p:nvPr/>
        </p:nvSpPr>
        <p:spPr bwMode="auto">
          <a:xfrm>
            <a:off x="0" y="5157788"/>
            <a:ext cx="421163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Bán     số vải = ... m vải?</a:t>
            </a:r>
          </a:p>
        </p:txBody>
      </p:sp>
      <p:grpSp>
        <p:nvGrpSpPr>
          <p:cNvPr id="9223" name="Group 20"/>
          <p:cNvGrpSpPr>
            <a:grpSpLocks/>
          </p:cNvGrpSpPr>
          <p:nvPr/>
        </p:nvGrpSpPr>
        <p:grpSpPr bwMode="auto">
          <a:xfrm>
            <a:off x="1979613" y="0"/>
            <a:ext cx="6840537" cy="1219200"/>
            <a:chOff x="1066" y="0"/>
            <a:chExt cx="4309" cy="768"/>
          </a:xfrm>
        </p:grpSpPr>
        <p:sp>
          <p:nvSpPr>
            <p:cNvPr id="1045" name="Text Box 21"/>
            <p:cNvSpPr txBox="1">
              <a:spLocks noChangeArrowheads="1"/>
            </p:cNvSpPr>
            <p:nvPr/>
          </p:nvSpPr>
          <p:spPr bwMode="auto">
            <a:xfrm>
              <a:off x="1066" y="0"/>
              <a:ext cx="4173" cy="463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endPara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endParaRPr>
            </a:p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Toán</a:t>
              </a:r>
              <a:endPara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endParaRPr>
            </a:p>
          </p:txBody>
        </p:sp>
        <p:sp>
          <p:nvSpPr>
            <p:cNvPr id="1046" name="Text Box 22"/>
            <p:cNvSpPr txBox="1">
              <a:spLocks noChangeArrowheads="1"/>
            </p:cNvSpPr>
            <p:nvPr/>
          </p:nvSpPr>
          <p:spPr bwMode="auto">
            <a:xfrm>
              <a:off x="1202" y="586"/>
              <a:ext cx="4173" cy="182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CHIA MỘT TÍCH CHO MỘT SỐ</a:t>
              </a:r>
            </a:p>
          </p:txBody>
        </p:sp>
      </p:grpSp>
      <p:sp>
        <p:nvSpPr>
          <p:cNvPr id="1047" name="Line 23"/>
          <p:cNvSpPr>
            <a:spLocks noChangeShapeType="1"/>
          </p:cNvSpPr>
          <p:nvPr/>
        </p:nvSpPr>
        <p:spPr bwMode="auto">
          <a:xfrm>
            <a:off x="3995738" y="4076700"/>
            <a:ext cx="0" cy="23050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2034" name="Rectangle 2"/>
          <p:cNvSpPr>
            <a:spLocks noChangeArrowheads="1"/>
          </p:cNvSpPr>
          <p:nvPr/>
        </p:nvSpPr>
        <p:spPr bwMode="auto">
          <a:xfrm>
            <a:off x="0" y="1557338"/>
            <a:ext cx="11874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US" sz="200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2: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1125538"/>
            <a:ext cx="1258888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US" sz="200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1:</a:t>
            </a:r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4067175" y="2298700"/>
            <a:ext cx="431800" cy="865188"/>
            <a:chOff x="4331" y="2568"/>
            <a:chExt cx="280" cy="612"/>
          </a:xfrm>
        </p:grpSpPr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4331" y="2568"/>
              <a:ext cx="272" cy="32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1</a:t>
              </a: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4339" y="2853"/>
              <a:ext cx="272" cy="32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5</a:t>
              </a:r>
            </a:p>
          </p:txBody>
        </p:sp>
        <p:sp>
          <p:nvSpPr>
            <p:cNvPr id="9236" name="Line 26"/>
            <p:cNvSpPr>
              <a:spLocks noChangeShapeType="1"/>
            </p:cNvSpPr>
            <p:nvPr/>
          </p:nvSpPr>
          <p:spPr bwMode="auto">
            <a:xfrm>
              <a:off x="4332" y="2886"/>
              <a:ext cx="22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742950" y="5157788"/>
            <a:ext cx="444500" cy="915987"/>
            <a:chOff x="4331" y="2568"/>
            <a:chExt cx="280" cy="577"/>
          </a:xfrm>
        </p:grpSpPr>
        <p:sp>
          <p:nvSpPr>
            <p:cNvPr id="1053" name="Text Box 29"/>
            <p:cNvSpPr txBox="1">
              <a:spLocks noChangeArrowheads="1"/>
            </p:cNvSpPr>
            <p:nvPr/>
          </p:nvSpPr>
          <p:spPr bwMode="auto">
            <a:xfrm>
              <a:off x="4331" y="2568"/>
              <a:ext cx="272" cy="291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1</a:t>
              </a:r>
            </a:p>
          </p:txBody>
        </p:sp>
        <p:sp>
          <p:nvSpPr>
            <p:cNvPr id="1054" name="Text Box 30"/>
            <p:cNvSpPr txBox="1">
              <a:spLocks noChangeArrowheads="1"/>
            </p:cNvSpPr>
            <p:nvPr/>
          </p:nvSpPr>
          <p:spPr bwMode="auto">
            <a:xfrm>
              <a:off x="4339" y="2854"/>
              <a:ext cx="272" cy="291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5</a:t>
              </a:r>
            </a:p>
          </p:txBody>
        </p:sp>
        <p:sp>
          <p:nvSpPr>
            <p:cNvPr id="9233" name="Line 31"/>
            <p:cNvSpPr>
              <a:spLocks noChangeShapeType="1"/>
            </p:cNvSpPr>
            <p:nvPr/>
          </p:nvSpPr>
          <p:spPr bwMode="auto">
            <a:xfrm>
              <a:off x="4332" y="2886"/>
              <a:ext cx="22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4067175" y="3789363"/>
            <a:ext cx="4897438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en-US" sz="240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giải</a:t>
            </a:r>
          </a:p>
          <a:p>
            <a:pPr algn="ctr"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Cửa hàng có số mét vải là:</a:t>
            </a:r>
          </a:p>
          <a:p>
            <a:pPr algn="ctr"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x 5 = 150 (m)</a:t>
            </a:r>
          </a:p>
          <a:p>
            <a:pPr algn="ctr"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Cửa hàng </a:t>
            </a:r>
            <a:r>
              <a:rPr lang="vi-VN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ã bán số mét vải là:</a:t>
            </a:r>
          </a:p>
          <a:p>
            <a:pPr algn="ctr"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150 : 5 = 30 (m)</a:t>
            </a:r>
          </a:p>
          <a:p>
            <a:pPr algn="r"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Đáp số: 30 m</a:t>
            </a:r>
          </a:p>
        </p:txBody>
      </p:sp>
      <p:sp>
        <p:nvSpPr>
          <p:cNvPr id="1057" name="Text Box 33"/>
          <p:cNvSpPr txBox="1">
            <a:spLocks noChangeArrowheads="1"/>
          </p:cNvSpPr>
          <p:nvPr/>
        </p:nvSpPr>
        <p:spPr bwMode="auto">
          <a:xfrm>
            <a:off x="2627313" y="6389688"/>
            <a:ext cx="6121400" cy="40005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(Bài toán còn có thể giải bằng cách khác)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2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5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500"/>
                                        <p:tgtEl>
                                          <p:spTgt spid="172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" dur="500"/>
                                        <p:tgtEl>
                                          <p:spTgt spid="17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4" dur="500"/>
                                        <p:tgtEl>
                                          <p:spTgt spid="172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/>
      <p:bldP spid="172036" grpId="0"/>
      <p:bldP spid="172037" grpId="0"/>
      <p:bldP spid="172040" grpId="0"/>
      <p:bldP spid="172041" grpId="0"/>
      <p:bldP spid="1047" grpId="0" animBg="1"/>
      <p:bldP spid="174083" grpId="0"/>
      <p:bldP spid="10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900113" y="333375"/>
            <a:ext cx="7559675" cy="2952750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800" i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Cách 2:</a:t>
            </a: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giải</a:t>
            </a: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 tấm vải cửa hàng bán </a:t>
            </a:r>
            <a:r>
              <a:rPr lang="vi-VN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là:</a:t>
            </a: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 : 5 = 1 (tấm)</a:t>
            </a: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 mét vải cửa hàng bán </a:t>
            </a:r>
            <a:r>
              <a:rPr lang="vi-VN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là:</a:t>
            </a: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x 1= 30 (m)</a:t>
            </a:r>
          </a:p>
          <a:p>
            <a:pPr algn="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Đáp số: 30 m</a:t>
            </a:r>
          </a:p>
        </p:txBody>
      </p:sp>
      <p:sp>
        <p:nvSpPr>
          <p:cNvPr id="10243" name="Rectangle 11"/>
          <p:cNvSpPr>
            <a:spLocks noChangeArrowheads="1"/>
          </p:cNvSpPr>
          <p:nvPr/>
        </p:nvSpPr>
        <p:spPr bwMode="auto">
          <a:xfrm>
            <a:off x="1249363" y="2349500"/>
            <a:ext cx="25844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Arial" charset="0"/>
            </a:endParaRPr>
          </a:p>
        </p:txBody>
      </p:sp>
      <p:sp>
        <p:nvSpPr>
          <p:cNvPr id="10244" name="Rectangle 13"/>
          <p:cNvSpPr>
            <a:spLocks noChangeArrowheads="1"/>
          </p:cNvSpPr>
          <p:nvPr/>
        </p:nvSpPr>
        <p:spPr bwMode="auto">
          <a:xfrm>
            <a:off x="4643438" y="4724400"/>
            <a:ext cx="324167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Arial" charset="0"/>
            </a:endParaRPr>
          </a:p>
        </p:txBody>
      </p:sp>
      <p:sp>
        <p:nvSpPr>
          <p:cNvPr id="10245" name="Rectangle 15"/>
          <p:cNvSpPr>
            <a:spLocks noChangeArrowheads="1"/>
          </p:cNvSpPr>
          <p:nvPr/>
        </p:nvSpPr>
        <p:spPr bwMode="auto">
          <a:xfrm>
            <a:off x="5724525" y="6065838"/>
            <a:ext cx="20415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Arial" charset="0"/>
            </a:endParaRPr>
          </a:p>
        </p:txBody>
      </p:sp>
      <p:sp>
        <p:nvSpPr>
          <p:cNvPr id="10246" name="Rectangle 3"/>
          <p:cNvSpPr>
            <a:spLocks noChangeArrowheads="1"/>
          </p:cNvSpPr>
          <p:nvPr/>
        </p:nvSpPr>
        <p:spPr bwMode="auto">
          <a:xfrm>
            <a:off x="468313" y="4365625"/>
            <a:ext cx="569118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Arial" charset="0"/>
            </a:endParaRP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900113" y="3357563"/>
            <a:ext cx="7632700" cy="3500437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800" i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Cách 3:</a:t>
            </a: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giải</a:t>
            </a:r>
          </a:p>
          <a:p>
            <a:pPr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Nếu số vải bán </a:t>
            </a:r>
            <a:r>
              <a:rPr lang="vi-VN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chia </a:t>
            </a:r>
            <a:r>
              <a:rPr lang="vi-VN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ều cho các tấm vải thì mỗi tấm vải bán </a:t>
            </a:r>
            <a:r>
              <a:rPr lang="vi-VN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 là:</a:t>
            </a: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: 5 = 6 (m)</a:t>
            </a: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Tổng số mét vải cửa hàng bán </a:t>
            </a:r>
            <a:r>
              <a:rPr lang="vi-VN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 là:</a:t>
            </a: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6 x 5 = 30 (m)</a:t>
            </a:r>
          </a:p>
          <a:p>
            <a:pPr algn="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Đáp số: 30 m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animBg="1"/>
      <p:bldP spid="2" grpId="0" animBg="1"/>
    </p:bldLst>
  </p:timing>
</p:sld>
</file>

<file path=ppt/theme/theme1.xml><?xml version="1.0" encoding="utf-8"?>
<a:theme xmlns:a="http://schemas.openxmlformats.org/drawingml/2006/main" name="Textured">
  <a:themeElements>
    <a:clrScheme name="Textured 3">
      <a:dk1>
        <a:srgbClr val="4E4E74"/>
      </a:dk1>
      <a:lt1>
        <a:srgbClr val="FFFFFF"/>
      </a:lt1>
      <a:dk2>
        <a:srgbClr val="666699"/>
      </a:dk2>
      <a:lt2>
        <a:srgbClr val="FFFFCC"/>
      </a:lt2>
      <a:accent1>
        <a:srgbClr val="5E5884"/>
      </a:accent1>
      <a:accent2>
        <a:srgbClr val="8AB29D"/>
      </a:accent2>
      <a:accent3>
        <a:srgbClr val="B8B8CA"/>
      </a:accent3>
      <a:accent4>
        <a:srgbClr val="DADADA"/>
      </a:accent4>
      <a:accent5>
        <a:srgbClr val="B6B4C2"/>
      </a:accent5>
      <a:accent6>
        <a:srgbClr val="7DA18E"/>
      </a:accent6>
      <a:hlink>
        <a:srgbClr val="FFFF99"/>
      </a:hlink>
      <a:folHlink>
        <a:srgbClr val="FFCC00"/>
      </a:folHlink>
    </a:clrScheme>
    <a:fontScheme name="Textured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4745</TotalTime>
  <Words>960</Words>
  <Application>Microsoft Office PowerPoint</Application>
  <PresentationFormat>On-screen Show (4:3)</PresentationFormat>
  <Paragraphs>108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Tahoma</vt:lpstr>
      <vt:lpstr>Arial</vt:lpstr>
      <vt:lpstr>Wingdings</vt:lpstr>
      <vt:lpstr>Calibri</vt:lpstr>
      <vt:lpstr>Textured</vt:lpstr>
      <vt:lpstr>Slide 1</vt:lpstr>
      <vt:lpstr>Slide 2</vt:lpstr>
      <vt:lpstr>a/ Tính và so sánh giá trị của ba biểu thức. </vt:lpstr>
      <vt:lpstr>b/ Tính và so sánh giá trị của hai biểu thức. </vt:lpstr>
      <vt:lpstr>Slide 5</vt:lpstr>
      <vt:lpstr>Slide 6</vt:lpstr>
      <vt:lpstr>Bài 2: Tính bằng cách thuận tiện nhất. </vt:lpstr>
      <vt:lpstr>Slide 8</vt:lpstr>
      <vt:lpstr>Slide 9</vt:lpstr>
      <vt:lpstr>Slide 10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GIAÙO AÙN LÔÙP 3_ MOÂN TOAÙN  Baøi : Dieän tích cuûa moät hình</dc:title>
  <dc:creator>Windows xp sp2 Full</dc:creator>
  <cp:lastModifiedBy>CSTeam</cp:lastModifiedBy>
  <cp:revision>230</cp:revision>
  <dcterms:created xsi:type="dcterms:W3CDTF">2006-02-13T19:22:27Z</dcterms:created>
  <dcterms:modified xsi:type="dcterms:W3CDTF">2016-06-30T02:11:50Z</dcterms:modified>
</cp:coreProperties>
</file>