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3" r:id="rId6"/>
    <p:sldId id="264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9900"/>
    <a:srgbClr val="800000"/>
    <a:srgbClr val="003300"/>
    <a:srgbClr val="CC0000"/>
    <a:srgbClr val="800080"/>
    <a:srgbClr val="993300"/>
    <a:srgbClr val="FF00FF"/>
    <a:srgbClr val="CC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0CDD8-6525-4CBE-92D8-7A306013D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65108-5BEF-4C8E-9CF7-9B2880FC7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F74FF-D848-430B-96B3-5C3A83575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301B1-0F08-4C4D-84A9-349CF3E7F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C66AF-F6A1-4B69-8FBA-D06B2FF75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B991F-18D8-43F8-9EAF-0E9190728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8F3CB-553B-4138-AB78-61D78B9FE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767CB-3684-41EE-A92B-8FF392C32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4B030-CABC-43EC-958C-831F4E45C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3488A-2BA1-4B77-8B19-D140B502A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924B-8006-4B46-BAA5-1A9837B93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ED592EA-F3EB-47F1-A67E-FFEEF7183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" Target="slide9.xml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image" Target="../media/image7.png"/><Relationship Id="rId4" Type="http://schemas.openxmlformats.org/officeDocument/2006/relationships/slide" Target="slide8.xml"/><Relationship Id="rId9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52400" y="1752600"/>
            <a:ext cx="426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A50021"/>
                </a:solidFill>
              </a:rPr>
              <a:t>Dấu hiệu chia hết cho 2</a:t>
            </a:r>
          </a:p>
        </p:txBody>
      </p:sp>
      <p:pic>
        <p:nvPicPr>
          <p:cNvPr id="3079" name="Picture 9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09600" y="990600"/>
            <a:ext cx="297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FF"/>
                </a:solidFill>
              </a:rPr>
              <a:t>Kiểm tra bài cũ:</a:t>
            </a:r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304800" y="2590800"/>
            <a:ext cx="5257800" cy="1219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100000">
                <a:srgbClr val="99FFCC"/>
              </a:gs>
            </a:gsLst>
            <a:lin ang="0" scaled="1"/>
          </a:gradFill>
          <a:ln w="381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buClr>
                <a:srgbClr val="0000FF"/>
              </a:buClr>
              <a:buFont typeface="Wingdings" pitchFamily="2" charset="2"/>
              <a:buBlip>
                <a:blip r:embed="rId4"/>
              </a:buBlip>
            </a:pPr>
            <a:r>
              <a:rPr lang="en-US" sz="2400" b="1">
                <a:solidFill>
                  <a:srgbClr val="CC0000"/>
                </a:solidFill>
              </a:rPr>
              <a:t> Số chia hết cho 2 có chữ số tận </a:t>
            </a:r>
          </a:p>
          <a:p>
            <a:pPr>
              <a:buClr>
                <a:srgbClr val="0000FF"/>
              </a:buClr>
              <a:buFont typeface="Wingdings" pitchFamily="2" charset="2"/>
              <a:buNone/>
            </a:pPr>
            <a:r>
              <a:rPr lang="en-US" sz="2400" b="1">
                <a:solidFill>
                  <a:srgbClr val="CC0000"/>
                </a:solidFill>
              </a:rPr>
              <a:t>cùng bằng mấy? Cho ví dụ </a:t>
            </a:r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3124200" y="4419600"/>
            <a:ext cx="5029200" cy="1295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CFFFF"/>
              </a:gs>
              <a:gs pos="100000">
                <a:srgbClr val="FFFF99"/>
              </a:gs>
            </a:gsLst>
            <a:lin ang="5400000" scaled="1"/>
          </a:gradFill>
          <a:ln w="381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buClr>
                <a:srgbClr val="0000FF"/>
              </a:buClr>
              <a:buFont typeface="Wingdings" pitchFamily="2" charset="2"/>
              <a:buBlip>
                <a:blip r:embed="rId5"/>
              </a:buBlip>
            </a:pPr>
            <a:r>
              <a:rPr lang="en-US" sz="2400" b="1">
                <a:solidFill>
                  <a:srgbClr val="FF0000"/>
                </a:solidFill>
              </a:rPr>
              <a:t> Các số:0 ; 2 ; 4 ; 6 ; 8 </a:t>
            </a:r>
            <a:r>
              <a:rPr lang="vi-VN" sz="2400" b="1">
                <a:solidFill>
                  <a:srgbClr val="FF0000"/>
                </a:solidFill>
              </a:rPr>
              <a:t>đư</a:t>
            </a:r>
            <a:r>
              <a:rPr lang="en-US" sz="2400" b="1">
                <a:solidFill>
                  <a:srgbClr val="FF0000"/>
                </a:solidFill>
              </a:rPr>
              <a:t>ợc </a:t>
            </a:r>
          </a:p>
          <a:p>
            <a:pPr>
              <a:buClr>
                <a:srgbClr val="0000FF"/>
              </a:buClr>
              <a:buFont typeface="Wingdings" pitchFamily="2" charset="2"/>
              <a:buNone/>
            </a:pPr>
            <a:r>
              <a:rPr lang="en-US" sz="2400" b="1">
                <a:solidFill>
                  <a:srgbClr val="FF0000"/>
                </a:solidFill>
              </a:rPr>
              <a:t>gọi là số gì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3" grpId="0"/>
      <p:bldP spid="3084" grpId="0" animBg="1"/>
      <p:bldP spid="308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04800" y="990600"/>
            <a:ext cx="152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99"/>
                </a:solidFill>
              </a:rPr>
              <a:t>Bài 4: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57200" y="16002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003300"/>
                </a:solidFill>
              </a:rPr>
              <a:t>Trong các số 35; 8; 57; 660; 945; 5553; 3000:</a:t>
            </a:r>
          </a:p>
          <a:p>
            <a:r>
              <a:rPr lang="en-US" sz="2400">
                <a:solidFill>
                  <a:srgbClr val="003300"/>
                </a:solidFill>
              </a:rPr>
              <a:t>a) Số nào vừa chia hết cho 5 vừa chia hết cho 2?</a:t>
            </a:r>
          </a:p>
          <a:p>
            <a:r>
              <a:rPr lang="en-US" sz="2400">
                <a:solidFill>
                  <a:srgbClr val="003300"/>
                </a:solidFill>
              </a:rPr>
              <a:t>b) Số nào chia hết cho 5 nhưng không chia hết cho 2?</a:t>
            </a:r>
          </a:p>
          <a:p>
            <a:endParaRPr lang="en-US" sz="2400">
              <a:solidFill>
                <a:srgbClr val="003300"/>
              </a:solidFill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048000" y="2590800"/>
            <a:ext cx="2890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C0000"/>
                </a:solidFill>
              </a:rPr>
              <a:t>Chọn  đáp án đúng: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676400" y="29718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00CC"/>
                </a:solidFill>
              </a:rPr>
              <a:t>Số vừa chia hết cho 5 vừa chia hết cho 2 là:</a:t>
            </a:r>
            <a:endParaRPr lang="en-US" sz="2000"/>
          </a:p>
        </p:txBody>
      </p:sp>
      <p:pic>
        <p:nvPicPr>
          <p:cNvPr id="15372" name="Picture 12" descr="A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35052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3124200" y="3581400"/>
            <a:ext cx="20574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35 ; 57 ; 945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048000" y="4419600"/>
            <a:ext cx="2514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35 ; 660 ; 5553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3124200" y="5029200"/>
            <a:ext cx="1752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660 ; 3000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3048000" y="5943600"/>
            <a:ext cx="29718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660 ; 3000 ; 5553</a:t>
            </a:r>
          </a:p>
        </p:txBody>
      </p:sp>
      <p:pic>
        <p:nvPicPr>
          <p:cNvPr id="15380" name="Picture 20" descr="B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9800" y="42672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1" name="Picture 21" descr="C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09800" y="5029200"/>
            <a:ext cx="64452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2" name="Picture 22" descr="D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09800" y="58674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69" grpId="0"/>
      <p:bldP spid="15370" grpId="0"/>
      <p:bldP spid="15371" grpId="0"/>
      <p:bldP spid="15376" grpId="0" animBg="1"/>
      <p:bldP spid="15376" grpId="1" animBg="1"/>
      <p:bldP spid="15377" grpId="0" animBg="1"/>
      <p:bldP spid="15377" grpId="1" animBg="1"/>
      <p:bldP spid="15378" grpId="0" animBg="1"/>
      <p:bldP spid="15379" grpId="0" animBg="1"/>
      <p:bldP spid="1537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304800" y="990600"/>
            <a:ext cx="152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99"/>
                </a:solidFill>
              </a:rPr>
              <a:t>Bài 4: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57200" y="16002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003300"/>
                </a:solidFill>
              </a:rPr>
              <a:t>Trong các số 35; 8; 57; 660; 945; 5553; 3000:</a:t>
            </a:r>
          </a:p>
          <a:p>
            <a:r>
              <a:rPr lang="en-US" sz="2400">
                <a:solidFill>
                  <a:srgbClr val="003300"/>
                </a:solidFill>
              </a:rPr>
              <a:t>a) Số nào vừa chia hết cho 5 vừa chia hết cho 2?</a:t>
            </a:r>
          </a:p>
          <a:p>
            <a:r>
              <a:rPr lang="en-US" sz="2400">
                <a:solidFill>
                  <a:srgbClr val="003300"/>
                </a:solidFill>
              </a:rPr>
              <a:t>b) Số nào chia hết cho 5 nhưng không chia hết cho 2?</a:t>
            </a:r>
          </a:p>
          <a:p>
            <a:endParaRPr lang="en-US" sz="2400">
              <a:solidFill>
                <a:srgbClr val="003300"/>
              </a:solidFill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048000" y="2590800"/>
            <a:ext cx="2890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C0000"/>
                </a:solidFill>
              </a:rPr>
              <a:t>Chọn  đáp án đúng: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143000" y="2971800"/>
            <a:ext cx="662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00CC"/>
                </a:solidFill>
              </a:rPr>
              <a:t>Số chia hết cho 5 nh</a:t>
            </a:r>
            <a:r>
              <a:rPr lang="vi-VN" sz="2000" b="1">
                <a:solidFill>
                  <a:srgbClr val="CC00CC"/>
                </a:solidFill>
              </a:rPr>
              <a:t>ư</a:t>
            </a:r>
            <a:r>
              <a:rPr lang="en-US" sz="2000" b="1">
                <a:solidFill>
                  <a:srgbClr val="CC00CC"/>
                </a:solidFill>
              </a:rPr>
              <a:t>ng không chia hết cho 2 là:</a:t>
            </a:r>
            <a:endParaRPr lang="en-US" sz="2000">
              <a:solidFill>
                <a:srgbClr val="CC00CC"/>
              </a:solidFill>
            </a:endParaRPr>
          </a:p>
        </p:txBody>
      </p:sp>
      <p:pic>
        <p:nvPicPr>
          <p:cNvPr id="16396" name="Picture 12" descr="A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35814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13" descr="B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00400" y="42672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8" name="Picture 14" descr="C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00400" y="5029200"/>
            <a:ext cx="64452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9" name="Picture 15" descr="D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00400" y="57150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4191000" y="3581400"/>
            <a:ext cx="20574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35 ; 945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4191000" y="4953000"/>
            <a:ext cx="1752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660 ; 945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4191000" y="4343400"/>
            <a:ext cx="1752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35 ; 3000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4191000" y="5791200"/>
            <a:ext cx="2133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945; 3000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6392" grpId="0"/>
      <p:bldP spid="16394" grpId="0"/>
      <p:bldP spid="16395" grpId="0"/>
      <p:bldP spid="16400" grpId="0" animBg="1"/>
      <p:bldP spid="16401" grpId="0" animBg="1"/>
      <p:bldP spid="16401" grpId="1" animBg="1"/>
      <p:bldP spid="16402" grpId="0" animBg="1"/>
      <p:bldP spid="16402" grpId="1" animBg="1"/>
      <p:bldP spid="16403" grpId="0" animBg="1"/>
      <p:bldP spid="1640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WordArt 6"/>
          <p:cNvSpPr>
            <a:spLocks noChangeArrowheads="1" noChangeShapeType="1" noTextEdit="1"/>
          </p:cNvSpPr>
          <p:nvPr/>
        </p:nvSpPr>
        <p:spPr bwMode="auto">
          <a:xfrm>
            <a:off x="1752600" y="1752600"/>
            <a:ext cx="5562600" cy="990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>
              <a:defRPr/>
            </a:pPr>
            <a:r>
              <a:rPr lang="vi-VN" sz="6000" b="1" kern="10">
                <a:ln w="9525" cap="sq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00FF00"/>
                    </a:gs>
                    <a:gs pos="50000">
                      <a:schemeClr val="tx2"/>
                    </a:gs>
                    <a:gs pos="100000">
                      <a:srgbClr val="00FF00"/>
                    </a:gs>
                  </a:gsLst>
                  <a:lin ang="0" scaled="1"/>
                </a:gradFill>
                <a:latin typeface="Arial"/>
                <a:cs typeface="Times New Roman"/>
              </a:rPr>
              <a:t>        </a:t>
            </a:r>
            <a:endParaRPr lang="en-US" sz="6000" b="1" kern="10">
              <a:ln w="9525" cap="sq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gradFill rotWithShape="0">
                <a:gsLst>
                  <a:gs pos="0">
                    <a:srgbClr val="00FF00"/>
                  </a:gs>
                  <a:gs pos="50000">
                    <a:schemeClr val="tx2"/>
                  </a:gs>
                  <a:gs pos="100000">
                    <a:srgbClr val="00FF00"/>
                  </a:gs>
                </a:gsLst>
                <a:lin ang="0" scaled="1"/>
              </a:gradFill>
              <a:latin typeface="Arial"/>
              <a:cs typeface="Times New Roman"/>
            </a:endParaRPr>
          </a:p>
        </p:txBody>
      </p:sp>
      <p:sp>
        <p:nvSpPr>
          <p:cNvPr id="17415" name="WordArt 7"/>
          <p:cNvSpPr>
            <a:spLocks noChangeArrowheads="1" noChangeShapeType="1" noTextEdit="1"/>
          </p:cNvSpPr>
          <p:nvPr/>
        </p:nvSpPr>
        <p:spPr bwMode="auto">
          <a:xfrm>
            <a:off x="2133600" y="3429000"/>
            <a:ext cx="5029200" cy="11588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6000" b="1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66FFFF"/>
                    </a:gs>
                    <a:gs pos="50000">
                      <a:srgbClr val="FF0000"/>
                    </a:gs>
                    <a:gs pos="100000">
                      <a:srgbClr val="66FFFF"/>
                    </a:gs>
                  </a:gsLst>
                  <a:lin ang="0" scaled="1"/>
                </a:gradFill>
                <a:latin typeface="Arial"/>
                <a:cs typeface="Arial"/>
              </a:rPr>
              <a:t>Ai nhanh hơn</a:t>
            </a:r>
            <a:endParaRPr lang="en-US" sz="6000" b="1" kern="1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66FFFF"/>
                  </a:gs>
                  <a:gs pos="50000">
                    <a:srgbClr val="FF0000"/>
                  </a:gs>
                  <a:gs pos="100000">
                    <a:srgbClr val="66FFFF"/>
                  </a:gs>
                </a:gsLst>
                <a:lin ang="0" scaled="1"/>
              </a:gra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1676400" y="1447800"/>
            <a:ext cx="7315200" cy="1524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66FFFF"/>
              </a:gs>
              <a:gs pos="50000">
                <a:srgbClr val="99FF99"/>
              </a:gs>
              <a:gs pos="100000">
                <a:srgbClr val="66FFFF"/>
              </a:gs>
            </a:gsLst>
            <a:lin ang="2700000" scaled="1"/>
          </a:gradFill>
          <a:ln w="38100" cap="sq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en-US" sz="2400" b="1">
                <a:solidFill>
                  <a:srgbClr val="CC0000"/>
                </a:solidFill>
              </a:rPr>
              <a:t>  Với ba chữ số 0 ; 5; 7 hãy viết các số có ba </a:t>
            </a:r>
          </a:p>
          <a:p>
            <a:r>
              <a:rPr lang="en-US" sz="2400" b="1">
                <a:solidFill>
                  <a:srgbClr val="CC0000"/>
                </a:solidFill>
              </a:rPr>
              <a:t>chữ số, mỗi số có cả ba chữ số </a:t>
            </a:r>
            <a:r>
              <a:rPr lang="vi-VN" sz="2400" b="1">
                <a:solidFill>
                  <a:srgbClr val="CC0000"/>
                </a:solidFill>
              </a:rPr>
              <a:t>đ</a:t>
            </a:r>
            <a:r>
              <a:rPr lang="en-US" sz="2400" b="1">
                <a:solidFill>
                  <a:srgbClr val="CC0000"/>
                </a:solidFill>
              </a:rPr>
              <a:t>ó và chia </a:t>
            </a:r>
          </a:p>
          <a:p>
            <a:r>
              <a:rPr lang="en-US" sz="2400" b="1">
                <a:solidFill>
                  <a:srgbClr val="CC0000"/>
                </a:solidFill>
              </a:rPr>
              <a:t>hết cho 5.</a:t>
            </a:r>
          </a:p>
          <a:p>
            <a:endParaRPr lang="en-US" sz="2400" b="1">
              <a:solidFill>
                <a:srgbClr val="CC0000"/>
              </a:solidFill>
            </a:endParaRPr>
          </a:p>
        </p:txBody>
      </p:sp>
      <p:pic>
        <p:nvPicPr>
          <p:cNvPr id="1029" name="Picture 6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7" descr="BD2053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0" y="609600"/>
          <a:ext cx="1716088" cy="2057400"/>
        </p:xfrm>
        <a:graphic>
          <a:graphicData uri="http://schemas.openxmlformats.org/presentationml/2006/ole">
            <p:oleObj spid="_x0000_s1026" name="Photo Editor Photo" r:id="rId5" imgW="2781688" imgH="3333333" progId="MSPhotoEd.3">
              <p:embed/>
            </p:oleObj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7491413" y="4419600"/>
          <a:ext cx="1652587" cy="2438400"/>
        </p:xfrm>
        <a:graphic>
          <a:graphicData uri="http://schemas.openxmlformats.org/presentationml/2006/ole">
            <p:oleObj spid="_x0000_s1027" name="Photo Editor Photo" r:id="rId6" imgW="2123810" imgH="3134162" progId="MSPhotoEd.3">
              <p:embed/>
            </p:oleObj>
          </a:graphicData>
        </a:graphic>
      </p:graphicFrame>
      <p:sp>
        <p:nvSpPr>
          <p:cNvPr id="18445" name="Oval 13"/>
          <p:cNvSpPr>
            <a:spLocks noChangeArrowheads="1"/>
          </p:cNvSpPr>
          <p:nvPr/>
        </p:nvSpPr>
        <p:spPr bwMode="auto">
          <a:xfrm>
            <a:off x="685800" y="3200400"/>
            <a:ext cx="2133600" cy="838200"/>
          </a:xfrm>
          <a:prstGeom prst="ellipse">
            <a:avLst/>
          </a:prstGeom>
          <a:solidFill>
            <a:srgbClr val="CCFFFF"/>
          </a:solidFill>
          <a:ln w="5715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4000" b="1"/>
              <a:t>750</a:t>
            </a:r>
          </a:p>
        </p:txBody>
      </p:sp>
      <p:sp>
        <p:nvSpPr>
          <p:cNvPr id="18446" name="Oval 14"/>
          <p:cNvSpPr>
            <a:spLocks noChangeArrowheads="1"/>
          </p:cNvSpPr>
          <p:nvPr/>
        </p:nvSpPr>
        <p:spPr bwMode="auto">
          <a:xfrm>
            <a:off x="2819400" y="3962400"/>
            <a:ext cx="2133600" cy="838200"/>
          </a:xfrm>
          <a:prstGeom prst="ellipse">
            <a:avLst/>
          </a:prstGeom>
          <a:solidFill>
            <a:srgbClr val="CCFFFF"/>
          </a:solidFill>
          <a:ln w="57150" cap="sq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0000"/>
                </a:solidFill>
              </a:rPr>
              <a:t>570</a:t>
            </a:r>
          </a:p>
        </p:txBody>
      </p:sp>
      <p:sp>
        <p:nvSpPr>
          <p:cNvPr id="18447" name="Oval 15"/>
          <p:cNvSpPr>
            <a:spLocks noChangeArrowheads="1"/>
          </p:cNvSpPr>
          <p:nvPr/>
        </p:nvSpPr>
        <p:spPr bwMode="auto">
          <a:xfrm>
            <a:off x="4648200" y="5181600"/>
            <a:ext cx="2133600" cy="838200"/>
          </a:xfrm>
          <a:prstGeom prst="ellipse">
            <a:avLst/>
          </a:prstGeom>
          <a:solidFill>
            <a:srgbClr val="CCFFFF"/>
          </a:solidFill>
          <a:ln w="57150" cap="sq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0000"/>
                </a:solidFill>
              </a:rPr>
              <a:t>705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 autoUpdateAnimBg="0"/>
      <p:bldP spid="18445" grpId="0" animBg="1" autoUpdateAnimBg="0"/>
      <p:bldP spid="18446" grpId="0" animBg="1" autoUpdateAnimBg="0"/>
      <p:bldP spid="1844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1371600" y="1676400"/>
            <a:ext cx="175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6600"/>
                </a:solidFill>
              </a:rPr>
              <a:t>Củng cố: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228600" y="2286000"/>
            <a:ext cx="65532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993300"/>
                </a:solidFill>
              </a:rPr>
              <a:t>Một số chia hết cho 2 tận cùng là mấy ?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228600" y="3124200"/>
            <a:ext cx="84582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800000"/>
                </a:solidFill>
              </a:rPr>
              <a:t>Một số chia hết cho 5 tận cùng là mấy ?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228600" y="3886200"/>
            <a:ext cx="8305800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800000"/>
                </a:solidFill>
              </a:rPr>
              <a:t>Một số vừa chia hết cho 2  vừa chia hết cho 5 tận cùng là mấy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75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6" grpId="0" autoUpdateAnimBg="0"/>
      <p:bldP spid="19467" grpId="0" autoUpdateAnimBg="0"/>
      <p:bldP spid="1946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5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1219200" y="16002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Dặn dò: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1676400" y="2362200"/>
            <a:ext cx="6477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solidFill>
                  <a:srgbClr val="800080"/>
                </a:solidFill>
              </a:rPr>
              <a:t>Về làm bài tập 2 trong sách giáo khoa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solidFill>
                  <a:srgbClr val="800080"/>
                </a:solidFill>
              </a:rPr>
              <a:t>Xem tr</a:t>
            </a:r>
            <a:r>
              <a:rPr lang="vi-VN" sz="2800">
                <a:solidFill>
                  <a:srgbClr val="800080"/>
                </a:solidFill>
              </a:rPr>
              <a:t>ư</a:t>
            </a:r>
            <a:r>
              <a:rPr lang="en-US" sz="2800">
                <a:solidFill>
                  <a:srgbClr val="800080"/>
                </a:solidFill>
              </a:rPr>
              <a:t>ớc bài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609600" y="990600"/>
            <a:ext cx="297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FF"/>
                </a:solidFill>
              </a:rPr>
              <a:t>Kiểm tra bài cũ:</a:t>
            </a: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152400" y="1752600"/>
            <a:ext cx="426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A50021"/>
                </a:solidFill>
              </a:rPr>
              <a:t>Dấu hiệu chia hết cho 2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914400" y="2667000"/>
            <a:ext cx="5257800" cy="13716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66FFFF"/>
              </a:gs>
              <a:gs pos="100000">
                <a:srgbClr val="66FFCC"/>
              </a:gs>
            </a:gsLst>
            <a:lin ang="0" scaled="1"/>
          </a:gradFill>
          <a:ln w="381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buClr>
                <a:srgbClr val="0000FF"/>
              </a:buClr>
              <a:buFont typeface="Wingdings 2" pitchFamily="18" charset="2"/>
              <a:buChar char="ë"/>
            </a:pPr>
            <a:r>
              <a:rPr lang="en-US" sz="2400" b="1">
                <a:solidFill>
                  <a:srgbClr val="FF0000"/>
                </a:solidFill>
              </a:rPr>
              <a:t> Các số tận cùng là1; 3; 5;7;9</a:t>
            </a:r>
          </a:p>
          <a:p>
            <a:pPr>
              <a:buClr>
                <a:srgbClr val="0000FF"/>
              </a:buClr>
              <a:buFont typeface="Wingdings 2" pitchFamily="18" charset="2"/>
              <a:buNone/>
            </a:pPr>
            <a:r>
              <a:rPr lang="en-US" sz="2400" b="1">
                <a:solidFill>
                  <a:srgbClr val="FF0000"/>
                </a:solidFill>
              </a:rPr>
              <a:t> </a:t>
            </a:r>
            <a:r>
              <a:rPr lang="vi-VN" sz="2400" b="1">
                <a:solidFill>
                  <a:srgbClr val="FF0000"/>
                </a:solidFill>
              </a:rPr>
              <a:t>đư</a:t>
            </a:r>
            <a:r>
              <a:rPr lang="en-US" sz="2400" b="1">
                <a:solidFill>
                  <a:srgbClr val="FF0000"/>
                </a:solidFill>
              </a:rPr>
              <a:t>ợc gọi là số gì ?</a:t>
            </a:r>
          </a:p>
        </p:txBody>
      </p:sp>
      <p:pic>
        <p:nvPicPr>
          <p:cNvPr id="4103" name="Picture 9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0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2362200" y="4572000"/>
            <a:ext cx="5105400" cy="14478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FF00"/>
              </a:gs>
              <a:gs pos="50000">
                <a:srgbClr val="FFFFFF"/>
              </a:gs>
              <a:gs pos="100000">
                <a:srgbClr val="00FF00"/>
              </a:gs>
            </a:gsLst>
            <a:lin ang="5400000" scaled="1"/>
          </a:gradFill>
          <a:ln w="381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buClr>
                <a:srgbClr val="0000FF"/>
              </a:buClr>
              <a:buFont typeface="Wingdings 2" pitchFamily="18" charset="2"/>
              <a:buChar char="ë"/>
            </a:pPr>
            <a:r>
              <a:rPr lang="en-US" sz="2400" b="1">
                <a:solidFill>
                  <a:srgbClr val="FF0000"/>
                </a:solidFill>
              </a:rPr>
              <a:t> Các số lẻ có chia hết cho 2</a:t>
            </a:r>
          </a:p>
          <a:p>
            <a:pPr>
              <a:buClr>
                <a:srgbClr val="0000FF"/>
              </a:buClr>
              <a:buFont typeface="Wingdings 2" pitchFamily="18" charset="2"/>
              <a:buNone/>
            </a:pPr>
            <a:r>
              <a:rPr lang="en-US" sz="2400" b="1">
                <a:solidFill>
                  <a:srgbClr val="FF0000"/>
                </a:solidFill>
              </a:rPr>
              <a:t>hay không ?Cho ví dụ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609600" y="990600"/>
            <a:ext cx="297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FF"/>
                </a:solidFill>
              </a:rPr>
              <a:t>Kiểm tra bài cũ:</a:t>
            </a: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152400" y="1752600"/>
            <a:ext cx="426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A50021"/>
                </a:solidFill>
              </a:rPr>
              <a:t>Dấu hiệu chia hết cho 2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81000" y="2362200"/>
            <a:ext cx="2667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Giải bài 4 / 95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57200" y="2819400"/>
            <a:ext cx="76200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4a ) Viết số chẵn thích hợp vào chỗ chấm: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762000" y="3352800"/>
            <a:ext cx="53340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340 ; 342 ; 344 ; ……….; ………..; 350.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533400" y="4318000"/>
            <a:ext cx="686435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4b ) Viết số lẻ thích hợp vào chỗ chấm: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838200" y="5105400"/>
            <a:ext cx="60960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8347 ; 8349 ; 8351; ………..; …………..; 8357.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276600" y="3352800"/>
            <a:ext cx="7620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346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114800" y="3352800"/>
            <a:ext cx="115252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348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733800" y="5029200"/>
            <a:ext cx="9906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8353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876800" y="5029200"/>
            <a:ext cx="9144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8355</a:t>
            </a:r>
          </a:p>
        </p:txBody>
      </p:sp>
      <p:pic>
        <p:nvPicPr>
          <p:cNvPr id="5135" name="Picture 17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8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75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utoUpdateAnimBg="0"/>
      <p:bldP spid="8201" grpId="0" autoUpdateAnimBg="0"/>
      <p:bldP spid="8202" grpId="0"/>
      <p:bldP spid="8203" grpId="0"/>
      <p:bldP spid="8204" grpId="0"/>
      <p:bldP spid="8205" grpId="0"/>
      <p:bldP spid="8206" grpId="0"/>
      <p:bldP spid="8207" grpId="0"/>
      <p:bldP spid="82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838200" y="1752600"/>
            <a:ext cx="8077200" cy="11604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Cho các số : 20 ; 30 ; 40 ; 15 ; 25 ;  35.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Thực hiện phép chia các số trên cho 5.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371600" y="3835400"/>
            <a:ext cx="1762125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20 : 5 =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371600" y="46736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30 : 5 = 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371600" y="54356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40 : 5 = 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724400" y="38354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15 : 5 = 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800600" y="46736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25 : 5 = 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800600" y="54356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35 : 5 = </a:t>
            </a:r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457200" y="990600"/>
            <a:ext cx="1828800" cy="609600"/>
          </a:xfrm>
          <a:prstGeom prst="ellipse">
            <a:avLst/>
          </a:prstGeom>
          <a:solidFill>
            <a:srgbClr val="66FFFF"/>
          </a:solidFill>
          <a:ln w="38100" cap="sq">
            <a:solidFill>
              <a:srgbClr val="FF00FF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 b="1" u="sng">
                <a:solidFill>
                  <a:srgbClr val="CC0000"/>
                </a:solidFill>
              </a:rPr>
              <a:t>Ví dụ :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2895600" y="3886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895600" y="4724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895600" y="5486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324600" y="5410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6324600" y="4724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6324600" y="3886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3</a:t>
            </a:r>
          </a:p>
        </p:txBody>
      </p:sp>
      <p:pic>
        <p:nvPicPr>
          <p:cNvPr id="6160" name="Picture 16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17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  <p:bldP spid="9220" grpId="0"/>
      <p:bldP spid="9221" grpId="0"/>
      <p:bldP spid="9222" grpId="0"/>
      <p:bldP spid="9223" grpId="0"/>
      <p:bldP spid="9224" grpId="0"/>
      <p:bldP spid="9225" grpId="0" animBg="1"/>
      <p:bldP spid="9226" grpId="0"/>
      <p:bldP spid="9227" grpId="0"/>
      <p:bldP spid="9228" grpId="0"/>
      <p:bldP spid="9229" grpId="0"/>
      <p:bldP spid="9230" grpId="0"/>
      <p:bldP spid="92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533400" y="1447800"/>
            <a:ext cx="80772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00"/>
                </a:solidFill>
              </a:rPr>
              <a:t>- Nhận xét chữ số tận cùng của Số bị chia trong các phép chia trên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85800" y="2538413"/>
            <a:ext cx="6216650" cy="4619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+Số bị chia </a:t>
            </a:r>
            <a:r>
              <a:rPr lang="vi-VN" sz="2400" b="1"/>
              <a:t>đ</a:t>
            </a:r>
            <a:r>
              <a:rPr lang="en-US" sz="2400" b="1"/>
              <a:t>ều tận cùng là 0 hoặc 5.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09600" y="3200400"/>
            <a:ext cx="81661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00"/>
                </a:solidFill>
              </a:rPr>
              <a:t>- Số nh</a:t>
            </a:r>
            <a:r>
              <a:rPr lang="vi-VN" sz="2400" b="1">
                <a:solidFill>
                  <a:srgbClr val="003300"/>
                </a:solidFill>
              </a:rPr>
              <a:t>ư</a:t>
            </a:r>
            <a:r>
              <a:rPr lang="en-US" sz="2400" b="1">
                <a:solidFill>
                  <a:srgbClr val="003300"/>
                </a:solidFill>
              </a:rPr>
              <a:t> thế nào thì chia hết cho 5?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3400" y="4572000"/>
            <a:ext cx="1752600" cy="1857375"/>
            <a:chOff x="0" y="96"/>
            <a:chExt cx="1104" cy="1170"/>
          </a:xfrm>
        </p:grpSpPr>
        <p:pic>
          <p:nvPicPr>
            <p:cNvPr id="7180" name="Picture 6" descr="LIGHT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0" y="432"/>
              <a:ext cx="62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1" name="Line 7"/>
            <p:cNvSpPr>
              <a:spLocks noChangeShapeType="1"/>
            </p:cNvSpPr>
            <p:nvPr/>
          </p:nvSpPr>
          <p:spPr bwMode="auto">
            <a:xfrm>
              <a:off x="912" y="624"/>
              <a:ext cx="19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8"/>
            <p:cNvSpPr>
              <a:spLocks noChangeShapeType="1"/>
            </p:cNvSpPr>
            <p:nvPr/>
          </p:nvSpPr>
          <p:spPr bwMode="auto">
            <a:xfrm>
              <a:off x="576" y="96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9"/>
            <p:cNvSpPr>
              <a:spLocks noChangeShapeType="1"/>
            </p:cNvSpPr>
            <p:nvPr/>
          </p:nvSpPr>
          <p:spPr bwMode="auto">
            <a:xfrm flipV="1">
              <a:off x="816" y="240"/>
              <a:ext cx="192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0"/>
            <p:cNvSpPr>
              <a:spLocks noChangeShapeType="1"/>
            </p:cNvSpPr>
            <p:nvPr/>
          </p:nvSpPr>
          <p:spPr bwMode="auto">
            <a:xfrm flipV="1">
              <a:off x="912" y="432"/>
              <a:ext cx="192" cy="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1"/>
            <p:cNvSpPr>
              <a:spLocks noChangeShapeType="1"/>
            </p:cNvSpPr>
            <p:nvPr/>
          </p:nvSpPr>
          <p:spPr bwMode="auto">
            <a:xfrm flipV="1">
              <a:off x="720" y="144"/>
              <a:ext cx="144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2"/>
            <p:cNvSpPr>
              <a:spLocks noChangeShapeType="1"/>
            </p:cNvSpPr>
            <p:nvPr/>
          </p:nvSpPr>
          <p:spPr bwMode="auto">
            <a:xfrm flipH="1" flipV="1">
              <a:off x="96" y="240"/>
              <a:ext cx="192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3"/>
            <p:cNvSpPr>
              <a:spLocks noChangeShapeType="1"/>
            </p:cNvSpPr>
            <p:nvPr/>
          </p:nvSpPr>
          <p:spPr bwMode="auto">
            <a:xfrm flipH="1" flipV="1">
              <a:off x="336" y="144"/>
              <a:ext cx="96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4"/>
            <p:cNvSpPr>
              <a:spLocks noChangeShapeType="1"/>
            </p:cNvSpPr>
            <p:nvPr/>
          </p:nvSpPr>
          <p:spPr bwMode="auto">
            <a:xfrm flipH="1" flipV="1">
              <a:off x="0" y="384"/>
              <a:ext cx="192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5"/>
            <p:cNvSpPr>
              <a:spLocks noChangeShapeType="1"/>
            </p:cNvSpPr>
            <p:nvPr/>
          </p:nvSpPr>
          <p:spPr bwMode="auto">
            <a:xfrm flipH="1" flipV="1">
              <a:off x="0" y="576"/>
              <a:ext cx="192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2590800" y="4724400"/>
            <a:ext cx="6400800" cy="1016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FF00"/>
                </a:solidFill>
              </a:rPr>
              <a:t>                        </a:t>
            </a:r>
            <a:r>
              <a:rPr lang="en-US" sz="2000" b="1">
                <a:solidFill>
                  <a:srgbClr val="FF3300"/>
                </a:solidFill>
              </a:rPr>
              <a:t>- </a:t>
            </a:r>
            <a:r>
              <a:rPr lang="en-US" sz="2400" b="1">
                <a:solidFill>
                  <a:srgbClr val="FF3300"/>
                </a:solidFill>
              </a:rPr>
              <a:t>Các số có chữ số tận cùng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                    la 0 hoặc 5 thì chia hết cho 5</a:t>
            </a:r>
          </a:p>
        </p:txBody>
      </p:sp>
      <p:pic>
        <p:nvPicPr>
          <p:cNvPr id="7175" name="Picture 17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18" descr="BD2053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Rectangle 19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7178" name="Rectangle 20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7179" name="Rectangle 21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utoUpdateAnimBg="0"/>
      <p:bldP spid="11268" grpId="0" autoUpdateAnimBg="0"/>
      <p:bldP spid="112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7669213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Thực hiện phép chia các số  41; 32 ; 53 ; 44 ; 46 ; 37 ; 28 ; 19  cho 5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33400" y="40386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b="1"/>
              <a:t>32 : 5 =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33400" y="49530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53 : 5 =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33400" y="57912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44 : 5 =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32004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b="1"/>
              <a:t>41 : 5 =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5257800" y="32512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46 : 5 =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5257800" y="40132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37 : 5 =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5257800" y="4876800"/>
            <a:ext cx="15240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/>
              <a:t>28 : 5 =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5257800" y="5765800"/>
            <a:ext cx="1512888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19 : 5 = </a:t>
            </a:r>
          </a:p>
        </p:txBody>
      </p:sp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609600" y="1295400"/>
            <a:ext cx="1981200" cy="609600"/>
          </a:xfrm>
          <a:prstGeom prst="ellipse">
            <a:avLst/>
          </a:prstGeom>
          <a:solidFill>
            <a:srgbClr val="66FFFF"/>
          </a:solidFill>
          <a:ln w="38100" cap="sq">
            <a:solidFill>
              <a:srgbClr val="FF00FF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 b="1" u="sng">
                <a:solidFill>
                  <a:srgbClr val="990000"/>
                </a:solidFill>
              </a:rPr>
              <a:t>CÂU 2 :</a:t>
            </a:r>
          </a:p>
        </p:txBody>
      </p:sp>
      <p:pic>
        <p:nvPicPr>
          <p:cNvPr id="8204" name="Picture 1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057400" y="3276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990000"/>
                </a:solidFill>
              </a:rPr>
              <a:t>8 (d</a:t>
            </a:r>
            <a:r>
              <a:rPr lang="vi-VN" sz="2800">
                <a:solidFill>
                  <a:srgbClr val="990000"/>
                </a:solidFill>
              </a:rPr>
              <a:t>ư</a:t>
            </a:r>
            <a:r>
              <a:rPr lang="en-US" sz="2800">
                <a:solidFill>
                  <a:srgbClr val="990000"/>
                </a:solidFill>
              </a:rPr>
              <a:t> 1)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1981200" y="41148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6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2)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905000" y="502920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10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3)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905000" y="58674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8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4)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6705600" y="5791200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3(d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4)</a:t>
            </a: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6629400" y="48768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5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3)</a:t>
            </a: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6553200" y="40386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7(d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2)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6705600" y="3352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9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1)</a:t>
            </a:r>
          </a:p>
        </p:txBody>
      </p:sp>
      <p:sp>
        <p:nvSpPr>
          <p:cNvPr id="8213" name="Rectangle 2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8214" name="Rectangle 2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8215" name="Rectangle 2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4" grpId="0"/>
      <p:bldP spid="12295" grpId="0"/>
      <p:bldP spid="12296" grpId="0"/>
      <p:bldP spid="12297" grpId="0"/>
      <p:bldP spid="12298" grpId="0"/>
      <p:bldP spid="12299" grpId="0"/>
      <p:bldP spid="12300" grpId="0"/>
      <p:bldP spid="12301" grpId="0" animBg="1"/>
      <p:bldP spid="12304" grpId="0"/>
      <p:bldP spid="12305" grpId="0"/>
      <p:bldP spid="12306" grpId="0"/>
      <p:bldP spid="12307" grpId="0"/>
      <p:bldP spid="12308" grpId="0"/>
      <p:bldP spid="12309" grpId="0"/>
      <p:bldP spid="12310" grpId="0"/>
      <p:bldP spid="123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33400" y="1295400"/>
            <a:ext cx="8382000" cy="1128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 </a:t>
            </a:r>
            <a:r>
              <a:rPr lang="en-US" sz="2800" b="1">
                <a:solidFill>
                  <a:srgbClr val="003300"/>
                </a:solidFill>
              </a:rPr>
              <a:t>Các số không tận cùng là 0 hoặc 5 thì không chia hết cho 5.</a:t>
            </a:r>
          </a:p>
        </p:txBody>
      </p:sp>
      <p:pic>
        <p:nvPicPr>
          <p:cNvPr id="10248" name="Picture 8" descr="Free Clip Ar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4191000"/>
            <a:ext cx="140335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81200" y="2057400"/>
            <a:ext cx="5334000" cy="2209800"/>
            <a:chOff x="768" y="1488"/>
            <a:chExt cx="3360" cy="1392"/>
          </a:xfrm>
        </p:grpSpPr>
        <p:sp>
          <p:nvSpPr>
            <p:cNvPr id="9226" name="AutoShape 10"/>
            <p:cNvSpPr>
              <a:spLocks noChangeArrowheads="1"/>
            </p:cNvSpPr>
            <p:nvPr/>
          </p:nvSpPr>
          <p:spPr bwMode="auto">
            <a:xfrm>
              <a:off x="768" y="1488"/>
              <a:ext cx="3360" cy="1392"/>
            </a:xfrm>
            <a:prstGeom prst="cloudCallout">
              <a:avLst>
                <a:gd name="adj1" fmla="val -47681"/>
                <a:gd name="adj2" fmla="val 74856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912" y="1824"/>
              <a:ext cx="3120" cy="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solidFill>
                    <a:srgbClr val="CC00CC"/>
                  </a:solidFill>
                </a:rPr>
                <a:t>Hãy so sánh dấu hiệu chia hết cho 2 và dấu hiệu chia hết cho 5.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5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609600" y="1447800"/>
            <a:ext cx="7796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>
                <a:solidFill>
                  <a:srgbClr val="FF3300"/>
                </a:solidFill>
              </a:rPr>
              <a:t>Giống nhau: </a:t>
            </a:r>
            <a:r>
              <a:rPr lang="en-US" sz="2400" b="1">
                <a:solidFill>
                  <a:srgbClr val="0000FF"/>
                </a:solidFill>
              </a:rPr>
              <a:t>Đều có chữ số tận cùng là chữ số 0.</a:t>
            </a:r>
            <a:endParaRPr lang="en-US" sz="2400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609600" y="2438400"/>
            <a:ext cx="8139113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sz="2400" b="1">
                <a:solidFill>
                  <a:srgbClr val="FF3300"/>
                </a:solidFill>
              </a:rPr>
              <a:t>Khác nhau: </a:t>
            </a:r>
          </a:p>
          <a:p>
            <a:pPr algn="just">
              <a:lnSpc>
                <a:spcPct val="125000"/>
              </a:lnSpc>
            </a:pPr>
            <a:r>
              <a:rPr lang="en-US" sz="2400" b="1">
                <a:solidFill>
                  <a:srgbClr val="FF3300"/>
                </a:solidFill>
              </a:rPr>
              <a:t>    </a:t>
            </a:r>
            <a:r>
              <a:rPr lang="en-US" sz="2400" b="1">
                <a:solidFill>
                  <a:srgbClr val="0000FF"/>
                </a:solidFill>
              </a:rPr>
              <a:t>- Dấu hiệu chia hết cho 2, ngoài tận cùng là chữ số 0 còn có các chữ số: 2, 4, 6, 8.</a:t>
            </a:r>
          </a:p>
          <a:p>
            <a:pPr algn="just">
              <a:lnSpc>
                <a:spcPct val="125000"/>
              </a:lnSpc>
            </a:pPr>
            <a:r>
              <a:rPr lang="en-US" sz="2400" b="1">
                <a:solidFill>
                  <a:srgbClr val="0000FF"/>
                </a:solidFill>
              </a:rPr>
              <a:t>    - Dấu hiệu chia hết cho 5 tận cùng là chữ số 0 hoặc 5.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52400" y="1295400"/>
            <a:ext cx="381000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00"/>
                </a:solidFill>
              </a:rPr>
              <a:t>LUYỆN</a:t>
            </a:r>
            <a:r>
              <a:rPr lang="en-US" sz="3200" b="1">
                <a:solidFill>
                  <a:srgbClr val="CCFFFF"/>
                </a:solidFill>
              </a:rPr>
              <a:t> </a:t>
            </a:r>
            <a:r>
              <a:rPr lang="en-US" sz="3200" b="1">
                <a:solidFill>
                  <a:srgbClr val="003300"/>
                </a:solidFill>
              </a:rPr>
              <a:t>TẬP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04800" y="1905000"/>
            <a:ext cx="84582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800000"/>
                </a:solidFill>
              </a:rPr>
              <a:t>Bài 1</a:t>
            </a:r>
            <a:r>
              <a:rPr lang="en-US" sz="2400" b="1">
                <a:solidFill>
                  <a:srgbClr val="800000"/>
                </a:solidFill>
              </a:rPr>
              <a:t> : Trong các số 35 ; 8 ; 57 ; 660 ; 4 674 ; 3 000 ; 945 ; 5 553.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81000" y="2971800"/>
            <a:ext cx="3810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a) Số chia hết cho 5 là: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57200" y="3657600"/>
            <a:ext cx="3733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+ 35 ; 660 ; 3 000 ; 945.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81000" y="4191000"/>
            <a:ext cx="51054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b) Số không chia hết cho 5 là: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3400" y="4724400"/>
            <a:ext cx="42672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+ 8 ; 57 ; 4 674 ; 5 553.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35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  <p:bldP spid="14344" grpId="0"/>
      <p:bldP spid="14345" grpId="0"/>
      <p:bldP spid="14346" grpId="0"/>
      <p:bldP spid="14347" grpId="0"/>
      <p:bldP spid="1434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888</Words>
  <Application>Microsoft Office PowerPoint</Application>
  <PresentationFormat>On-screen Show (4:3)</PresentationFormat>
  <Paragraphs>133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Wingdings</vt:lpstr>
      <vt:lpstr>Wingdings 2</vt:lpstr>
      <vt:lpstr>Default Design</vt:lpstr>
      <vt:lpstr>Microsoft Photo Editor 3.0 Photo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TranTin</dc:creator>
  <cp:lastModifiedBy>CSTeam</cp:lastModifiedBy>
  <cp:revision>25</cp:revision>
  <dcterms:created xsi:type="dcterms:W3CDTF">2006-05-03T09:18:41Z</dcterms:created>
  <dcterms:modified xsi:type="dcterms:W3CDTF">2016-06-30T02:13:26Z</dcterms:modified>
</cp:coreProperties>
</file>