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3" r:id="rId2"/>
  </p:sldMasterIdLst>
  <p:sldIdLst>
    <p:sldId id="257" r:id="rId3"/>
    <p:sldId id="270" r:id="rId4"/>
    <p:sldId id="268" r:id="rId5"/>
    <p:sldId id="271" r:id="rId6"/>
    <p:sldId id="267" r:id="rId7"/>
    <p:sldId id="269" r:id="rId8"/>
    <p:sldId id="275" r:id="rId9"/>
    <p:sldId id="272" r:id="rId10"/>
    <p:sldId id="276" r:id="rId11"/>
    <p:sldId id="277" r:id="rId12"/>
    <p:sldId id="278" r:id="rId13"/>
    <p:sldId id="273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339933"/>
    <a:srgbClr val="00CCFF"/>
    <a:srgbClr val="FF00FF"/>
    <a:srgbClr val="CC3300"/>
    <a:srgbClr val="000000"/>
    <a:srgbClr val="00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30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3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4BA2C-3FFA-421E-8058-E98E5529B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653C2-02A2-408B-81AF-B0CE2EC37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6A551-0E45-43A2-AC9F-44F230650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1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711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7BA1B16-D151-414B-B390-71C28DC4A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60E95-0BDD-403E-8293-5FDFD5976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B40C0-26A2-4A97-9D73-017DC1526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0182E-EF79-4F87-BC05-AEF16286C1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24A21-196D-4F2E-A05D-CDCA2678C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E4AD4-01B7-45CB-9C0D-70F8CC57D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EE5ED-381E-42E9-BD8A-81FF2BBCC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7A869-A7CF-4C90-BB36-7A4C9AD9C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A6585-1CED-4FCA-ACD7-169187C10C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28AA2-5F5D-49F8-8BB8-7A5FDA48C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3495A-6A47-4D5D-94CA-C4B82E891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C72AE-CE25-4240-8D98-8C7A8FE9E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D3FEA-67F9-4125-B756-359EA589D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3CA40-14E0-4D4E-B371-473AD86B97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7B6B-009F-487A-8EAD-4E5D9CD60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F42C9-09C4-4895-8200-79CA225E2B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D108F-C0F2-404E-A17F-BF5EF59E0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66DA5-0171-47C5-AB4F-F05808EC03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32C8A-1818-463B-80B1-0228F10CA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2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93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94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95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96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97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98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99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00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01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02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03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04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05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230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0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0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9109FA3-474D-4E4A-889F-9C951800A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pitchFamily="34" charset="0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9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9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9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A508A580-49C4-4908-A350-D4439116D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905000"/>
            <a:ext cx="7391400" cy="8382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rgbClr val="00CCFF"/>
                </a:solidFill>
                <a:latin typeface="Arial" charset="0"/>
              </a:rPr>
              <a:t>Một phát minh nho nhỏ</a:t>
            </a:r>
          </a:p>
        </p:txBody>
      </p:sp>
      <p:sp>
        <p:nvSpPr>
          <p:cNvPr id="5123" name="WordArt 8"/>
          <p:cNvSpPr>
            <a:spLocks noChangeArrowheads="1" noChangeShapeType="1" noTextEdit="1"/>
          </p:cNvSpPr>
          <p:nvPr/>
        </p:nvSpPr>
        <p:spPr bwMode="auto">
          <a:xfrm>
            <a:off x="1828800" y="990600"/>
            <a:ext cx="5334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KỂ CHUYỆN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584200"/>
            <a:ext cx="3581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5" name="Picture 3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609600"/>
            <a:ext cx="3810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6" name="Picture 4" descr="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4748213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7" name="Picture 5" descr="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3009900"/>
            <a:ext cx="3581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8" name="Picture 6" descr="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8200" y="2990850"/>
            <a:ext cx="3733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9" name="Line 7"/>
          <p:cNvSpPr>
            <a:spLocks noChangeShapeType="1"/>
          </p:cNvSpPr>
          <p:nvPr/>
        </p:nvSpPr>
        <p:spPr bwMode="auto">
          <a:xfrm flipH="1">
            <a:off x="2286000" y="990600"/>
            <a:ext cx="1066800" cy="381000"/>
          </a:xfrm>
          <a:prstGeom prst="line">
            <a:avLst/>
          </a:prstGeom>
          <a:noFill/>
          <a:ln w="9525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20" name="AutoShape 8"/>
          <p:cNvSpPr>
            <a:spLocks noChangeArrowheads="1"/>
          </p:cNvSpPr>
          <p:nvPr/>
        </p:nvSpPr>
        <p:spPr bwMode="auto">
          <a:xfrm>
            <a:off x="2667000" y="0"/>
            <a:ext cx="2590800" cy="685800"/>
          </a:xfrm>
          <a:prstGeom prst="cloudCallout">
            <a:avLst>
              <a:gd name="adj1" fmla="val -24449"/>
              <a:gd name="adj2" fmla="val 9213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>
                <a:solidFill>
                  <a:srgbClr val="CC3300"/>
                </a:solidFill>
                <a:latin typeface="Arial" charset="0"/>
              </a:rPr>
              <a:t>Thế là vì sao nhỉ ? Mình nhất </a:t>
            </a:r>
            <a:r>
              <a:rPr lang="vi-VN" sz="10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1000">
                <a:solidFill>
                  <a:srgbClr val="CC3300"/>
                </a:solidFill>
                <a:latin typeface="Arial" charset="0"/>
              </a:rPr>
              <a:t>ịnh phải tìm hiểu cho rõ !</a:t>
            </a:r>
          </a:p>
        </p:txBody>
      </p:sp>
      <p:sp>
        <p:nvSpPr>
          <p:cNvPr id="64521" name="AutoShape 9"/>
          <p:cNvSpPr>
            <a:spLocks noChangeArrowheads="1"/>
          </p:cNvSpPr>
          <p:nvPr/>
        </p:nvSpPr>
        <p:spPr bwMode="auto">
          <a:xfrm>
            <a:off x="2514600" y="2438400"/>
            <a:ext cx="1981200" cy="609600"/>
          </a:xfrm>
          <a:prstGeom prst="wedgeEllipseCallout">
            <a:avLst>
              <a:gd name="adj1" fmla="val -46875"/>
              <a:gd name="adj2" fmla="val 7994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900">
                <a:solidFill>
                  <a:srgbClr val="CC3300"/>
                </a:solidFill>
                <a:latin typeface="Arial" charset="0"/>
              </a:rPr>
              <a:t>Em không muốn làm nhà khoa học nữa, </a:t>
            </a:r>
            <a:r>
              <a:rPr lang="vi-VN" sz="9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900">
                <a:solidFill>
                  <a:srgbClr val="CC3300"/>
                </a:solidFill>
                <a:latin typeface="Arial" charset="0"/>
              </a:rPr>
              <a:t>ịnh làm bà chủ gia </a:t>
            </a:r>
            <a:r>
              <a:rPr lang="vi-VN" sz="9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900">
                <a:solidFill>
                  <a:srgbClr val="CC3300"/>
                </a:solidFill>
                <a:latin typeface="Arial" charset="0"/>
              </a:rPr>
              <a:t>ình hả !</a:t>
            </a:r>
          </a:p>
        </p:txBody>
      </p:sp>
      <p:sp>
        <p:nvSpPr>
          <p:cNvPr id="64522" name="AutoShape 10"/>
          <p:cNvSpPr>
            <a:spLocks noChangeArrowheads="1"/>
          </p:cNvSpPr>
          <p:nvPr/>
        </p:nvSpPr>
        <p:spPr bwMode="auto">
          <a:xfrm>
            <a:off x="6858000" y="2514600"/>
            <a:ext cx="1828800" cy="533400"/>
          </a:xfrm>
          <a:prstGeom prst="wedgeEllipseCallout">
            <a:avLst>
              <a:gd name="adj1" fmla="val -46616"/>
              <a:gd name="adj2" fmla="val 1041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000">
                <a:solidFill>
                  <a:srgbClr val="CC3300"/>
                </a:solidFill>
                <a:latin typeface="Arial" charset="0"/>
              </a:rPr>
              <a:t>Không tin thì anh hãy thử mà xem !</a:t>
            </a:r>
          </a:p>
        </p:txBody>
      </p:sp>
      <p:sp>
        <p:nvSpPr>
          <p:cNvPr id="64523" name="AutoShape 11"/>
          <p:cNvSpPr>
            <a:spLocks noChangeArrowheads="1"/>
          </p:cNvSpPr>
          <p:nvPr/>
        </p:nvSpPr>
        <p:spPr bwMode="auto">
          <a:xfrm>
            <a:off x="3429000" y="4800600"/>
            <a:ext cx="1295400" cy="609600"/>
          </a:xfrm>
          <a:prstGeom prst="wedgeRectCallout">
            <a:avLst>
              <a:gd name="adj1" fmla="val -44486"/>
              <a:gd name="adj2" fmla="val 10494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000">
                <a:solidFill>
                  <a:srgbClr val="CC3300"/>
                </a:solidFill>
                <a:latin typeface="Arial" charset="0"/>
              </a:rPr>
              <a:t>Đó là vì có lực ma sát. Các con lớn lên thì sẽ biết thôi mà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animBg="1"/>
      <p:bldP spid="64520" grpId="0" animBg="1"/>
      <p:bldP spid="64521" grpId="0" animBg="1"/>
      <p:bldP spid="64522" grpId="0" animBg="1"/>
      <p:bldP spid="645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584200"/>
            <a:ext cx="3581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39" name="Picture 3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609600"/>
            <a:ext cx="3810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0" name="Picture 4" descr="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4748213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1" name="Picture 5" descr="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3009900"/>
            <a:ext cx="3581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2" name="Picture 6" descr="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8200" y="2990850"/>
            <a:ext cx="3733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3" name="Line 7"/>
          <p:cNvSpPr>
            <a:spLocks noChangeShapeType="1"/>
          </p:cNvSpPr>
          <p:nvPr/>
        </p:nvSpPr>
        <p:spPr bwMode="auto">
          <a:xfrm flipH="1">
            <a:off x="2286000" y="990600"/>
            <a:ext cx="1066800" cy="381000"/>
          </a:xfrm>
          <a:prstGeom prst="line">
            <a:avLst/>
          </a:prstGeom>
          <a:noFill/>
          <a:ln w="9525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544" name="AutoShape 8"/>
          <p:cNvSpPr>
            <a:spLocks noChangeArrowheads="1"/>
          </p:cNvSpPr>
          <p:nvPr/>
        </p:nvSpPr>
        <p:spPr bwMode="auto">
          <a:xfrm>
            <a:off x="2667000" y="0"/>
            <a:ext cx="2590800" cy="685800"/>
          </a:xfrm>
          <a:prstGeom prst="cloudCallout">
            <a:avLst>
              <a:gd name="adj1" fmla="val -24449"/>
              <a:gd name="adj2" fmla="val 9213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>
                <a:solidFill>
                  <a:srgbClr val="CC3300"/>
                </a:solidFill>
                <a:latin typeface="Arial" charset="0"/>
              </a:rPr>
              <a:t>Thế là vì sao nhỉ ? Mình nhất </a:t>
            </a:r>
            <a:r>
              <a:rPr lang="vi-VN" sz="10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1000">
                <a:solidFill>
                  <a:srgbClr val="CC3300"/>
                </a:solidFill>
                <a:latin typeface="Arial" charset="0"/>
              </a:rPr>
              <a:t>ịnh phải tìm hiểu cho rõ !</a:t>
            </a:r>
          </a:p>
        </p:txBody>
      </p:sp>
      <p:sp>
        <p:nvSpPr>
          <p:cNvPr id="65545" name="AutoShape 9"/>
          <p:cNvSpPr>
            <a:spLocks noChangeArrowheads="1"/>
          </p:cNvSpPr>
          <p:nvPr/>
        </p:nvSpPr>
        <p:spPr bwMode="auto">
          <a:xfrm>
            <a:off x="2514600" y="2438400"/>
            <a:ext cx="1981200" cy="609600"/>
          </a:xfrm>
          <a:prstGeom prst="wedgeEllipseCallout">
            <a:avLst>
              <a:gd name="adj1" fmla="val -46875"/>
              <a:gd name="adj2" fmla="val 7994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900">
                <a:solidFill>
                  <a:srgbClr val="CC3300"/>
                </a:solidFill>
                <a:latin typeface="Arial" charset="0"/>
              </a:rPr>
              <a:t>Em không muốn làm nhà khoa học nữa, </a:t>
            </a:r>
            <a:r>
              <a:rPr lang="vi-VN" sz="9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900">
                <a:solidFill>
                  <a:srgbClr val="CC3300"/>
                </a:solidFill>
                <a:latin typeface="Arial" charset="0"/>
              </a:rPr>
              <a:t>ịnh làm bà chủ gia </a:t>
            </a:r>
            <a:r>
              <a:rPr lang="vi-VN" sz="9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900">
                <a:solidFill>
                  <a:srgbClr val="CC3300"/>
                </a:solidFill>
                <a:latin typeface="Arial" charset="0"/>
              </a:rPr>
              <a:t>ình hả !</a:t>
            </a:r>
          </a:p>
        </p:txBody>
      </p:sp>
      <p:sp>
        <p:nvSpPr>
          <p:cNvPr id="65546" name="AutoShape 10"/>
          <p:cNvSpPr>
            <a:spLocks noChangeArrowheads="1"/>
          </p:cNvSpPr>
          <p:nvPr/>
        </p:nvSpPr>
        <p:spPr bwMode="auto">
          <a:xfrm>
            <a:off x="6858000" y="2514600"/>
            <a:ext cx="1828800" cy="533400"/>
          </a:xfrm>
          <a:prstGeom prst="wedgeEllipseCallout">
            <a:avLst>
              <a:gd name="adj1" fmla="val -46616"/>
              <a:gd name="adj2" fmla="val 1041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000">
                <a:solidFill>
                  <a:srgbClr val="CC3300"/>
                </a:solidFill>
                <a:latin typeface="Arial" charset="0"/>
              </a:rPr>
              <a:t>Không tin thì anh hãy thử mà xem !</a:t>
            </a:r>
          </a:p>
        </p:txBody>
      </p:sp>
      <p:sp>
        <p:nvSpPr>
          <p:cNvPr id="65547" name="AutoShape 11"/>
          <p:cNvSpPr>
            <a:spLocks noChangeArrowheads="1"/>
          </p:cNvSpPr>
          <p:nvPr/>
        </p:nvSpPr>
        <p:spPr bwMode="auto">
          <a:xfrm>
            <a:off x="3429000" y="4800600"/>
            <a:ext cx="1295400" cy="609600"/>
          </a:xfrm>
          <a:prstGeom prst="wedgeRectCallout">
            <a:avLst>
              <a:gd name="adj1" fmla="val -44486"/>
              <a:gd name="adj2" fmla="val 10494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000">
                <a:solidFill>
                  <a:srgbClr val="CC3300"/>
                </a:solidFill>
                <a:latin typeface="Arial" charset="0"/>
              </a:rPr>
              <a:t>Đó là vì có lực ma sát. Các con lớn lên thì sẽ biết thôi mà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3" grpId="0" animBg="1"/>
      <p:bldP spid="65544" grpId="0" animBg="1"/>
      <p:bldP spid="65545" grpId="0" animBg="1"/>
      <p:bldP spid="65546" grpId="0" animBg="1"/>
      <p:bldP spid="655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b="1" u="sng" smtClean="0"/>
              <a:t>Kể chuyện</a:t>
            </a:r>
            <a:endParaRPr lang="en-US" sz="4000" b="1" u="sng" dirty="0" smtClean="0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362200" y="1600200"/>
            <a:ext cx="502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  <a:latin typeface="Arial" charset="0"/>
              </a:rPr>
              <a:t>Một phát minh nho nhỏ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81000" y="2286000"/>
            <a:ext cx="716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solidFill>
                <a:srgbClr val="00CCFF"/>
              </a:solidFill>
              <a:latin typeface="Arial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09600" y="2590800"/>
            <a:ext cx="716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FF00"/>
                </a:solidFill>
                <a:latin typeface="Arial" charset="0"/>
              </a:rPr>
              <a:t>Cũng cố, dặn dò: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85800" y="3505200"/>
            <a:ext cx="7924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CCFF"/>
                </a:solidFill>
                <a:latin typeface="Arial" charset="0"/>
              </a:rPr>
              <a:t> - Về nhà kể lại câu chuyện này cho ng</a:t>
            </a:r>
            <a:r>
              <a:rPr lang="vi-VN" sz="3200">
                <a:solidFill>
                  <a:srgbClr val="00CCFF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00CCFF"/>
                </a:solidFill>
                <a:latin typeface="Arial" charset="0"/>
              </a:rPr>
              <a:t>ời khác nghe.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rgbClr val="00CCFF"/>
                </a:solidFill>
                <a:latin typeface="Arial" charset="0"/>
              </a:rPr>
              <a:t> - Chuẩn bị cho tiết hôm sau Ôn tập cuối HKI.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b="1" u="sng" smtClean="0"/>
              <a:t>Kể chuyện</a:t>
            </a:r>
            <a:endParaRPr lang="en-US" sz="4000" b="1" u="sng" dirty="0" smtClean="0"/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81000" y="2286000"/>
            <a:ext cx="716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CC3300"/>
                </a:solidFill>
                <a:latin typeface="Arial" charset="0"/>
              </a:rPr>
              <a:t>I/ Kiểm tra bài cũ:</a:t>
            </a:r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1371600" y="3429000"/>
            <a:ext cx="6324600" cy="20574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00CC"/>
                </a:solidFill>
                <a:latin typeface="Arial" charset="0"/>
              </a:rPr>
              <a:t>Em hãy kể câu chuyện liên quan </a:t>
            </a:r>
          </a:p>
          <a:p>
            <a:pPr algn="ctr"/>
            <a:r>
              <a:rPr lang="vi-VN" sz="2800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CC"/>
                </a:solidFill>
                <a:latin typeface="Arial" charset="0"/>
              </a:rPr>
              <a:t>ến </a:t>
            </a:r>
            <a:r>
              <a:rPr lang="vi-VN" sz="2800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CC"/>
                </a:solidFill>
                <a:latin typeface="Arial" charset="0"/>
              </a:rPr>
              <a:t>ồ ch</a:t>
            </a:r>
            <a:r>
              <a:rPr lang="vi-VN" sz="2800">
                <a:solidFill>
                  <a:srgbClr val="0000CC"/>
                </a:solidFill>
                <a:latin typeface="Arial" charset="0"/>
              </a:rPr>
              <a:t>ơ</a:t>
            </a:r>
            <a:r>
              <a:rPr lang="en-US" sz="2800">
                <a:solidFill>
                  <a:srgbClr val="0000CC"/>
                </a:solidFill>
                <a:latin typeface="Arial" charset="0"/>
              </a:rPr>
              <a:t>i của em </a:t>
            </a:r>
          </a:p>
          <a:p>
            <a:pPr algn="ctr"/>
            <a:r>
              <a:rPr lang="en-US" sz="2800">
                <a:solidFill>
                  <a:srgbClr val="0000CC"/>
                </a:solidFill>
                <a:latin typeface="Arial" charset="0"/>
              </a:rPr>
              <a:t>hoặc của các bạn xung quanh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/>
      <p:bldP spid="5530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b="1" u="sng" smtClean="0"/>
              <a:t>Kể chuyện</a:t>
            </a:r>
            <a:endParaRPr lang="en-US" sz="4000" b="1" u="sng" dirty="0" smtClean="0"/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362200" y="1308100"/>
            <a:ext cx="502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  <a:latin typeface="Arial" charset="0"/>
              </a:rPr>
              <a:t>Một phát minh nho nhỏ</a:t>
            </a:r>
          </a:p>
        </p:txBody>
      </p:sp>
      <p:pic>
        <p:nvPicPr>
          <p:cNvPr id="53256" name="Picture 8" descr="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81200"/>
            <a:ext cx="8458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584200"/>
            <a:ext cx="3581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3" name="Picture 3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609600"/>
            <a:ext cx="3810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4" name="Picture 4" descr="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4748213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5" name="Picture 5" descr="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3009900"/>
            <a:ext cx="3581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6" name="Picture 6" descr="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8200" y="2990850"/>
            <a:ext cx="3733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2286000" y="990600"/>
            <a:ext cx="1066800" cy="381000"/>
          </a:xfrm>
          <a:prstGeom prst="line">
            <a:avLst/>
          </a:prstGeom>
          <a:noFill/>
          <a:ln w="9525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34" name="AutoShape 14"/>
          <p:cNvSpPr>
            <a:spLocks noChangeArrowheads="1"/>
          </p:cNvSpPr>
          <p:nvPr/>
        </p:nvSpPr>
        <p:spPr bwMode="auto">
          <a:xfrm>
            <a:off x="2667000" y="0"/>
            <a:ext cx="2590800" cy="685800"/>
          </a:xfrm>
          <a:prstGeom prst="cloudCallout">
            <a:avLst>
              <a:gd name="adj1" fmla="val -24449"/>
              <a:gd name="adj2" fmla="val 9213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>
                <a:solidFill>
                  <a:srgbClr val="CC3300"/>
                </a:solidFill>
                <a:latin typeface="Arial" charset="0"/>
              </a:rPr>
              <a:t>Thế là vì sao nhỉ ? Mình nhất </a:t>
            </a:r>
            <a:r>
              <a:rPr lang="vi-VN" sz="10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1000">
                <a:solidFill>
                  <a:srgbClr val="CC3300"/>
                </a:solidFill>
                <a:latin typeface="Arial" charset="0"/>
              </a:rPr>
              <a:t>ịnh phải tìm hiểu cho rõ !</a:t>
            </a:r>
          </a:p>
        </p:txBody>
      </p:sp>
      <p:sp>
        <p:nvSpPr>
          <p:cNvPr id="56337" name="AutoShape 17"/>
          <p:cNvSpPr>
            <a:spLocks noChangeArrowheads="1"/>
          </p:cNvSpPr>
          <p:nvPr/>
        </p:nvSpPr>
        <p:spPr bwMode="auto">
          <a:xfrm>
            <a:off x="2514600" y="2438400"/>
            <a:ext cx="1981200" cy="609600"/>
          </a:xfrm>
          <a:prstGeom prst="wedgeEllipseCallout">
            <a:avLst>
              <a:gd name="adj1" fmla="val -46875"/>
              <a:gd name="adj2" fmla="val 7994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900">
                <a:solidFill>
                  <a:srgbClr val="CC3300"/>
                </a:solidFill>
                <a:latin typeface="Arial" charset="0"/>
              </a:rPr>
              <a:t>Em không muốn làm nhà khoa học nữa, </a:t>
            </a:r>
            <a:r>
              <a:rPr lang="vi-VN" sz="9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900">
                <a:solidFill>
                  <a:srgbClr val="CC3300"/>
                </a:solidFill>
                <a:latin typeface="Arial" charset="0"/>
              </a:rPr>
              <a:t>ịnh làm bà chủ gia </a:t>
            </a:r>
            <a:r>
              <a:rPr lang="vi-VN" sz="9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900">
                <a:solidFill>
                  <a:srgbClr val="CC3300"/>
                </a:solidFill>
                <a:latin typeface="Arial" charset="0"/>
              </a:rPr>
              <a:t>ình hả !</a:t>
            </a:r>
          </a:p>
        </p:txBody>
      </p:sp>
      <p:sp>
        <p:nvSpPr>
          <p:cNvPr id="56338" name="AutoShape 18"/>
          <p:cNvSpPr>
            <a:spLocks noChangeArrowheads="1"/>
          </p:cNvSpPr>
          <p:nvPr/>
        </p:nvSpPr>
        <p:spPr bwMode="auto">
          <a:xfrm>
            <a:off x="6858000" y="2514600"/>
            <a:ext cx="1828800" cy="533400"/>
          </a:xfrm>
          <a:prstGeom prst="wedgeEllipseCallout">
            <a:avLst>
              <a:gd name="adj1" fmla="val -46616"/>
              <a:gd name="adj2" fmla="val 1041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000">
                <a:solidFill>
                  <a:srgbClr val="CC3300"/>
                </a:solidFill>
                <a:latin typeface="Arial" charset="0"/>
              </a:rPr>
              <a:t>Không tin thì anh hãy thử mà xem !</a:t>
            </a:r>
          </a:p>
        </p:txBody>
      </p:sp>
      <p:sp>
        <p:nvSpPr>
          <p:cNvPr id="56339" name="AutoShape 19"/>
          <p:cNvSpPr>
            <a:spLocks noChangeArrowheads="1"/>
          </p:cNvSpPr>
          <p:nvPr/>
        </p:nvSpPr>
        <p:spPr bwMode="auto">
          <a:xfrm>
            <a:off x="3429000" y="4800600"/>
            <a:ext cx="1295400" cy="609600"/>
          </a:xfrm>
          <a:prstGeom prst="wedgeRectCallout">
            <a:avLst>
              <a:gd name="adj1" fmla="val -44486"/>
              <a:gd name="adj2" fmla="val 10494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000">
                <a:solidFill>
                  <a:srgbClr val="CC3300"/>
                </a:solidFill>
                <a:latin typeface="Arial" charset="0"/>
              </a:rPr>
              <a:t>Đó là vì có lực ma sát. Các con lớn lên thì sẽ biết thôi mà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3" grpId="0" animBg="1"/>
      <p:bldP spid="56334" grpId="0" animBg="1"/>
      <p:bldP spid="56337" grpId="0" animBg="1"/>
      <p:bldP spid="56338" grpId="0" animBg="1"/>
      <p:bldP spid="563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Kể chuyện</a:t>
            </a:r>
            <a:endParaRPr lang="en-US" sz="4000" dirty="0" smtClean="0"/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2362200" y="1600200"/>
            <a:ext cx="502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  <a:latin typeface="Arial" charset="0"/>
              </a:rPr>
              <a:t>Một phát minh nho nhỏ</a:t>
            </a:r>
          </a:p>
        </p:txBody>
      </p:sp>
      <p:sp>
        <p:nvSpPr>
          <p:cNvPr id="9220" name="AutoShape 8"/>
          <p:cNvSpPr>
            <a:spLocks noChangeArrowheads="1"/>
          </p:cNvSpPr>
          <p:nvPr/>
        </p:nvSpPr>
        <p:spPr bwMode="auto">
          <a:xfrm>
            <a:off x="1066800" y="3200400"/>
            <a:ext cx="7162800" cy="29718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00CC"/>
                </a:solidFill>
                <a:latin typeface="Arial" charset="0"/>
              </a:rPr>
              <a:t>Thảo luận nhóm </a:t>
            </a:r>
            <a:r>
              <a:rPr lang="vi-VN" sz="2800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CC"/>
                </a:solidFill>
                <a:latin typeface="Arial" charset="0"/>
              </a:rPr>
              <a:t>ôi trong 3 phút </a:t>
            </a:r>
          </a:p>
          <a:p>
            <a:pPr algn="ctr"/>
            <a:r>
              <a:rPr lang="en-US" sz="2800">
                <a:solidFill>
                  <a:srgbClr val="0000CC"/>
                </a:solidFill>
                <a:latin typeface="Arial" charset="0"/>
              </a:rPr>
              <a:t>và </a:t>
            </a:r>
            <a:r>
              <a:rPr lang="vi-VN" sz="2800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CC"/>
                </a:solidFill>
                <a:latin typeface="Arial" charset="0"/>
              </a:rPr>
              <a:t>ặt tên cho từng tranh </a:t>
            </a:r>
          </a:p>
          <a:p>
            <a:pPr algn="ctr"/>
            <a:r>
              <a:rPr lang="en-US" sz="2800">
                <a:solidFill>
                  <a:srgbClr val="0000CC"/>
                </a:solidFill>
                <a:latin typeface="Arial" charset="0"/>
              </a:rPr>
              <a:t>ứng với nội dung từng </a:t>
            </a:r>
            <a:r>
              <a:rPr lang="vi-VN" sz="2800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CC"/>
                </a:solidFill>
                <a:latin typeface="Arial" charset="0"/>
              </a:rPr>
              <a:t>oạn.</a:t>
            </a:r>
          </a:p>
        </p:txBody>
      </p:sp>
      <p:pic>
        <p:nvPicPr>
          <p:cNvPr id="52233" name="Picture 9" descr="Button-03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2286000"/>
            <a:ext cx="1143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7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14300"/>
            <a:ext cx="3352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8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76200"/>
            <a:ext cx="3810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9" descr="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4748213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10" descr="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2590800"/>
            <a:ext cx="3352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11" descr="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8200" y="2590800"/>
            <a:ext cx="3733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804863" y="2047875"/>
            <a:ext cx="3810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Ma-ri-a phát hiện ra hiện t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ợng kì lạ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842963" y="4138613"/>
            <a:ext cx="3810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Ma-ri-a làm thí nghiệm với 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ống bát 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ĩa. Anh trai xuất hiện và trêu em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4953000" y="4157663"/>
            <a:ext cx="3810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Ma-ri-a và anh trai tranh luận về 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iều cô bé phát hiện ra</a:t>
            </a: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4876800" y="1981200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Ma-ri-a tò mò lẻn ra khỏi phòng khách 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ể làm thí nghiệm</a:t>
            </a:r>
          </a:p>
        </p:txBody>
      </p:sp>
      <p:sp>
        <p:nvSpPr>
          <p:cNvPr id="54290" name="Text Box 18"/>
          <p:cNvSpPr txBox="1">
            <a:spLocks noChangeArrowheads="1"/>
          </p:cNvSpPr>
          <p:nvPr/>
        </p:nvSpPr>
        <p:spPr bwMode="auto">
          <a:xfrm>
            <a:off x="2438400" y="6448425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Ng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ời cha ôn tồn giải thích cho hai con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5" grpId="0"/>
      <p:bldP spid="54287" grpId="0"/>
      <p:bldP spid="54288" grpId="0"/>
      <p:bldP spid="54289" grpId="0"/>
      <p:bldP spid="542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584200"/>
            <a:ext cx="3581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7" name="Picture 3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609600"/>
            <a:ext cx="3810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8" name="Picture 4" descr="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4748213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9" name="Picture 5" descr="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3009900"/>
            <a:ext cx="3581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0" name="Picture 6" descr="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8200" y="2990850"/>
            <a:ext cx="3733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71" name="Line 7"/>
          <p:cNvSpPr>
            <a:spLocks noChangeShapeType="1"/>
          </p:cNvSpPr>
          <p:nvPr/>
        </p:nvSpPr>
        <p:spPr bwMode="auto">
          <a:xfrm flipH="1">
            <a:off x="2286000" y="990600"/>
            <a:ext cx="1066800" cy="381000"/>
          </a:xfrm>
          <a:prstGeom prst="line">
            <a:avLst/>
          </a:prstGeom>
          <a:noFill/>
          <a:ln w="9525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2472" name="AutoShape 8"/>
          <p:cNvSpPr>
            <a:spLocks noChangeArrowheads="1"/>
          </p:cNvSpPr>
          <p:nvPr/>
        </p:nvSpPr>
        <p:spPr bwMode="auto">
          <a:xfrm>
            <a:off x="2667000" y="0"/>
            <a:ext cx="2590800" cy="685800"/>
          </a:xfrm>
          <a:prstGeom prst="cloudCallout">
            <a:avLst>
              <a:gd name="adj1" fmla="val -24449"/>
              <a:gd name="adj2" fmla="val 9213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>
                <a:solidFill>
                  <a:srgbClr val="CC3300"/>
                </a:solidFill>
                <a:latin typeface="Arial" charset="0"/>
              </a:rPr>
              <a:t>Thế là vì sao nhỉ ? Mình nhất </a:t>
            </a:r>
            <a:r>
              <a:rPr lang="vi-VN" sz="10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1000">
                <a:solidFill>
                  <a:srgbClr val="CC3300"/>
                </a:solidFill>
                <a:latin typeface="Arial" charset="0"/>
              </a:rPr>
              <a:t>ịnh phải tìm hiểu cho rõ !</a:t>
            </a:r>
          </a:p>
        </p:txBody>
      </p:sp>
      <p:sp>
        <p:nvSpPr>
          <p:cNvPr id="62473" name="AutoShape 9"/>
          <p:cNvSpPr>
            <a:spLocks noChangeArrowheads="1"/>
          </p:cNvSpPr>
          <p:nvPr/>
        </p:nvSpPr>
        <p:spPr bwMode="auto">
          <a:xfrm>
            <a:off x="2514600" y="2438400"/>
            <a:ext cx="1981200" cy="609600"/>
          </a:xfrm>
          <a:prstGeom prst="wedgeEllipseCallout">
            <a:avLst>
              <a:gd name="adj1" fmla="val -46875"/>
              <a:gd name="adj2" fmla="val 7994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900">
                <a:solidFill>
                  <a:srgbClr val="CC3300"/>
                </a:solidFill>
                <a:latin typeface="Arial" charset="0"/>
              </a:rPr>
              <a:t>Em không muốn làm nhà khoa học nữa, </a:t>
            </a:r>
            <a:r>
              <a:rPr lang="vi-VN" sz="9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900">
                <a:solidFill>
                  <a:srgbClr val="CC3300"/>
                </a:solidFill>
                <a:latin typeface="Arial" charset="0"/>
              </a:rPr>
              <a:t>ịnh làm bà chủ gia </a:t>
            </a:r>
            <a:r>
              <a:rPr lang="vi-VN" sz="9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900">
                <a:solidFill>
                  <a:srgbClr val="CC3300"/>
                </a:solidFill>
                <a:latin typeface="Arial" charset="0"/>
              </a:rPr>
              <a:t>ình hả !</a:t>
            </a:r>
          </a:p>
        </p:txBody>
      </p:sp>
      <p:sp>
        <p:nvSpPr>
          <p:cNvPr id="62474" name="AutoShape 10"/>
          <p:cNvSpPr>
            <a:spLocks noChangeArrowheads="1"/>
          </p:cNvSpPr>
          <p:nvPr/>
        </p:nvSpPr>
        <p:spPr bwMode="auto">
          <a:xfrm>
            <a:off x="6858000" y="2514600"/>
            <a:ext cx="1828800" cy="533400"/>
          </a:xfrm>
          <a:prstGeom prst="wedgeEllipseCallout">
            <a:avLst>
              <a:gd name="adj1" fmla="val -46616"/>
              <a:gd name="adj2" fmla="val 1041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000">
                <a:solidFill>
                  <a:srgbClr val="CC3300"/>
                </a:solidFill>
                <a:latin typeface="Arial" charset="0"/>
              </a:rPr>
              <a:t>Không tin thì anh hãy thử mà xem !</a:t>
            </a:r>
          </a:p>
        </p:txBody>
      </p:sp>
      <p:sp>
        <p:nvSpPr>
          <p:cNvPr id="62475" name="AutoShape 11"/>
          <p:cNvSpPr>
            <a:spLocks noChangeArrowheads="1"/>
          </p:cNvSpPr>
          <p:nvPr/>
        </p:nvSpPr>
        <p:spPr bwMode="auto">
          <a:xfrm>
            <a:off x="3429000" y="4800600"/>
            <a:ext cx="1295400" cy="609600"/>
          </a:xfrm>
          <a:prstGeom prst="wedgeRectCallout">
            <a:avLst>
              <a:gd name="adj1" fmla="val -44486"/>
              <a:gd name="adj2" fmla="val 10494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000">
                <a:solidFill>
                  <a:srgbClr val="CC3300"/>
                </a:solidFill>
                <a:latin typeface="Arial" charset="0"/>
              </a:rPr>
              <a:t>Đó là vì có lực ma sát. Các con lớn lên thì sẽ biết thôi mà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 animBg="1"/>
      <p:bldP spid="62472" grpId="0" animBg="1"/>
      <p:bldP spid="62473" grpId="0" animBg="1"/>
      <p:bldP spid="62474" grpId="0" animBg="1"/>
      <p:bldP spid="624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b="1" u="sng" smtClean="0"/>
              <a:t>Kể chuyện</a:t>
            </a:r>
            <a:endParaRPr lang="en-US" sz="4000" b="1" u="sng" dirty="0" smtClean="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362200" y="1600200"/>
            <a:ext cx="502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  <a:latin typeface="Arial" charset="0"/>
              </a:rPr>
              <a:t>Một phát minh nho nhỏ</a:t>
            </a: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381000" y="2286000"/>
            <a:ext cx="7162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CCFF"/>
                </a:solidFill>
                <a:latin typeface="Arial" charset="0"/>
              </a:rPr>
              <a:t>Theo em Ma-ri-a là ng</a:t>
            </a:r>
            <a:r>
              <a:rPr lang="vi-VN" sz="3200">
                <a:solidFill>
                  <a:srgbClr val="00CCFF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00CCFF"/>
                </a:solidFill>
                <a:latin typeface="Arial" charset="0"/>
              </a:rPr>
              <a:t>ời nh</a:t>
            </a:r>
            <a:r>
              <a:rPr lang="vi-VN" sz="3200">
                <a:solidFill>
                  <a:srgbClr val="00CCFF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00CCFF"/>
                </a:solidFill>
                <a:latin typeface="Arial" charset="0"/>
              </a:rPr>
              <a:t> thế nào?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609600" y="2819400"/>
            <a:ext cx="7162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FF00"/>
                </a:solidFill>
                <a:latin typeface="Arial" charset="0"/>
              </a:rPr>
              <a:t>* Ma-ri-a là ng</a:t>
            </a:r>
            <a:r>
              <a:rPr lang="vi-VN" sz="3200">
                <a:solidFill>
                  <a:srgbClr val="00FF00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00FF00"/>
                </a:solidFill>
                <a:latin typeface="Arial" charset="0"/>
              </a:rPr>
              <a:t>ời ham thích quan sát, chịu suy nghĩ nên </a:t>
            </a:r>
            <a:r>
              <a:rPr lang="vi-VN" sz="3200">
                <a:solidFill>
                  <a:srgbClr val="00FF00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00FF00"/>
                </a:solidFill>
                <a:latin typeface="Arial" charset="0"/>
              </a:rPr>
              <a:t>ã phát hiện ra một quy luật của tự nhiên.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457200" y="4419600"/>
            <a:ext cx="792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CCFF"/>
                </a:solidFill>
                <a:latin typeface="Arial" charset="0"/>
              </a:rPr>
              <a:t>Câu chuyện giúp chúng ta hiểu ra </a:t>
            </a:r>
            <a:r>
              <a:rPr lang="vi-VN" sz="3200">
                <a:solidFill>
                  <a:srgbClr val="00CCFF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00CCFF"/>
                </a:solidFill>
                <a:latin typeface="Arial" charset="0"/>
              </a:rPr>
              <a:t>iều gì?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571500" y="5129213"/>
            <a:ext cx="71628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FF00"/>
                </a:solidFill>
                <a:latin typeface="Arial" charset="0"/>
              </a:rPr>
              <a:t>* Chỉ có tự tay làm thí nghiệm thì mới khẳng </a:t>
            </a:r>
            <a:r>
              <a:rPr lang="vi-VN" sz="3200">
                <a:solidFill>
                  <a:srgbClr val="00FF00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00FF00"/>
                </a:solidFill>
                <a:latin typeface="Arial" charset="0"/>
              </a:rPr>
              <a:t>ịnh kết luận của mình là </a:t>
            </a:r>
            <a:r>
              <a:rPr lang="vi-VN" sz="3200">
                <a:solidFill>
                  <a:srgbClr val="00FF00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00FF00"/>
                </a:solidFill>
                <a:latin typeface="Arial" charset="0"/>
              </a:rPr>
              <a:t>úng.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399" grpId="0"/>
      <p:bldP spid="594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b="1" u="sng" smtClean="0"/>
              <a:t>Kể chuyện</a:t>
            </a:r>
            <a:endParaRPr lang="en-US" sz="4000" b="1" u="sng" dirty="0" smtClean="0"/>
          </a:p>
        </p:txBody>
      </p:sp>
      <p:sp>
        <p:nvSpPr>
          <p:cNvPr id="63492" name="AutoShape 4"/>
          <p:cNvSpPr>
            <a:spLocks noChangeArrowheads="1"/>
          </p:cNvSpPr>
          <p:nvPr/>
        </p:nvSpPr>
        <p:spPr bwMode="auto">
          <a:xfrm>
            <a:off x="762000" y="1905000"/>
            <a:ext cx="7848600" cy="3429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CC"/>
                </a:solidFill>
                <a:latin typeface="Arial" charset="0"/>
              </a:rPr>
              <a:t>Hai nhóm thảo luận trong 3 phút, kể lại</a:t>
            </a:r>
          </a:p>
          <a:p>
            <a:pPr algn="ctr"/>
            <a:r>
              <a:rPr lang="en-US" sz="3200">
                <a:solidFill>
                  <a:srgbClr val="0000CC"/>
                </a:solidFill>
                <a:latin typeface="Arial" charset="0"/>
              </a:rPr>
              <a:t> toàn bộ câu chuyện.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animBg="1"/>
    </p:bldLst>
  </p:timing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280</TotalTime>
  <Words>515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Verdana</vt:lpstr>
      <vt:lpstr>Arial</vt:lpstr>
      <vt:lpstr>Wingdings</vt:lpstr>
      <vt:lpstr>Calibri</vt:lpstr>
      <vt:lpstr>Tahoma</vt:lpstr>
      <vt:lpstr>Cliff</vt:lpstr>
      <vt:lpstr>Blends</vt:lpstr>
      <vt:lpstr>Slide 1</vt:lpstr>
      <vt:lpstr> Kể chuyện</vt:lpstr>
      <vt:lpstr> Kể chuyện</vt:lpstr>
      <vt:lpstr>Slide 4</vt:lpstr>
      <vt:lpstr> Kể chuyện</vt:lpstr>
      <vt:lpstr>Slide 6</vt:lpstr>
      <vt:lpstr>Slide 7</vt:lpstr>
      <vt:lpstr> Kể chuyện</vt:lpstr>
      <vt:lpstr> Kể chuyện</vt:lpstr>
      <vt:lpstr>Slide 10</vt:lpstr>
      <vt:lpstr>Slide 11</vt:lpstr>
      <vt:lpstr> Kể chuyện</vt:lpstr>
    </vt:vector>
  </TitlesOfParts>
  <Company>VC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Phaân moân : KEÅ CHUYEÄN LÔÙP 4</dc:title>
  <dc:creator>ABC</dc:creator>
  <cp:lastModifiedBy>CSTeam</cp:lastModifiedBy>
  <cp:revision>49</cp:revision>
  <dcterms:created xsi:type="dcterms:W3CDTF">2009-11-11T11:45:46Z</dcterms:created>
  <dcterms:modified xsi:type="dcterms:W3CDTF">2016-06-30T01:45:29Z</dcterms:modified>
</cp:coreProperties>
</file>