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  <p:sldMasterId id="2147483657" r:id="rId4"/>
    <p:sldMasterId id="2147483659" r:id="rId5"/>
  </p:sldMasterIdLst>
  <p:notesMasterIdLst>
    <p:notesMasterId r:id="rId20"/>
  </p:notesMasterIdLst>
  <p:sldIdLst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3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430909"/>
    <a:srgbClr val="181339"/>
    <a:srgbClr val="4D4D4D"/>
    <a:srgbClr val="B5E9C6"/>
    <a:srgbClr val="FF0066"/>
    <a:srgbClr val="00CC00"/>
    <a:srgbClr val="D60093"/>
    <a:srgbClr val="DCF4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639" autoAdjust="0"/>
    <p:restoredTop sz="94660"/>
  </p:normalViewPr>
  <p:slideViewPr>
    <p:cSldViewPr>
      <p:cViewPr varScale="1">
        <p:scale>
          <a:sx n="38" d="100"/>
          <a:sy n="38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C039E6D-48CC-4927-B5C4-10DBB417A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7BC5A-D9C2-4505-87CC-AE70F011935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6875-F30B-488E-96F7-8AB3790B9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6339C-62D5-4112-954A-A7ED9C8F5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0562D-CA3D-439C-8DB3-29585C3A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5B77D-7B91-4078-813C-BCECC9F6D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2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2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59BC3-3FE3-4BE0-AE19-D932AFA0F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3161C-8511-45BF-BEC5-29D9F526D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3873C-1C85-4A23-AB53-2A7053F4C0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73E5D-E6D8-4317-BF97-6CDC4B280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309A4-CA06-4FEC-A1F0-8197B8CD7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B319E-D671-4770-83E0-AAA1CB091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2760E-3F2F-4244-B993-A6707E5EE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697E5-2049-4024-906F-EFC4E1736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38E32-FD78-4E3F-99CC-DA6FA0D62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4E827-7FEF-48CB-B3F7-3C0BF8265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AFFF4-FDA4-4EDD-A12B-D4D7321DC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8A08D-97EC-41E0-B5F7-D9659CAFB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17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463B6-3D44-4D3C-8CA2-C0553706F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B5780-3E00-45FA-8DDF-28352AC40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D4622-213D-42DD-8E70-0AFA9118B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F9071-4AAC-4E2B-A75D-2F54A5A70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7C1CA-1CE6-4EE4-A536-334BBB915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DC62-82D5-4F4C-8226-4EDCD6B72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4E227-7EB5-4E55-B2F2-4E667A29C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CC14E-730A-43E2-916A-C0E373D80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CDC06-EE51-4D3A-86A8-4C35C45F3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D067C-64A9-4F9E-8167-AAFFE966F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F5A3D-C872-43F0-90D1-E6EBBAE09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D646D-8661-4CDD-9702-9C5855DFE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981C5-B9FA-48CA-A827-6F89D7B00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8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19" cy="2149"/>
                  <a:chOff x="1265" y="816"/>
                  <a:chExt cx="2919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61" cy="2324"/>
                    <a:chOff x="3470" y="1531"/>
                    <a:chExt cx="1261" cy="2324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4" y="3149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3"/>
                    <a:ext cx="2461" cy="1330"/>
                    <a:chOff x="2864" y="2021"/>
                    <a:chExt cx="2461" cy="1330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1"/>
                      <a:ext cx="1812" cy="34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3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69" y="1804"/>
                    <a:ext cx="2479" cy="1064"/>
                    <a:chOff x="2895" y="1832"/>
                    <a:chExt cx="2479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5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0" cy="657"/>
                    <a:chOff x="2958" y="1414"/>
                    <a:chExt cx="2340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3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29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1"/>
                    <a:chOff x="2983" y="1269"/>
                    <a:chExt cx="2150" cy="341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1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1"/>
                    <a:ext cx="1879" cy="425"/>
                    <a:chOff x="2938" y="919"/>
                    <a:chExt cx="1879" cy="425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2"/>
                    <a:chOff x="-52" y="2009"/>
                    <a:chExt cx="2477" cy="1062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7"/>
                    <a:ext cx="2472" cy="927"/>
                    <a:chOff x="-74" y="1815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5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8" y="1563"/>
                    <a:ext cx="2338" cy="655"/>
                    <a:chOff x="24" y="1591"/>
                    <a:chExt cx="2338" cy="655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3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4" y="1758"/>
                      <a:ext cx="829" cy="4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6"/>
                    <a:ext cx="2150" cy="345"/>
                    <a:chOff x="189" y="1444"/>
                    <a:chExt cx="2150" cy="345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4"/>
                      <a:ext cx="754" cy="3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3"/>
                    <a:ext cx="1848" cy="552"/>
                    <a:chOff x="616" y="901"/>
                    <a:chExt cx="1848" cy="552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1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1"/>
                    <a:ext cx="1767" cy="741"/>
                    <a:chOff x="911" y="591"/>
                    <a:chExt cx="1767" cy="741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3"/>
                    <a:ext cx="778" cy="1517"/>
                    <a:chOff x="1633" y="101"/>
                    <a:chExt cx="778" cy="1517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8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4" cy="1535"/>
                    <a:chOff x="1935" y="29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5"/>
                      <a:ext cx="570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7" cy="566"/>
                    <a:chOff x="2822" y="672"/>
                    <a:chExt cx="1847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4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5"/>
                    <a:ext cx="638" cy="1518"/>
                    <a:chOff x="2800" y="43"/>
                    <a:chExt cx="638" cy="1518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4"/>
                      <a:ext cx="570" cy="28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1" y="135"/>
                    <a:ext cx="1014" cy="1462"/>
                    <a:chOff x="2937" y="163"/>
                    <a:chExt cx="1014" cy="1462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2" cy="42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5"/>
                    <a:ext cx="241" cy="1449"/>
                    <a:chOff x="2730" y="33"/>
                    <a:chExt cx="241" cy="1449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2"/>
                      <a:ext cx="954" cy="8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2"/>
                      <a:ext cx="512" cy="13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47"/>
                    <a:chOff x="943" y="1768"/>
                    <a:chExt cx="1083" cy="2447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4" cy="31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09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1"/>
                    <a:chOff x="1455" y="1936"/>
                    <a:chExt cx="766" cy="2371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4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57" y="1958"/>
                    <a:ext cx="459" cy="2329"/>
                    <a:chOff x="1952" y="1986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8" y="2691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0" y="3895"/>
                      <a:ext cx="917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2"/>
                    <a:chOff x="3334" y="1717"/>
                    <a:chExt cx="1125" cy="2422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3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39"/>
                    <a:ext cx="882" cy="2423"/>
                    <a:chOff x="3180" y="1867"/>
                    <a:chExt cx="882" cy="2423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2"/>
                      <a:ext cx="1649" cy="30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3" cy="46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22" cy="2386"/>
                    <a:chOff x="3006" y="1983"/>
                    <a:chExt cx="622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0"/>
                      <a:ext cx="1599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2"/>
                    <a:ext cx="403" cy="2220"/>
                    <a:chOff x="2819" y="2100"/>
                    <a:chExt cx="403" cy="2220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2"/>
                      <a:ext cx="1470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5" y="3733"/>
                      <a:ext cx="790" cy="38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9" cy="2185"/>
                    <a:chOff x="2287" y="2135"/>
                    <a:chExt cx="429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2" y="313"/>
                <a:ext cx="5461" cy="3667"/>
                <a:chOff x="72" y="313"/>
                <a:chExt cx="5461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2" y="313"/>
                  <a:ext cx="5461" cy="3667"/>
                  <a:chOff x="72" y="313"/>
                  <a:chExt cx="5461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4" y="456"/>
                    <a:ext cx="2569" cy="2047"/>
                  </a:xfrm>
                  <a:custGeom>
                    <a:avLst/>
                    <a:gdLst>
                      <a:gd name="T0" fmla="*/ 2569 w 36729"/>
                      <a:gd name="T1" fmla="*/ 990 h 21600"/>
                      <a:gd name="T2" fmla="*/ 0 w 36729"/>
                      <a:gd name="T3" fmla="*/ 1156 h 21600"/>
                      <a:gd name="T4" fmla="*/ 1247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6" y="1601"/>
                    <a:ext cx="2018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7 w 30473"/>
                      <a:gd name="T3" fmla="*/ 2379 h 22305"/>
                      <a:gd name="T4" fmla="*/ 588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7" y="1181"/>
                    <a:ext cx="1427" cy="2380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7 w 34812"/>
                      <a:gd name="T3" fmla="*/ 2380 h 22305"/>
                      <a:gd name="T4" fmla="*/ 542 w 34812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2" y="812"/>
                    <a:ext cx="2542" cy="2380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41 w 36830"/>
                      <a:gd name="T3" fmla="*/ 2380 h 22305"/>
                      <a:gd name="T4" fmla="*/ 1051 w 36830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1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2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2 w 31146"/>
                      <a:gd name="T3" fmla="*/ 1020 h 21600"/>
                      <a:gd name="T4" fmla="*/ 323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8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78" y="1529"/>
                  <a:ext cx="444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416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16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83DF3-782A-4530-93F0-54499E163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5E06B-850E-46E8-B968-2EBE52A3D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C5D24-E89C-4A24-A88B-F32AEB805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A5B6-51AE-4851-940E-5B382A0B7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901DE-F2A3-42DF-9914-A914B2153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12C74-88AD-4D7F-825D-EA151B982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B33B-206A-492D-A6F8-6FE11D9CC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BF21-4261-436A-BA10-E1931094B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50F31-72CC-4EAE-8BF2-52DA2907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7530B-B881-4722-A60B-953947D20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BF72C-766C-4530-9581-48AEC1FA3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4EF17-96D5-48D3-AC84-C66717324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E0FD9-8FF7-48CD-8AAE-FC1C7EEF5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AE48B-9E58-4293-B369-7EB7A51F2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EF920-AEA6-4518-8D41-98E73B9CC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058CA-65CB-4445-BE3E-93094A03D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E70D7-72BE-4031-8AA7-19BB5F89F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636A8-C1E4-4D04-B1E4-666150E9C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1E627-07B7-4633-824F-EDE80DE93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ED8B1-4932-4B3A-8F68-081927534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3ACDE-68ED-4C1D-B15A-B01F1E37A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6368F-BD3F-4196-ADB3-CAC84940F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A1E21-AE5D-4C5C-BDA5-CBE8821B3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E427-C96D-45C9-B6AA-875555727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D7A44-AA69-49B7-9886-5264AA914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86FEA-9C97-43E7-88B6-745DE53E6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6780A-B196-4FC8-ABA1-F66202E72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55424-11D9-4F05-9818-DB30B6820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289FB29-CA55-4001-973E-2BF4585ED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7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458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68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9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0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1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2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59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60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0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54FA2F0-D0DD-4A53-8CA1-EE0C0C180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4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3849D0-9D66-46DC-B722-EEC44C826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080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07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86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07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4104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236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105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234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5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106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232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3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107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4108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230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31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4109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4132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22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0" y="2235"/>
                    <a:ext cx="171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19" cy="4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3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226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7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4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22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5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222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6" y="1628"/>
                    <a:ext cx="1677" cy="33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3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900" cy="52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6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22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7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218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9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1"/>
                    <a:ext cx="755" cy="35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8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21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0" y="1128"/>
                    <a:ext cx="1240" cy="20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9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214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1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5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0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21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6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1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210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1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6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2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20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3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206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3"/>
                    <a:ext cx="154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7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4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20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38"/>
                    <a:ext cx="755" cy="35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5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202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3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6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20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7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198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9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8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19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9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194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5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0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19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6" y="921"/>
                    <a:ext cx="1052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1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190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4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1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6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2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18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5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153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54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4155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186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5" y="933"/>
                    <a:ext cx="1055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7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6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18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7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182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3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8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18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3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9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178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9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7" y="3632"/>
                    <a:ext cx="848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0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17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1" y="2685"/>
                    <a:ext cx="1712" cy="30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3" y="3891"/>
                    <a:ext cx="917" cy="47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1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174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5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2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1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3"/>
                    <a:ext cx="1649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06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3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170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3"/>
                    <a:ext cx="1600" cy="2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1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38"/>
                    <a:ext cx="86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4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16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1" y="2708"/>
                    <a:ext cx="1463" cy="2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6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4"/>
                    <a:ext cx="78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5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166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67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1"/>
                    <a:ext cx="767" cy="29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4110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1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1"/>
              </a:xfrm>
              <a:custGeom>
                <a:avLst/>
                <a:gdLst>
                  <a:gd name="T0" fmla="*/ 211 w 21600"/>
                  <a:gd name="T1" fmla="*/ 0 h 21602"/>
                  <a:gd name="T2" fmla="*/ 832 w 21600"/>
                  <a:gd name="T3" fmla="*/ 902 h 21602"/>
                  <a:gd name="T4" fmla="*/ 0 w 21600"/>
                  <a:gd name="T5" fmla="*/ 873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2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3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54 h 22305"/>
                  <a:gd name="T2" fmla="*/ 485 w 28940"/>
                  <a:gd name="T3" fmla="*/ 933 h 22305"/>
                  <a:gd name="T4" fmla="*/ 123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4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9"/>
              </a:xfrm>
              <a:custGeom>
                <a:avLst/>
                <a:gdLst>
                  <a:gd name="T0" fmla="*/ 0 w 30473"/>
                  <a:gd name="T1" fmla="*/ 80 h 22305"/>
                  <a:gd name="T2" fmla="*/ 791 w 30473"/>
                  <a:gd name="T3" fmla="*/ 930 h 22305"/>
                  <a:gd name="T4" fmla="*/ 230 w 30473"/>
                  <a:gd name="T5" fmla="*/ 901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5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6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7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189 h 22305"/>
                  <a:gd name="T2" fmla="*/ 393 w 34812"/>
                  <a:gd name="T3" fmla="*/ 933 h 22305"/>
                  <a:gd name="T4" fmla="*/ 149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8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189 h 22305"/>
                  <a:gd name="T2" fmla="*/ 558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9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0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1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2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1"/>
              </a:xfrm>
              <a:custGeom>
                <a:avLst/>
                <a:gdLst>
                  <a:gd name="T0" fmla="*/ 0 w 31881"/>
                  <a:gd name="T1" fmla="*/ 418 h 21600"/>
                  <a:gd name="T2" fmla="*/ 724 w 31881"/>
                  <a:gd name="T3" fmla="*/ 203 h 21600"/>
                  <a:gd name="T4" fmla="*/ 414 w 31881"/>
                  <a:gd name="T5" fmla="*/ 90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3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T0" fmla="*/ 0 w 31146"/>
                  <a:gd name="T1" fmla="*/ 188 h 21600"/>
                  <a:gd name="T2" fmla="*/ 297 w 31146"/>
                  <a:gd name="T3" fmla="*/ 399 h 21600"/>
                  <a:gd name="T4" fmla="*/ 126 w 31146"/>
                  <a:gd name="T5" fmla="*/ 90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4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5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6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7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8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9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0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1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099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14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14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14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15732B9-C332-4526-9AFB-F0AB1CCF5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6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05DC795-096B-4459-91A8-7F530209C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14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515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15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1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5158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59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0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161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162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513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145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6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1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1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135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136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137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3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3810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28600" y="16002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Em hãy kể tên các kiểu câu kể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học.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715000" y="1524000"/>
            <a:ext cx="3429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kể Ai làm gì ?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kể Ai thế nào ?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81000" y="34290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Đặt câu với mỗi loại câu kể trên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80" grpId="0"/>
      <p:bldP spid="3081" grpId="0"/>
      <p:bldP spid="308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69" name="Group 33"/>
          <p:cNvGraphicFramePr>
            <a:graphicFrameLocks noGrp="1"/>
          </p:cNvGraphicFramePr>
          <p:nvPr>
            <p:ph/>
          </p:nvPr>
        </p:nvGraphicFramePr>
        <p:xfrm>
          <a:off x="304800" y="304800"/>
          <a:ext cx="8305800" cy="3443288"/>
        </p:xfrm>
        <a:graphic>
          <a:graphicData uri="http://schemas.openxmlformats.org/drawingml/2006/table">
            <a:tbl>
              <a:tblPr/>
              <a:tblGrid>
                <a:gridCol w="4114800"/>
                <a:gridCol w="4191000"/>
              </a:tblGrid>
              <a:tr h="51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kể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Ai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5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69" name="Text Box 19"/>
          <p:cNvSpPr txBox="1">
            <a:spLocks noChangeArrowheads="1"/>
          </p:cNvSpPr>
          <p:nvPr/>
        </p:nvSpPr>
        <p:spPr bwMode="auto">
          <a:xfrm>
            <a:off x="533400" y="1066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381000" y="838200"/>
            <a:ext cx="396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b)  </a:t>
            </a:r>
            <a:r>
              <a:rPr lang="en-US" sz="2400" u="sng">
                <a:latin typeface="Arial" charset="0"/>
              </a:rPr>
              <a:t>Lá là lịch của cây</a:t>
            </a:r>
            <a:r>
              <a:rPr lang="en-US" sz="2400">
                <a:latin typeface="Arial" charset="0"/>
              </a:rPr>
              <a:t> </a:t>
            </a:r>
          </a:p>
          <a:p>
            <a:r>
              <a:rPr lang="en-US" sz="2400">
                <a:latin typeface="Arial" charset="0"/>
              </a:rPr>
              <a:t>     </a:t>
            </a:r>
            <a:r>
              <a:rPr lang="en-US" sz="2400" u="sng">
                <a:latin typeface="Arial" charset="0"/>
              </a:rPr>
              <a:t>Cây lại là lịch </a:t>
            </a:r>
            <a:r>
              <a:rPr lang="vi-VN" sz="2400" u="sng">
                <a:latin typeface="Arial" charset="0"/>
              </a:rPr>
              <a:t>đ</a:t>
            </a:r>
            <a:r>
              <a:rPr lang="en-US" sz="2400" u="sng">
                <a:latin typeface="Arial" charset="0"/>
              </a:rPr>
              <a:t>ất </a:t>
            </a:r>
          </a:p>
          <a:p>
            <a:r>
              <a:rPr lang="en-US" sz="2400">
                <a:latin typeface="Arial" charset="0"/>
              </a:rPr>
              <a:t>    </a:t>
            </a:r>
            <a:r>
              <a:rPr lang="en-US" sz="2400" u="sng">
                <a:latin typeface="Arial" charset="0"/>
              </a:rPr>
              <a:t>Tr</a:t>
            </a:r>
            <a:r>
              <a:rPr lang="vi-VN" sz="2400" u="sng">
                <a:latin typeface="Arial" charset="0"/>
              </a:rPr>
              <a:t>ă</a:t>
            </a:r>
            <a:r>
              <a:rPr lang="en-US" sz="2400" u="sng">
                <a:latin typeface="Arial" charset="0"/>
              </a:rPr>
              <a:t>ng lặn rồi tr</a:t>
            </a:r>
            <a:r>
              <a:rPr lang="vi-VN" sz="2400" u="sng">
                <a:latin typeface="Arial" charset="0"/>
              </a:rPr>
              <a:t>ă</a:t>
            </a:r>
            <a:r>
              <a:rPr lang="en-US" sz="2400" u="sng">
                <a:latin typeface="Arial" charset="0"/>
              </a:rPr>
              <a:t>ng mọc/  </a:t>
            </a:r>
          </a:p>
          <a:p>
            <a:r>
              <a:rPr lang="en-US" sz="2400">
                <a:latin typeface="Arial" charset="0"/>
              </a:rPr>
              <a:t>    </a:t>
            </a:r>
            <a:r>
              <a:rPr lang="en-US" sz="2400" u="sng">
                <a:latin typeface="Arial" charset="0"/>
              </a:rPr>
              <a:t>Là lịch của bầu trời.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457200" y="2514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r>
              <a:rPr lang="en-US" sz="2400" u="sng">
                <a:latin typeface="Arial" charset="0"/>
              </a:rPr>
              <a:t>M</a:t>
            </a:r>
            <a:r>
              <a:rPr lang="vi-VN" sz="2400" u="sng">
                <a:latin typeface="Arial" charset="0"/>
              </a:rPr>
              <a:t>ư</a:t>
            </a:r>
            <a:r>
              <a:rPr lang="en-US" sz="2400" u="sng">
                <a:latin typeface="Arial" charset="0"/>
              </a:rPr>
              <a:t>ời ngón tay là lịch.</a:t>
            </a:r>
          </a:p>
        </p:txBody>
      </p:sp>
      <p:sp>
        <p:nvSpPr>
          <p:cNvPr id="19472" name="Text Box 22"/>
          <p:cNvSpPr txBox="1">
            <a:spLocks noChangeArrowheads="1"/>
          </p:cNvSpPr>
          <p:nvPr/>
        </p:nvSpPr>
        <p:spPr bwMode="auto">
          <a:xfrm>
            <a:off x="609600" y="3124200"/>
            <a:ext cx="304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685800" y="3048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Lịch lại là trang sách.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724400" y="7620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9475" name="Text Box 27"/>
          <p:cNvSpPr txBox="1">
            <a:spLocks noChangeArrowheads="1"/>
          </p:cNvSpPr>
          <p:nvPr/>
        </p:nvSpPr>
        <p:spPr bwMode="auto">
          <a:xfrm>
            <a:off x="4724400" y="14478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4648200" y="11430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800600" y="16764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4800600" y="2514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4648200" y="2971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9480" name="Text Box 34"/>
          <p:cNvSpPr txBox="1">
            <a:spLocks noChangeArrowheads="1"/>
          </p:cNvSpPr>
          <p:nvPr/>
        </p:nvSpPr>
        <p:spPr bwMode="auto">
          <a:xfrm>
            <a:off x="457200" y="45720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9481" name="Text Box 50"/>
          <p:cNvSpPr txBox="1">
            <a:spLocks noChangeArrowheads="1"/>
          </p:cNvSpPr>
          <p:nvPr/>
        </p:nvSpPr>
        <p:spPr bwMode="auto">
          <a:xfrm>
            <a:off x="762000" y="48768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9482" name="Text Box 64"/>
          <p:cNvSpPr txBox="1">
            <a:spLocks noChangeArrowheads="1"/>
          </p:cNvSpPr>
          <p:nvPr/>
        </p:nvSpPr>
        <p:spPr bwMode="auto">
          <a:xfrm>
            <a:off x="685800" y="502920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14421" name="Group 85"/>
          <p:cNvGraphicFramePr>
            <a:graphicFrameLocks noGrp="1"/>
          </p:cNvGraphicFramePr>
          <p:nvPr/>
        </p:nvGraphicFramePr>
        <p:xfrm>
          <a:off x="381000" y="4308475"/>
          <a:ext cx="7391400" cy="2549525"/>
        </p:xfrm>
        <a:graphic>
          <a:graphicData uri="http://schemas.openxmlformats.org/drawingml/2006/table">
            <a:tbl>
              <a:tblPr/>
              <a:tblGrid>
                <a:gridCol w="4343400"/>
                <a:gridCol w="3048000"/>
              </a:tblGrid>
              <a:tr h="518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kể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Ai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14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22" name="Text Box 86"/>
          <p:cNvSpPr txBox="1">
            <a:spLocks noChangeArrowheads="1"/>
          </p:cNvSpPr>
          <p:nvPr/>
        </p:nvSpPr>
        <p:spPr bwMode="auto">
          <a:xfrm>
            <a:off x="457200" y="5181600"/>
            <a:ext cx="411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c) </a:t>
            </a:r>
            <a:r>
              <a:rPr lang="en-US" sz="2400" u="sng">
                <a:latin typeface="Arial" charset="0"/>
              </a:rPr>
              <a:t>Sầu riêng là loại trái quý của miền Nam.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14424" name="Text Box 88"/>
          <p:cNvSpPr txBox="1">
            <a:spLocks noChangeArrowheads="1"/>
          </p:cNvSpPr>
          <p:nvPr/>
        </p:nvSpPr>
        <p:spPr bwMode="auto">
          <a:xfrm>
            <a:off x="4800600" y="5181600"/>
            <a:ext cx="2971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bao hàm cả ý giới thiệu về trái sầu riêng 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10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59" grpId="0"/>
      <p:bldP spid="14362" grpId="0"/>
      <p:bldP spid="14364" grpId="0"/>
      <p:bldP spid="14365" grpId="0"/>
      <p:bldP spid="14366" grpId="0"/>
      <p:bldP spid="14367" grpId="0"/>
      <p:bldP spid="14422" grpId="0"/>
      <p:bldP spid="144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3048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Bài 2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" y="1066800"/>
            <a:ext cx="89154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Dùng câu kể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Ai là gì ?</a:t>
            </a:r>
            <a:r>
              <a:rPr lang="en-US">
                <a:latin typeface="Arial" charset="0"/>
              </a:rPr>
              <a:t> giới thiệu về các  bạn trong lớp em ( hoặc giới thiệu từng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trong ảnh chụp gia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ình em .)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44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75" y="214313"/>
            <a:ext cx="8553450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457200" y="838200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Mời các bạn hãy xem tấm ảnh chụp gia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ình mình . Gia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ình mình có 4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. Bố mình là bác sĩ . Mẹ mình là cô giáo dạy tiếng Anh . Em trai mình là học sinh lớp 1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ờng Tiểu học Viên Nội .Em mình là một ca sĩ nhí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ấy . Còn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ây là mình , mình là chị cả trong gia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ình .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04800" y="3505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57200" y="3657600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Mình giới thiệu với Diệu Chi một số thành viên của lớp mình nhé . Đây là bạn Thu Ph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. Thu Ph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là lớp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ởng lớp ta . Đây là bạn 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ng . Bạn 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ng là học sinh giỏi toán . Còn bạn Thanh Thảo là cây </a:t>
            </a:r>
            <a:r>
              <a:rPr lang="vi-VN" sz="2800">
                <a:latin typeface="Arial" charset="0"/>
              </a:rPr>
              <a:t>đơ</a:t>
            </a:r>
            <a:r>
              <a:rPr lang="en-US" sz="2800">
                <a:latin typeface="Arial" charset="0"/>
              </a:rPr>
              <a:t>n ca của lớp . Còn mình là Trang,  tổ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ởng tổ 1.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763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           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                     Luyện từ và câu             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133600" y="1676400"/>
            <a:ext cx="4191000" cy="1446213"/>
          </a:xfrm>
          <a:prstGeom prst="rect">
            <a:avLst/>
          </a:prstGeom>
          <a:solidFill>
            <a:srgbClr val="B5E9C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D60093"/>
                </a:solidFill>
                <a:latin typeface="Arial" charset="0"/>
              </a:rPr>
              <a:t>Câu kể Ai là gì ?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0" y="23622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 sz="4400">
                <a:solidFill>
                  <a:srgbClr val="FF0066"/>
                </a:solidFill>
                <a:latin typeface="Arial" charset="0"/>
              </a:rPr>
              <a:t>Ghi nhớ</a:t>
            </a:r>
            <a:r>
              <a:rPr lang="en-US" sz="4400">
                <a:latin typeface="Arial" charset="0"/>
              </a:rPr>
              <a:t> 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304800" y="3124200"/>
            <a:ext cx="8839200" cy="3540125"/>
          </a:xfrm>
          <a:prstGeom prst="rect">
            <a:avLst/>
          </a:prstGeom>
          <a:solidFill>
            <a:srgbClr val="B5E9C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1 . Câu kể </a:t>
            </a:r>
            <a:r>
              <a:rPr lang="en-US" b="1">
                <a:solidFill>
                  <a:srgbClr val="D60093"/>
                </a:solidFill>
                <a:latin typeface="Arial" charset="0"/>
              </a:rPr>
              <a:t>Ai là gì?</a:t>
            </a:r>
            <a:r>
              <a:rPr lang="en-US">
                <a:latin typeface="Arial" charset="0"/>
              </a:rPr>
              <a:t> gồm hai bộ phận . Bộ phận thứ nhất là chủ ngữ trả lời câu hỏi :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Ai ( cái gì , con gì )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?</a:t>
            </a:r>
            <a:r>
              <a:rPr lang="en-US">
                <a:latin typeface="Arial" charset="0"/>
              </a:rPr>
              <a:t> Bộ phận thứ hai là vị ngữ trả lời câu hỏi :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Là gì ( là ai , là con gì )</a:t>
            </a:r>
            <a:r>
              <a:rPr lang="en-US">
                <a:latin typeface="Arial" charset="0"/>
              </a:rPr>
              <a:t> ? </a:t>
            </a:r>
          </a:p>
          <a:p>
            <a:r>
              <a:rPr lang="en-US">
                <a:latin typeface="Arial" charset="0"/>
              </a:rPr>
              <a:t>2 . Câu kể </a:t>
            </a:r>
            <a:r>
              <a:rPr lang="en-US">
                <a:solidFill>
                  <a:srgbClr val="D60093"/>
                </a:solidFill>
                <a:latin typeface="Arial" charset="0"/>
              </a:rPr>
              <a:t>Ai là gì ?</a:t>
            </a:r>
            <a:r>
              <a:rPr lang="en-US">
                <a:latin typeface="Arial" charset="0"/>
              </a:rPr>
              <a:t>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dùng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giới thiệu hoặc nêu nhận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ịnh về một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, một vật nào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ó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85" decel="100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385" decel="100000"/>
                                        <p:tgtEl>
                                          <p:spTgt spid="573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385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385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50" grpId="0" animBg="1"/>
      <p:bldP spid="573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Luyện từ và câu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514600" y="1981200"/>
            <a:ext cx="4267200" cy="641350"/>
          </a:xfrm>
          <a:prstGeom prst="rect">
            <a:avLst/>
          </a:prstGeom>
          <a:solidFill>
            <a:srgbClr val="B5E9C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Câu kể Ai là gì ?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81000" y="3733800"/>
            <a:ext cx="739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</a:rPr>
              <a:t>I. Nhận xét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 animBg="1"/>
      <p:bldP spid="41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0"/>
            <a:ext cx="8534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1. Hôm ấy, cô giáo dẫn một bạn gái vào lớp và nói với chúng tôi: “ 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Đây là Diệu Chi, bạn mới của lớp ta. Bạn Diệu Chi là học sinh cũ của Tr</a:t>
            </a:r>
            <a:r>
              <a:rPr lang="vi-VN" sz="2400" b="1" i="1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ờng Tiểu học Thành Công. Bạn ấy là một hoạ sĩ nhỏ </a:t>
            </a:r>
            <a:r>
              <a:rPr lang="vi-VN" sz="24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ấy</a:t>
            </a:r>
            <a:r>
              <a:rPr lang="en-US" sz="2400">
                <a:latin typeface="Arial" charset="0"/>
              </a:rPr>
              <a:t>. Các em hãy làm quen với nhau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i.” Cả lớp tôi vỗ tay rào rào,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ón chào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bạn mới. Diệu Chi bẽn lẽn gật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ầu chào lại.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2590800"/>
            <a:ext cx="876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2. Trong ba câu in nghiêng ở trên, những câu nào dùng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giới thiệu, câu nào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về bạn Diệu Chi?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81000" y="388620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3. Trong các câu trên, bộ phận nào trả lời cho câu hỏi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Ai ( cái gì, con gì )?,</a:t>
            </a:r>
            <a:r>
              <a:rPr lang="en-US" sz="2400">
                <a:latin typeface="Arial" charset="0"/>
              </a:rPr>
              <a:t> bộ phận nào trả lời câu hỏi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Là gì ( là ai, là con gì )?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5410200"/>
            <a:ext cx="777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4. Kiểu câu trên khác hai kiểu câu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ã học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Ai làm gì? Ai thế nào ?</a:t>
            </a:r>
            <a:r>
              <a:rPr lang="en-US" sz="2800">
                <a:latin typeface="Arial" charset="0"/>
              </a:rPr>
              <a:t> ở chỗ nào 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6" grpId="0"/>
      <p:bldP spid="5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04800" y="0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Bài 2 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533400"/>
            <a:ext cx="480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Em hãy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ọc ba câu in nghiêng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4419600" y="1544638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3318" name="Text Box 22"/>
          <p:cNvSpPr txBox="1">
            <a:spLocks noChangeArrowheads="1"/>
          </p:cNvSpPr>
          <p:nvPr/>
        </p:nvSpPr>
        <p:spPr bwMode="auto">
          <a:xfrm>
            <a:off x="6765925" y="14684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3319" name="Text Box 23"/>
          <p:cNvSpPr txBox="1">
            <a:spLocks noChangeArrowheads="1"/>
          </p:cNvSpPr>
          <p:nvPr/>
        </p:nvSpPr>
        <p:spPr bwMode="auto">
          <a:xfrm>
            <a:off x="4419600" y="1544638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419600" y="381000"/>
            <a:ext cx="4724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Đây là Diệu Chi, bạn mới của lớp ta. Bạn Diệu Chi là học sinh cũ của Tr</a:t>
            </a:r>
            <a:r>
              <a:rPr lang="vi-VN" sz="2000" b="1" i="1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ờng Tiểu học Thành Công. Bạn ấy là một hoạ sĩ nhỏ </a:t>
            </a:r>
            <a:r>
              <a:rPr lang="vi-VN" sz="20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ấy</a:t>
            </a:r>
            <a:r>
              <a:rPr lang="en-US" sz="2000">
                <a:latin typeface="Arial" charset="0"/>
              </a:rPr>
              <a:t>.</a:t>
            </a:r>
          </a:p>
        </p:txBody>
      </p:sp>
      <p:sp>
        <p:nvSpPr>
          <p:cNvPr id="6175" name="AutoShape 31"/>
          <p:cNvSpPr>
            <a:spLocks noChangeArrowheads="1"/>
          </p:cNvSpPr>
          <p:nvPr/>
        </p:nvSpPr>
        <p:spPr bwMode="auto">
          <a:xfrm rot="-5400000">
            <a:off x="782637" y="633413"/>
            <a:ext cx="2151063" cy="3589338"/>
          </a:xfrm>
          <a:prstGeom prst="wedgeEllipseCallout">
            <a:avLst>
              <a:gd name="adj1" fmla="val 3380"/>
              <a:gd name="adj2" fmla="val 70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en-US" sz="2800">
                <a:latin typeface="Arial" charset="0"/>
              </a:rPr>
              <a:t>Câu v</a:t>
            </a:r>
            <a:r>
              <a:rPr lang="vi-VN" sz="2800">
                <a:latin typeface="Arial" charset="0"/>
              </a:rPr>
              <a:t>ă</a:t>
            </a:r>
            <a:r>
              <a:rPr lang="en-US" sz="2800">
                <a:latin typeface="Arial" charset="0"/>
              </a:rPr>
              <a:t>n nào giới thiệu về Diệu Chi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4572000" y="1981200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Đây là Diệu Chi, bạn </a:t>
            </a:r>
            <a:r>
              <a:rPr lang="en-US" sz="1800" b="1" i="1">
                <a:latin typeface="Arial" charset="0"/>
              </a:rPr>
              <a:t>mới</a:t>
            </a:r>
            <a:r>
              <a:rPr lang="en-US" sz="2000" b="1" i="1">
                <a:latin typeface="Arial" charset="0"/>
              </a:rPr>
              <a:t> của lớp ta. Bạn Diệu Chi là học sinh cũ của Tr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ờng Tiểu học Thành Công.</a:t>
            </a:r>
          </a:p>
        </p:txBody>
      </p:sp>
      <p:sp>
        <p:nvSpPr>
          <p:cNvPr id="6180" name="AutoShape 36"/>
          <p:cNvSpPr>
            <a:spLocks noChangeArrowheads="1"/>
          </p:cNvSpPr>
          <p:nvPr/>
        </p:nvSpPr>
        <p:spPr bwMode="auto">
          <a:xfrm>
            <a:off x="0" y="3505200"/>
            <a:ext cx="3810000" cy="1828800"/>
          </a:xfrm>
          <a:prstGeom prst="cloudCallout">
            <a:avLst>
              <a:gd name="adj1" fmla="val 66167"/>
              <a:gd name="adj2" fmla="val -69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Arial" charset="0"/>
              </a:rPr>
              <a:t>Câu nào nêu nhận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về bạn Diệu Chi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4724400" y="3962400"/>
            <a:ext cx="472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Bạn ấy là một hoạ sĩ nhỏ </a:t>
            </a:r>
            <a:r>
              <a:rPr lang="vi-VN" sz="28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ấy</a:t>
            </a:r>
            <a:r>
              <a:rPr lang="en-US" sz="2800">
                <a:latin typeface="Arial" charset="0"/>
              </a:rPr>
              <a:t>.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0" y="55626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v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dùng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giới thiệu hoặc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về một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ời, một vật nào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 gọi là: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191000" y="5943600"/>
            <a:ext cx="434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Câu kể Ai là gì?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70" grpId="0"/>
      <p:bldP spid="6175" grpId="0" animBg="1"/>
      <p:bldP spid="6176" grpId="0"/>
      <p:bldP spid="6180" grpId="0" animBg="1"/>
      <p:bldP spid="6183" grpId="0"/>
      <p:bldP spid="6184" grpId="0"/>
      <p:bldP spid="61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graphicFrame>
        <p:nvGraphicFramePr>
          <p:cNvPr id="7289" name="Group 121"/>
          <p:cNvGraphicFramePr>
            <a:graphicFrameLocks noGrp="1"/>
          </p:cNvGraphicFramePr>
          <p:nvPr>
            <p:ph/>
          </p:nvPr>
        </p:nvGraphicFramePr>
        <p:xfrm>
          <a:off x="381000" y="609600"/>
          <a:ext cx="8229600" cy="460533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139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Bộ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phận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trả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lời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Ai (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cái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?, con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(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con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3" name="Text Box 39"/>
          <p:cNvSpPr txBox="1">
            <a:spLocks noChangeArrowheads="1"/>
          </p:cNvSpPr>
          <p:nvPr/>
        </p:nvSpPr>
        <p:spPr bwMode="auto">
          <a:xfrm>
            <a:off x="381000" y="10668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914400" y="11430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Câu kể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381000" y="19050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Đây là Diệu Chi, bạn mới của lớp ta.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3352800" y="2057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Đây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5943600" y="1905000"/>
            <a:ext cx="2819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là Diệu chi bạn mới của lớp ta.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457200" y="2971800"/>
            <a:ext cx="2743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Ban Diệu Chi là học sinh cũ của Tr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ờng Tiểu học Thành Công.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3352800" y="30480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Bạn Diệu Chi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5943600" y="2819400"/>
            <a:ext cx="2667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là học sinh cũ của Tr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ờng Tiểu học Thành Công</a:t>
            </a:r>
            <a:r>
              <a:rPr lang="en-US" sz="2000">
                <a:latin typeface="Arial" charset="0"/>
              </a:rPr>
              <a:t>.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533400" y="44958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Bạn ấy là một hoạ sĩ nhỏ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ấy.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3505200" y="4572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Bạn ấy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6019800" y="4343400"/>
            <a:ext cx="213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là một hoạ sĩ nhỏ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ấy.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457200" y="5410200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45000"/>
              </a:spcBef>
            </a:pPr>
            <a:r>
              <a:rPr lang="en-US" sz="2000">
                <a:latin typeface="Arial" charset="0"/>
              </a:rPr>
              <a:t>Bộ phận trả lời câu hỏi </a:t>
            </a:r>
            <a:r>
              <a:rPr lang="en-US" sz="2000" b="1">
                <a:latin typeface="Arial" charset="0"/>
              </a:rPr>
              <a:t>Ai( cái gì, con gì)?</a:t>
            </a:r>
            <a:r>
              <a:rPr lang="en-US" sz="2000">
                <a:latin typeface="Arial" charset="0"/>
              </a:rPr>
              <a:t> gọi là gì?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5638800" y="5334000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Gọi là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chủ ngữ.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381000" y="6149975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Bộ phận trả lời câu hỏi </a:t>
            </a:r>
            <a:r>
              <a:rPr lang="en-US" sz="2000" b="1">
                <a:latin typeface="Arial" charset="0"/>
              </a:rPr>
              <a:t>Là gì ( là ai , là con gì )?</a:t>
            </a:r>
            <a:r>
              <a:rPr lang="en-US" sz="2000">
                <a:latin typeface="Arial" charset="0"/>
              </a:rPr>
              <a:t> gọi là gì ? 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5715000" y="6019800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Gọi là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vị  ngữ</a:t>
            </a:r>
            <a:r>
              <a:rPr lang="en-US" sz="2800">
                <a:latin typeface="Arial" charset="0"/>
              </a:rPr>
              <a:t> .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457200" y="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Bài 3: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1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1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10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8" grpId="0"/>
      <p:bldP spid="7209" grpId="0"/>
      <p:bldP spid="7210" grpId="0"/>
      <p:bldP spid="7212" grpId="0"/>
      <p:bldP spid="7213" grpId="0"/>
      <p:bldP spid="7214" grpId="0"/>
      <p:bldP spid="7215" grpId="0"/>
      <p:bldP spid="7216" grpId="0"/>
      <p:bldP spid="7217" grpId="0"/>
      <p:bldP spid="7218" grpId="0"/>
      <p:bldP spid="7221" grpId="0"/>
      <p:bldP spid="7222" grpId="0"/>
      <p:bldP spid="7223" grpId="0"/>
      <p:bldP spid="7224" grpId="0"/>
      <p:bldP spid="72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Bài 4 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0" y="12954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0" y="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9292" name="Group 76"/>
          <p:cNvGraphicFramePr>
            <a:graphicFrameLocks noGrp="1"/>
          </p:cNvGraphicFramePr>
          <p:nvPr>
            <p:ph/>
          </p:nvPr>
        </p:nvGraphicFramePr>
        <p:xfrm>
          <a:off x="304800" y="533400"/>
          <a:ext cx="8229600" cy="23622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12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kể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Chủ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ngữ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Vị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ngữ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93" name="Text Box 77"/>
          <p:cNvSpPr txBox="1">
            <a:spLocks noChangeArrowheads="1"/>
          </p:cNvSpPr>
          <p:nvPr/>
        </p:nvSpPr>
        <p:spPr bwMode="auto">
          <a:xfrm>
            <a:off x="304800" y="1143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Ai làm gì ? </a:t>
            </a:r>
          </a:p>
        </p:txBody>
      </p:sp>
      <p:sp>
        <p:nvSpPr>
          <p:cNvPr id="9294" name="Text Box 78"/>
          <p:cNvSpPr txBox="1">
            <a:spLocks noChangeArrowheads="1"/>
          </p:cNvSpPr>
          <p:nvPr/>
        </p:nvSpPr>
        <p:spPr bwMode="auto">
          <a:xfrm>
            <a:off x="3048000" y="12192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Ai ( cái gì , con gì )?</a:t>
            </a:r>
          </a:p>
        </p:txBody>
      </p:sp>
      <p:sp>
        <p:nvSpPr>
          <p:cNvPr id="9295" name="Text Box 79"/>
          <p:cNvSpPr txBox="1">
            <a:spLocks noChangeArrowheads="1"/>
          </p:cNvSpPr>
          <p:nvPr/>
        </p:nvSpPr>
        <p:spPr bwMode="auto">
          <a:xfrm>
            <a:off x="5791200" y="11430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Làm gì ?</a:t>
            </a:r>
          </a:p>
        </p:txBody>
      </p:sp>
      <p:sp>
        <p:nvSpPr>
          <p:cNvPr id="9297" name="Text Box 81"/>
          <p:cNvSpPr txBox="1">
            <a:spLocks noChangeArrowheads="1"/>
          </p:cNvSpPr>
          <p:nvPr/>
        </p:nvSpPr>
        <p:spPr bwMode="auto">
          <a:xfrm>
            <a:off x="381000" y="1752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Ai thế nào ? </a:t>
            </a:r>
          </a:p>
        </p:txBody>
      </p:sp>
      <p:sp>
        <p:nvSpPr>
          <p:cNvPr id="9299" name="Text Box 83"/>
          <p:cNvSpPr txBox="1">
            <a:spLocks noChangeArrowheads="1"/>
          </p:cNvSpPr>
          <p:nvPr/>
        </p:nvSpPr>
        <p:spPr bwMode="auto">
          <a:xfrm>
            <a:off x="3048000" y="1752600"/>
            <a:ext cx="2438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Ai ( cái gì , con gì )?</a:t>
            </a:r>
          </a:p>
        </p:txBody>
      </p:sp>
      <p:sp>
        <p:nvSpPr>
          <p:cNvPr id="9300" name="Text Box 84"/>
          <p:cNvSpPr txBox="1">
            <a:spLocks noChangeArrowheads="1"/>
          </p:cNvSpPr>
          <p:nvPr/>
        </p:nvSpPr>
        <p:spPr bwMode="auto">
          <a:xfrm>
            <a:off x="5791200" y="1752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Nh</a:t>
            </a:r>
            <a:r>
              <a:rPr lang="vi-VN" sz="2400" b="1">
                <a:solidFill>
                  <a:srgbClr val="00CC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CC00"/>
                </a:solidFill>
                <a:latin typeface="Arial" charset="0"/>
              </a:rPr>
              <a:t> thế nào ?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9301" name="Text Box 85"/>
          <p:cNvSpPr txBox="1">
            <a:spLocks noChangeArrowheads="1"/>
          </p:cNvSpPr>
          <p:nvPr/>
        </p:nvSpPr>
        <p:spPr bwMode="auto">
          <a:xfrm>
            <a:off x="457200" y="22860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Ai là gì ?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9307" name="Text Box 91"/>
          <p:cNvSpPr txBox="1">
            <a:spLocks noChangeArrowheads="1"/>
          </p:cNvSpPr>
          <p:nvPr/>
        </p:nvSpPr>
        <p:spPr bwMode="auto">
          <a:xfrm>
            <a:off x="3048000" y="23622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Ai ( cái gì ,con gì )?</a:t>
            </a:r>
          </a:p>
        </p:txBody>
      </p:sp>
      <p:sp>
        <p:nvSpPr>
          <p:cNvPr id="9308" name="Text Box 92"/>
          <p:cNvSpPr txBox="1">
            <a:spLocks noChangeArrowheads="1"/>
          </p:cNvSpPr>
          <p:nvPr/>
        </p:nvSpPr>
        <p:spPr bwMode="auto">
          <a:xfrm>
            <a:off x="5791200" y="24384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D60093"/>
                </a:solidFill>
                <a:latin typeface="Arial" charset="0"/>
              </a:rPr>
              <a:t>Là gì (là ai, là cái gì?)</a:t>
            </a:r>
          </a:p>
        </p:txBody>
      </p:sp>
      <p:sp>
        <p:nvSpPr>
          <p:cNvPr id="9310" name="AutoShape 94"/>
          <p:cNvSpPr>
            <a:spLocks noChangeArrowheads="1"/>
          </p:cNvSpPr>
          <p:nvPr/>
        </p:nvSpPr>
        <p:spPr bwMode="auto">
          <a:xfrm>
            <a:off x="0" y="2819400"/>
            <a:ext cx="3276600" cy="1752600"/>
          </a:xfrm>
          <a:prstGeom prst="cloudCallout">
            <a:avLst>
              <a:gd name="adj1" fmla="val 80426"/>
              <a:gd name="adj2" fmla="val -1449"/>
            </a:avLst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9311" name="Text Box 95"/>
          <p:cNvSpPr txBox="1">
            <a:spLocks noChangeArrowheads="1"/>
          </p:cNvSpPr>
          <p:nvPr/>
        </p:nvSpPr>
        <p:spPr bwMode="auto">
          <a:xfrm>
            <a:off x="685800" y="3200400"/>
            <a:ext cx="2667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Ba kiểu câu này khác nhau chủ yếu ở bộ phận nào ? </a:t>
            </a:r>
          </a:p>
        </p:txBody>
      </p:sp>
      <p:sp>
        <p:nvSpPr>
          <p:cNvPr id="9312" name="Text Box 96"/>
          <p:cNvSpPr txBox="1">
            <a:spLocks noChangeArrowheads="1"/>
          </p:cNvSpPr>
          <p:nvPr/>
        </p:nvSpPr>
        <p:spPr bwMode="auto">
          <a:xfrm>
            <a:off x="4800600" y="3581400"/>
            <a:ext cx="3810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Khác nhau ở bộ phận vị ngữ . </a:t>
            </a:r>
          </a:p>
        </p:txBody>
      </p:sp>
      <p:sp>
        <p:nvSpPr>
          <p:cNvPr id="9313" name="AutoShape 97"/>
          <p:cNvSpPr>
            <a:spLocks noChangeArrowheads="1"/>
          </p:cNvSpPr>
          <p:nvPr/>
        </p:nvSpPr>
        <p:spPr bwMode="auto">
          <a:xfrm>
            <a:off x="0" y="4876800"/>
            <a:ext cx="2514600" cy="1600200"/>
          </a:xfrm>
          <a:prstGeom prst="cloudCallout">
            <a:avLst>
              <a:gd name="adj1" fmla="val 88319"/>
              <a:gd name="adj2" fmla="val 317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9314" name="Text Box 98"/>
          <p:cNvSpPr txBox="1">
            <a:spLocks noChangeArrowheads="1"/>
          </p:cNvSpPr>
          <p:nvPr/>
        </p:nvSpPr>
        <p:spPr bwMode="auto">
          <a:xfrm>
            <a:off x="381000" y="5105400"/>
            <a:ext cx="205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Bộ phận vị ngữ khác nhau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thế nào ? </a:t>
            </a:r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4038600" y="5105400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Câu Ai làm gì ? VN trả lời câu hỏi làm gì ? </a:t>
            </a:r>
          </a:p>
        </p:txBody>
      </p:sp>
      <p:sp>
        <p:nvSpPr>
          <p:cNvPr id="9316" name="Text Box 100"/>
          <p:cNvSpPr txBox="1">
            <a:spLocks noChangeArrowheads="1"/>
          </p:cNvSpPr>
          <p:nvPr/>
        </p:nvSpPr>
        <p:spPr bwMode="auto">
          <a:xfrm>
            <a:off x="3962400" y="5638800"/>
            <a:ext cx="518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Câu Ai thế nào ? VN trả lời câu hỏi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thế nào?</a:t>
            </a:r>
          </a:p>
        </p:txBody>
      </p:sp>
      <p:sp>
        <p:nvSpPr>
          <p:cNvPr id="9317" name="Text Box 101"/>
          <p:cNvSpPr txBox="1">
            <a:spLocks noChangeArrowheads="1"/>
          </p:cNvSpPr>
          <p:nvPr/>
        </p:nvSpPr>
        <p:spPr bwMode="auto">
          <a:xfrm>
            <a:off x="3962400" y="6003925"/>
            <a:ext cx="5181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Câu Ai là gì ? VN trả lời câu hỏi Ai ( là ai,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là con gì 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2" dur="5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64" grpId="0"/>
      <p:bldP spid="9293" grpId="0"/>
      <p:bldP spid="9294" grpId="0"/>
      <p:bldP spid="9295" grpId="0"/>
      <p:bldP spid="9297" grpId="0"/>
      <p:bldP spid="9299" grpId="0"/>
      <p:bldP spid="9300" grpId="0"/>
      <p:bldP spid="9301" grpId="0"/>
      <p:bldP spid="9307" grpId="0"/>
      <p:bldP spid="9308" grpId="0"/>
      <p:bldP spid="9310" grpId="0" animBg="1"/>
      <p:bldP spid="9311" grpId="0"/>
      <p:bldP spid="9312" grpId="0"/>
      <p:bldP spid="9313" grpId="0" animBg="1"/>
      <p:bldP spid="9314" grpId="0"/>
      <p:bldP spid="9315" grpId="0"/>
      <p:bldP spid="9316" grpId="0"/>
      <p:bldP spid="93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28800" y="228600"/>
            <a:ext cx="533400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b="1">
                <a:latin typeface="Arial" charset="0"/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3600" b="1">
                <a:solidFill>
                  <a:srgbClr val="00CC00"/>
                </a:solidFill>
                <a:latin typeface="Arial" charset="0"/>
              </a:rPr>
              <a:t>Câu kể Ai là gì ?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Ghi nhớ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52400" y="2514600"/>
            <a:ext cx="8991600" cy="28924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1 . Câu kể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Ai là gì?</a:t>
            </a:r>
            <a:r>
              <a:rPr lang="en-US" sz="2800">
                <a:latin typeface="Arial" charset="0"/>
              </a:rPr>
              <a:t> gồm hai bộ phận . Bộ phận thứ nhất là chủ ngữ trả lời câu hỏi :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Ai ( cái gì , con gì )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 ?</a:t>
            </a:r>
            <a:r>
              <a:rPr lang="en-US" sz="2800">
                <a:latin typeface="Arial" charset="0"/>
              </a:rPr>
              <a:t> Bộ phận thứ hai là vị ngữ trả lời câu hỏi :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Là gì ( là ai , là con gì )</a:t>
            </a:r>
            <a:r>
              <a:rPr lang="en-US" sz="2800">
                <a:latin typeface="Arial" charset="0"/>
              </a:rPr>
              <a:t> ?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 . Câu kể </a:t>
            </a:r>
            <a:r>
              <a:rPr lang="en-US" sz="2800">
                <a:solidFill>
                  <a:srgbClr val="D60093"/>
                </a:solidFill>
                <a:latin typeface="Arial" charset="0"/>
              </a:rPr>
              <a:t>Ai là gì ?</a:t>
            </a:r>
            <a:r>
              <a:rPr lang="en-US" sz="2800">
                <a:latin typeface="Arial" charset="0"/>
              </a:rPr>
              <a:t>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dùng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ể giới thiệu hoặc nêu nhận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về một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, một vật nào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ó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1981200"/>
            <a:ext cx="777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>
                <a:latin typeface="Arial" charset="0"/>
              </a:rPr>
              <a:t> III) Luyện tập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Bài 1</a:t>
            </a:r>
            <a:r>
              <a:rPr lang="en-US" sz="2800">
                <a:latin typeface="Arial" charset="0"/>
              </a:rPr>
              <a:t>  : Tìm câu kể </a:t>
            </a:r>
            <a:r>
              <a:rPr lang="en-US" sz="2800" b="1">
                <a:latin typeface="Arial" charset="0"/>
              </a:rPr>
              <a:t>Ai là gì</a:t>
            </a:r>
            <a:r>
              <a:rPr lang="en-US" sz="2800">
                <a:latin typeface="Arial" charset="0"/>
              </a:rPr>
              <a:t> ? Trong các câu d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ới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ây và nêu tác dụng của nó .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0" y="762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13359" name="Group 47"/>
          <p:cNvGraphicFramePr>
            <a:graphicFrameLocks noGrp="1"/>
          </p:cNvGraphicFramePr>
          <p:nvPr>
            <p:ph/>
          </p:nvPr>
        </p:nvGraphicFramePr>
        <p:xfrm>
          <a:off x="533400" y="914400"/>
          <a:ext cx="8153400" cy="5029200"/>
        </p:xfrm>
        <a:graphic>
          <a:graphicData uri="http://schemas.openxmlformats.org/drawingml/2006/table">
            <a:tbl>
              <a:tblPr/>
              <a:tblGrid>
                <a:gridCol w="5105400"/>
                <a:gridCol w="30480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kể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Ai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6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E9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E9C6"/>
                    </a:solidFill>
                  </a:tcPr>
                </a:tc>
              </a:tr>
            </a:tbl>
          </a:graphicData>
        </a:graphic>
      </p:graphicFrame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09600" y="1905000"/>
            <a:ext cx="4876800" cy="37226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u="sng">
                <a:latin typeface="Arial" charset="0"/>
              </a:rPr>
              <a:t>Thì ra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ó là một thứ máy cộng trừ mà Pa-xcan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ã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ặt hết tình cảm của ng</a:t>
            </a:r>
            <a:r>
              <a:rPr lang="vi-VN" sz="2800" u="sng">
                <a:latin typeface="Arial" charset="0"/>
              </a:rPr>
              <a:t>ư</a:t>
            </a:r>
            <a:r>
              <a:rPr lang="en-US" sz="2800" u="sng">
                <a:latin typeface="Arial" charset="0"/>
              </a:rPr>
              <a:t>ời con vào việc chế tạo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</a:t>
            </a:r>
            <a:r>
              <a:rPr lang="en-US" sz="2800" u="sng">
                <a:latin typeface="Arial" charset="0"/>
              </a:rPr>
              <a:t>Đó chính là chiếc máy tính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ầu tiên trên thế giới , tổ tiên của những chiếc máy tính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iện tử hiện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ại .</a:t>
            </a:r>
          </a:p>
        </p:txBody>
      </p:sp>
      <p:sp>
        <p:nvSpPr>
          <p:cNvPr id="18448" name="Text Box 25"/>
          <p:cNvSpPr txBox="1">
            <a:spLocks noChangeArrowheads="1"/>
          </p:cNvSpPr>
          <p:nvPr/>
        </p:nvSpPr>
        <p:spPr bwMode="auto">
          <a:xfrm>
            <a:off x="609600" y="3124200"/>
            <a:ext cx="502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5715000" y="1905000"/>
            <a:ext cx="2819400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Giới thiệu về thứ máy mới</a:t>
            </a:r>
            <a:r>
              <a:rPr lang="en-US" sz="2000">
                <a:latin typeface="Arial" charset="0"/>
              </a:rPr>
              <a:t> .</a:t>
            </a:r>
          </a:p>
        </p:txBody>
      </p:sp>
      <p:sp>
        <p:nvSpPr>
          <p:cNvPr id="18450" name="Text Box 36"/>
          <p:cNvSpPr txBox="1">
            <a:spLocks noChangeArrowheads="1"/>
          </p:cNvSpPr>
          <p:nvPr/>
        </p:nvSpPr>
        <p:spPr bwMode="auto">
          <a:xfrm>
            <a:off x="5638800" y="18288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5867400" y="3505200"/>
            <a:ext cx="2667000" cy="18161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Nêu nhận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về giá trị của chiếc máy tính 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36" grpId="0" animBg="1"/>
      <p:bldP spid="13347" grpId="0" animBg="1"/>
      <p:bldP spid="1334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tream">
  <a:themeElements>
    <a:clrScheme name="Stream 8">
      <a:dk1>
        <a:srgbClr val="4B2500"/>
      </a:dk1>
      <a:lt1>
        <a:srgbClr val="F9F0D3"/>
      </a:lt1>
      <a:dk2>
        <a:srgbClr val="A69564"/>
      </a:dk2>
      <a:lt2>
        <a:srgbClr val="EFDEAF"/>
      </a:lt2>
      <a:accent1>
        <a:srgbClr val="FFFFE3"/>
      </a:accent1>
      <a:accent2>
        <a:srgbClr val="BFBFA7"/>
      </a:accent2>
      <a:accent3>
        <a:srgbClr val="FBF6E6"/>
      </a:accent3>
      <a:accent4>
        <a:srgbClr val="3F1E00"/>
      </a:accent4>
      <a:accent5>
        <a:srgbClr val="FFFFEF"/>
      </a:accent5>
      <a:accent6>
        <a:srgbClr val="ADAD97"/>
      </a:accent6>
      <a:hlink>
        <a:srgbClr val="7B6D47"/>
      </a:hlink>
      <a:folHlink>
        <a:srgbClr val="A99D2F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2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3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4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5.xml><?xml version="1.0" encoding="utf-8"?>
<a:themeOverride xmlns:a="http://schemas.openxmlformats.org/drawingml/2006/main">
  <a:clrScheme name="Default Design 8">
    <a:dk1>
      <a:srgbClr val="003366"/>
    </a:dk1>
    <a:lt1>
      <a:srgbClr val="FFFFFF"/>
    </a:lt1>
    <a:dk2>
      <a:srgbClr val="000099"/>
    </a:dk2>
    <a:lt2>
      <a:srgbClr val="CCFFFF"/>
    </a:lt2>
    <a:accent1>
      <a:srgbClr val="3366CC"/>
    </a:accent1>
    <a:accent2>
      <a:srgbClr val="00B000"/>
    </a:accent2>
    <a:accent3>
      <a:srgbClr val="AAAACA"/>
    </a:accent3>
    <a:accent4>
      <a:srgbClr val="DADADA"/>
    </a:accent4>
    <a:accent5>
      <a:srgbClr val="ADB8E2"/>
    </a:accent5>
    <a:accent6>
      <a:srgbClr val="009F00"/>
    </a:accent6>
    <a:hlink>
      <a:srgbClr val="66CCFF"/>
    </a:hlink>
    <a:folHlink>
      <a:srgbClr val="FFE70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1298</Words>
  <Application>Microsoft Office PowerPoint</Application>
  <PresentationFormat>On-screen Show (4:3)</PresentationFormat>
  <Paragraphs>101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.VnTime</vt:lpstr>
      <vt:lpstr>Arial</vt:lpstr>
      <vt:lpstr>Garamond</vt:lpstr>
      <vt:lpstr>Wingdings</vt:lpstr>
      <vt:lpstr>Arial Black</vt:lpstr>
      <vt:lpstr>Times New Roman</vt:lpstr>
      <vt:lpstr>Comic Sans MS</vt:lpstr>
      <vt:lpstr>Default Design</vt:lpstr>
      <vt:lpstr>Mountain Top</vt:lpstr>
      <vt:lpstr>Stream</vt:lpstr>
      <vt:lpstr>Fireworks</vt:lpstr>
      <vt:lpstr>Crayons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38</cp:revision>
  <dcterms:created xsi:type="dcterms:W3CDTF">2000-02-11T16:23:18Z</dcterms:created>
  <dcterms:modified xsi:type="dcterms:W3CDTF">2016-06-30T01:45:32Z</dcterms:modified>
</cp:coreProperties>
</file>