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sldIdLst>
    <p:sldId id="268" r:id="rId2"/>
    <p:sldId id="277" r:id="rId3"/>
    <p:sldId id="256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8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CC"/>
    <a:srgbClr val="FFFF00"/>
    <a:srgbClr val="CCFF99"/>
    <a:srgbClr val="00CC00"/>
    <a:srgbClr val="000000"/>
    <a:srgbClr val="0000FF"/>
    <a:srgbClr val="CCFF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465F0-2994-4577-B1AF-901EE1BC6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57296-BEA5-41DE-BF9F-745BAE8DD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99C16-5B4E-4C83-8FAC-01B7AD6B3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FE381-6CC2-4B63-8982-42E0F3A72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9A13C-E7DB-4DA2-950E-675A7F799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FF2A2-2045-485A-A297-BC45964B2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A3F04-EBD8-4A2D-B94F-0E8DD8555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62212-F999-4AEC-A561-80696E905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AEFC6-EEC7-4828-A614-0073CB18D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0495A-05C8-4D5D-9ED0-EB4D1F603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F83C3-0732-4CD1-884B-BAFF15546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287CBE6-51AD-49B2-82EC-B196E8D80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1349375" y="2811463"/>
            <a:ext cx="6704013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303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60423" name="WordArt 7"/>
          <p:cNvSpPr>
            <a:spLocks noChangeArrowheads="1" noChangeShapeType="1" noTextEdit="1"/>
          </p:cNvSpPr>
          <p:nvPr/>
        </p:nvSpPr>
        <p:spPr bwMode="auto">
          <a:xfrm>
            <a:off x="2776538" y="1506538"/>
            <a:ext cx="2987675" cy="808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303200" prstMaterial="legacyMatte">
              <a:extrusionClr>
                <a:srgbClr val="66FF33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MÔN: TOÁN</a:t>
            </a:r>
          </a:p>
        </p:txBody>
      </p:sp>
    </p:spTree>
  </p:cSld>
  <p:clrMapOvr>
    <a:masterClrMapping/>
  </p:clrMapOvr>
  <p:transition spd="slow"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 animBg="1"/>
      <p:bldP spid="604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5778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206750" y="714375"/>
            <a:ext cx="3700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THỰC HÀNH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0" y="1684338"/>
            <a:ext cx="3284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>
                <a:solidFill>
                  <a:srgbClr val="000000"/>
                </a:solidFill>
                <a:latin typeface="Arial" charset="0"/>
              </a:rPr>
              <a:t>Bài 3: Bài toán</a:t>
            </a:r>
            <a:endParaRPr lang="en-US" sz="3200" b="1" i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2294" name="Picture 6" descr="guestani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100" y="641350"/>
            <a:ext cx="1376363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27038" y="828675"/>
            <a:ext cx="169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   S/69</a:t>
            </a:r>
            <a:endParaRPr lang="en-US" sz="3600" b="1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317500" y="2684463"/>
            <a:ext cx="8528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u="sng">
                <a:solidFill>
                  <a:srgbClr val="FF3300"/>
                </a:solidFill>
                <a:latin typeface="Arial" charset="0"/>
              </a:rPr>
              <a:t>Tóm tắt</a:t>
            </a:r>
            <a:endParaRPr lang="en-US" sz="3200" b="1" i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317500" y="3519488"/>
            <a:ext cx="8528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1 quyển vở : 48 trang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317500" y="4233863"/>
            <a:ext cx="8528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25 quyển vở :  ? trang</a:t>
            </a:r>
            <a:endParaRPr lang="en-US" sz="3200" b="1" i="1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8" grpId="0"/>
      <p:bldP spid="70669" grpId="0"/>
      <p:bldP spid="706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5778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206750" y="714375"/>
            <a:ext cx="37004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THỰC HÀNH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1684338"/>
            <a:ext cx="32845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600" b="1">
                <a:solidFill>
                  <a:srgbClr val="000000"/>
                </a:solidFill>
                <a:latin typeface="Arial" charset="0"/>
              </a:rPr>
              <a:t>Bài 3: Bài toán</a:t>
            </a:r>
            <a:endParaRPr lang="en-US" sz="3600" b="1" i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3318" name="Picture 6" descr="guestani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100" y="641350"/>
            <a:ext cx="1376363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27038" y="828675"/>
            <a:ext cx="1692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   S/69</a:t>
            </a:r>
            <a:endParaRPr lang="en-US" sz="4000" b="1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0" y="2324100"/>
            <a:ext cx="87264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  <a:latin typeface="Arial" charset="0"/>
              </a:rPr>
              <a:t>Bài giải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0" y="3079750"/>
            <a:ext cx="8747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Số trang của 25 quyển vở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0" y="3875088"/>
            <a:ext cx="8747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48 x 25 = 1200 (trang)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0" y="4610100"/>
            <a:ext cx="8747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     </a:t>
            </a:r>
            <a:r>
              <a:rPr lang="en-US" sz="4000" b="1" u="sng">
                <a:solidFill>
                  <a:srgbClr val="0000FF"/>
                </a:solidFill>
                <a:latin typeface="Arial" charset="0"/>
              </a:rPr>
              <a:t>Đáp số: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1200 trang</a:t>
            </a:r>
          </a:p>
        </p:txBody>
      </p:sp>
      <p:pic>
        <p:nvPicPr>
          <p:cNvPr id="73745" name="Picture 17" descr="Rose1a">
            <a:hlinkClick r:id="" action="ppaction://noaction">
              <a:snd r:embed="rId3" name="VoTay.WAV"/>
            </a:hlinkClick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021313">
            <a:off x="7519988" y="5368925"/>
            <a:ext cx="1624012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-6726238" y="2392363"/>
            <a:ext cx="6726238" cy="2533650"/>
            <a:chOff x="1720" y="2201"/>
            <a:chExt cx="4237" cy="1596"/>
          </a:xfrm>
        </p:grpSpPr>
        <p:sp>
          <p:nvSpPr>
            <p:cNvPr id="13326" name="AutoShape 19"/>
            <p:cNvSpPr>
              <a:spLocks noChangeArrowheads="1"/>
            </p:cNvSpPr>
            <p:nvPr/>
          </p:nvSpPr>
          <p:spPr bwMode="auto">
            <a:xfrm>
              <a:off x="3051" y="2201"/>
              <a:ext cx="2709" cy="159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pic>
          <p:nvPicPr>
            <p:cNvPr id="13327" name="Picture 20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20" y="2883"/>
              <a:ext cx="1430" cy="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8" name="Text Box 21"/>
            <p:cNvSpPr txBox="1">
              <a:spLocks noChangeArrowheads="1"/>
            </p:cNvSpPr>
            <p:nvPr/>
          </p:nvSpPr>
          <p:spPr bwMode="auto">
            <a:xfrm>
              <a:off x="3016" y="2631"/>
              <a:ext cx="294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accent1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Chúc Mừng Bạn </a:t>
              </a:r>
            </a:p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Đã Trả Lời Đúng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3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2312E-6 L 0.93837 -0.00532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745"/>
                  </p:tgtEl>
                </p:cond>
              </p:nextCondLst>
            </p:seq>
          </p:childTnLst>
        </p:cTn>
      </p:par>
    </p:tnLst>
    <p:bldLst>
      <p:bldP spid="73736" grpId="0"/>
      <p:bldP spid="73737" grpId="0"/>
      <p:bldP spid="73738" grpId="0"/>
      <p:bldP spid="737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WordArt 2"/>
          <p:cNvSpPr>
            <a:spLocks noChangeArrowheads="1" noChangeShapeType="1" noTextEdit="1"/>
          </p:cNvSpPr>
          <p:nvPr/>
        </p:nvSpPr>
        <p:spPr bwMode="auto">
          <a:xfrm>
            <a:off x="2743200" y="776288"/>
            <a:ext cx="3998913" cy="1346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6080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KỲ SAU</a:t>
            </a:r>
          </a:p>
        </p:txBody>
      </p:sp>
      <p:sp>
        <p:nvSpPr>
          <p:cNvPr id="71683" name="WordArt 3"/>
          <p:cNvSpPr>
            <a:spLocks noChangeArrowheads="1" noChangeShapeType="1" noTextEdit="1"/>
          </p:cNvSpPr>
          <p:nvPr/>
        </p:nvSpPr>
        <p:spPr bwMode="auto">
          <a:xfrm rot="-143792">
            <a:off x="1227138" y="2641600"/>
            <a:ext cx="6732587" cy="13795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66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Luyện tập</a:t>
            </a:r>
          </a:p>
        </p:txBody>
      </p:sp>
      <p:pic>
        <p:nvPicPr>
          <p:cNvPr id="14340" name="Picture 4" descr="8731-001-01-10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2200" y="4321175"/>
            <a:ext cx="20605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nimBg="1"/>
      <p:bldP spid="716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WordArt 2"/>
          <p:cNvSpPr>
            <a:spLocks noChangeArrowheads="1" noChangeShapeType="1" noTextEdit="1"/>
          </p:cNvSpPr>
          <p:nvPr/>
        </p:nvSpPr>
        <p:spPr bwMode="auto">
          <a:xfrm>
            <a:off x="2743200" y="776288"/>
            <a:ext cx="3998913" cy="1346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HÁT</a:t>
            </a:r>
          </a:p>
        </p:txBody>
      </p:sp>
      <p:pic>
        <p:nvPicPr>
          <p:cNvPr id="4099" name="Picture 3" descr="8731-001-01-10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2513" y="4346575"/>
            <a:ext cx="20605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IMG1-3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3838" y="3328988"/>
            <a:ext cx="18065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0001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94188" y="2546350"/>
            <a:ext cx="788987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0001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58464">
            <a:off x="1778000" y="528638"/>
            <a:ext cx="51435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0004-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3513" y="2241550"/>
            <a:ext cx="9699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IMG1-3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40438" y="3868738"/>
            <a:ext cx="17002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47688" y="1365250"/>
            <a:ext cx="776287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    Khi nhân một số với một tổng ta làm thế nào ?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057400" y="317500"/>
            <a:ext cx="4552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85813" y="4148138"/>
            <a:ext cx="7762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    Tính: 4 x (3 + 5)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/>
      <p:bldP spid="2067" grpId="0"/>
      <p:bldP spid="20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1462088" y="1487488"/>
            <a:ext cx="3638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    36 x 3 =  </a:t>
            </a:r>
          </a:p>
        </p:txBody>
      </p:sp>
      <p:sp>
        <p:nvSpPr>
          <p:cNvPr id="62470" name="WordArt 6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655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1462088" y="2544763"/>
            <a:ext cx="3638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    36 x 20 =  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4351338" y="1466850"/>
            <a:ext cx="14430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charset="0"/>
              </a:rPr>
              <a:t>108  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4370388" y="2501900"/>
            <a:ext cx="14430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charset="0"/>
              </a:rPr>
              <a:t>720  </a:t>
            </a:r>
          </a:p>
        </p:txBody>
      </p:sp>
      <p:pic>
        <p:nvPicPr>
          <p:cNvPr id="62475" name="Picture 11" descr="Rose1a">
            <a:hlinkClick r:id="" action="ppaction://noaction">
              <a:snd r:embed="rId2" name="VoTay.WAV"/>
            </a:hlinkClick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021313">
            <a:off x="7200900" y="5368925"/>
            <a:ext cx="1624013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-6726238" y="2392363"/>
            <a:ext cx="6726238" cy="2533650"/>
            <a:chOff x="1720" y="2201"/>
            <a:chExt cx="4237" cy="1596"/>
          </a:xfrm>
        </p:grpSpPr>
        <p:sp>
          <p:nvSpPr>
            <p:cNvPr id="6153" name="AutoShape 13"/>
            <p:cNvSpPr>
              <a:spLocks noChangeArrowheads="1"/>
            </p:cNvSpPr>
            <p:nvPr/>
          </p:nvSpPr>
          <p:spPr bwMode="auto">
            <a:xfrm>
              <a:off x="3051" y="2201"/>
              <a:ext cx="2709" cy="159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pic>
          <p:nvPicPr>
            <p:cNvPr id="6154" name="Picture 14" descr="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20" y="2883"/>
              <a:ext cx="1430" cy="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5" name="Text Box 15"/>
            <p:cNvSpPr txBox="1">
              <a:spLocks noChangeArrowheads="1"/>
            </p:cNvSpPr>
            <p:nvPr/>
          </p:nvSpPr>
          <p:spPr bwMode="auto">
            <a:xfrm>
              <a:off x="3016" y="2631"/>
              <a:ext cx="294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accent1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Chúc Mừng Bạn </a:t>
              </a:r>
            </a:p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Đã Trả Lời Đúng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24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85 0.00208 L 0.97639 -0.00809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5"/>
                  </p:tgtEl>
                </p:cond>
              </p:nextCondLst>
            </p:seq>
          </p:childTnLst>
        </p:cTn>
      </p:par>
    </p:tnLst>
    <p:bldLst>
      <p:bldP spid="62467" grpId="0"/>
      <p:bldP spid="62470" grpId="0" animBg="1"/>
      <p:bldP spid="62471" grpId="0"/>
      <p:bldP spid="62472" grpId="0"/>
      <p:bldP spid="624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ChangeArrowheads="1"/>
          </p:cNvSpPr>
          <p:nvPr/>
        </p:nvSpPr>
        <p:spPr bwMode="auto">
          <a:xfrm>
            <a:off x="0" y="0"/>
            <a:ext cx="9144000" cy="7366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2132013" y="850900"/>
            <a:ext cx="3638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 36 x 23 =  ?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701675" y="1865313"/>
            <a:ext cx="68786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00"/>
                </a:solidFill>
                <a:latin typeface="Arial" charset="0"/>
              </a:rPr>
              <a:t>a) Ta có thể tính nh</a:t>
            </a:r>
            <a:r>
              <a:rPr lang="vi-VN" sz="40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4000" b="1">
                <a:solidFill>
                  <a:srgbClr val="000000"/>
                </a:solidFill>
                <a:latin typeface="Arial" charset="0"/>
              </a:rPr>
              <a:t> sau: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1079500" y="2838450"/>
            <a:ext cx="640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36 x 23 =  36 x (20 + 3)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2905125" y="3587750"/>
            <a:ext cx="4929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=  36 x 20 + 36 x 3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2905125" y="4443413"/>
            <a:ext cx="4929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=  720 + 108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2905125" y="5297488"/>
            <a:ext cx="4929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=  828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  <p:bldP spid="64523" grpId="0"/>
      <p:bldP spid="64524" grpId="0"/>
      <p:bldP spid="645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7366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132013" y="850900"/>
            <a:ext cx="3638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 36 x 23 =  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01675" y="1493838"/>
            <a:ext cx="78533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latin typeface="Arial" charset="0"/>
              </a:rPr>
              <a:t>b) Thông th</a:t>
            </a:r>
            <a:r>
              <a:rPr lang="vi-VN" sz="36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000000"/>
                </a:solidFill>
                <a:latin typeface="Arial" charset="0"/>
              </a:rPr>
              <a:t>ờng ta </a:t>
            </a:r>
            <a:r>
              <a:rPr lang="vi-VN" sz="3600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000000"/>
                </a:solidFill>
                <a:latin typeface="Arial" charset="0"/>
              </a:rPr>
              <a:t>ặt tính và tính nh</a:t>
            </a:r>
            <a:r>
              <a:rPr lang="vi-VN" sz="3600" b="1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000000"/>
                </a:solidFill>
                <a:latin typeface="Arial" charset="0"/>
              </a:rPr>
              <a:t> sau: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589463" y="3973513"/>
            <a:ext cx="842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10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4551363" y="5407025"/>
            <a:ext cx="1192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340225" y="2303463"/>
            <a:ext cx="1728788" cy="1631950"/>
            <a:chOff x="2734" y="1451"/>
            <a:chExt cx="1089" cy="1028"/>
          </a:xfrm>
        </p:grpSpPr>
        <p:sp>
          <p:nvSpPr>
            <p:cNvPr id="8208" name="Text Box 6"/>
            <p:cNvSpPr txBox="1">
              <a:spLocks noChangeArrowheads="1"/>
            </p:cNvSpPr>
            <p:nvPr/>
          </p:nvSpPr>
          <p:spPr bwMode="auto">
            <a:xfrm>
              <a:off x="3072" y="1451"/>
              <a:ext cx="751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36</a:t>
              </a:r>
            </a:p>
          </p:txBody>
        </p:sp>
        <p:sp>
          <p:nvSpPr>
            <p:cNvPr id="8209" name="Text Box 10"/>
            <p:cNvSpPr txBox="1">
              <a:spLocks noChangeArrowheads="1"/>
            </p:cNvSpPr>
            <p:nvPr/>
          </p:nvSpPr>
          <p:spPr bwMode="auto">
            <a:xfrm>
              <a:off x="3072" y="1977"/>
              <a:ext cx="751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23</a:t>
              </a:r>
            </a:p>
          </p:txBody>
        </p:sp>
        <p:sp>
          <p:nvSpPr>
            <p:cNvPr id="8210" name="Text Box 11"/>
            <p:cNvSpPr txBox="1">
              <a:spLocks noChangeArrowheads="1"/>
            </p:cNvSpPr>
            <p:nvPr/>
          </p:nvSpPr>
          <p:spPr bwMode="auto">
            <a:xfrm>
              <a:off x="2734" y="1653"/>
              <a:ext cx="38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8211" name="Line 15"/>
            <p:cNvSpPr>
              <a:spLocks noChangeShapeType="1"/>
            </p:cNvSpPr>
            <p:nvPr/>
          </p:nvSpPr>
          <p:spPr bwMode="auto">
            <a:xfrm>
              <a:off x="2893" y="2479"/>
              <a:ext cx="75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589463" y="4710113"/>
            <a:ext cx="1195387" cy="715962"/>
            <a:chOff x="2891" y="2967"/>
            <a:chExt cx="753" cy="451"/>
          </a:xfrm>
        </p:grpSpPr>
        <p:sp>
          <p:nvSpPr>
            <p:cNvPr id="8206" name="Text Box 13"/>
            <p:cNvSpPr txBox="1">
              <a:spLocks noChangeArrowheads="1"/>
            </p:cNvSpPr>
            <p:nvPr/>
          </p:nvSpPr>
          <p:spPr bwMode="auto">
            <a:xfrm>
              <a:off x="2891" y="2967"/>
              <a:ext cx="751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8207" name="Line 16"/>
            <p:cNvSpPr>
              <a:spLocks noChangeShapeType="1"/>
            </p:cNvSpPr>
            <p:nvPr/>
          </p:nvSpPr>
          <p:spPr bwMode="auto">
            <a:xfrm>
              <a:off x="2893" y="3418"/>
              <a:ext cx="75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5184775" y="3987800"/>
            <a:ext cx="422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4881563" y="4710113"/>
            <a:ext cx="495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5197475" y="5392738"/>
            <a:ext cx="538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4872038" y="5389563"/>
            <a:ext cx="538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8" grpId="0"/>
      <p:bldP spid="65550" grpId="0"/>
      <p:bldP spid="65555" grpId="0"/>
      <p:bldP spid="65557" grpId="0"/>
      <p:bldP spid="65559" grpId="0"/>
      <p:bldP spid="655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7366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701675" y="1493838"/>
            <a:ext cx="75961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00"/>
                </a:solidFill>
                <a:latin typeface="Arial" charset="0"/>
              </a:rPr>
              <a:t>c) Trong cách tính trên:</a:t>
            </a: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695325" y="2403475"/>
            <a:ext cx="7854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108 gọi là </a:t>
            </a: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tích riêng thứ nhất</a:t>
            </a:r>
          </a:p>
        </p:txBody>
      </p:sp>
      <p:sp>
        <p:nvSpPr>
          <p:cNvPr id="9222" name="Text Box 15"/>
          <p:cNvSpPr txBox="1">
            <a:spLocks noChangeArrowheads="1"/>
          </p:cNvSpPr>
          <p:nvPr/>
        </p:nvSpPr>
        <p:spPr bwMode="auto">
          <a:xfrm>
            <a:off x="735013" y="3217863"/>
            <a:ext cx="7815262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72 gọi là </a:t>
            </a: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tích riêng thứ hai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. Tích riêng thứ hai </a:t>
            </a:r>
            <a:r>
              <a:rPr lang="vi-VN" sz="4000" b="1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ợc viết </a:t>
            </a:r>
            <a:r>
              <a:rPr lang="en-US" sz="4000" b="1" i="1">
                <a:solidFill>
                  <a:srgbClr val="0000FF"/>
                </a:solidFill>
                <a:latin typeface="Arial" charset="0"/>
              </a:rPr>
              <a:t>lùi sang bên trái một cột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vì nó là 72 chục, nếu viết </a:t>
            </a:r>
            <a:r>
              <a:rPr lang="vi-VN" sz="40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ầy </a:t>
            </a:r>
            <a:r>
              <a:rPr lang="vi-VN" sz="40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ủ thì phải là 720</a:t>
            </a:r>
            <a:endParaRPr lang="en-US" sz="4000" b="1" i="1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9223" name="Picture 16" descr="Bullet-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300" y="2651125"/>
            <a:ext cx="349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7" descr="Bullet-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300" y="3405188"/>
            <a:ext cx="349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77900" y="0"/>
            <a:ext cx="7188200" cy="5778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206750" y="714375"/>
            <a:ext cx="37004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THỰC HÀNH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0" y="2103438"/>
            <a:ext cx="496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>
                <a:solidFill>
                  <a:srgbClr val="000000"/>
                </a:solidFill>
                <a:latin typeface="Arial" charset="0"/>
              </a:rPr>
              <a:t>Bài 1: Đặt tính rồi tính</a:t>
            </a:r>
            <a:endParaRPr lang="en-US" sz="3200" b="1" i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0" y="590550"/>
            <a:ext cx="1692275" cy="963613"/>
            <a:chOff x="269" y="404"/>
            <a:chExt cx="1066" cy="607"/>
          </a:xfrm>
        </p:grpSpPr>
        <p:pic>
          <p:nvPicPr>
            <p:cNvPr id="10277" name="Picture 9" descr="guestani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4" y="404"/>
              <a:ext cx="867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8" name="Text Box 5"/>
            <p:cNvSpPr txBox="1">
              <a:spLocks noChangeArrowheads="1"/>
            </p:cNvSpPr>
            <p:nvPr/>
          </p:nvSpPr>
          <p:spPr bwMode="auto">
            <a:xfrm>
              <a:off x="269" y="522"/>
              <a:ext cx="106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  <a:buFont typeface="Wingdings" pitchFamily="2" charset="2"/>
                <a:buNone/>
              </a:pPr>
              <a:r>
                <a:rPr lang="en-US" sz="4000" b="1">
                  <a:solidFill>
                    <a:srgbClr val="FF0000"/>
                  </a:solidFill>
                  <a:latin typeface="Arial" charset="0"/>
                </a:rPr>
                <a:t>   S/69</a:t>
              </a:r>
              <a:endParaRPr lang="en-US" sz="4000" b="1" i="1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400050" y="2587625"/>
            <a:ext cx="3875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a) 86 x 53 =</a:t>
            </a:r>
          </a:p>
        </p:txBody>
      </p: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1985963" y="4721225"/>
            <a:ext cx="127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258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1676400" y="6069013"/>
            <a:ext cx="1798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4558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1778000" y="3216275"/>
            <a:ext cx="1797050" cy="1466850"/>
            <a:chOff x="946" y="1948"/>
            <a:chExt cx="1063" cy="924"/>
          </a:xfrm>
        </p:grpSpPr>
        <p:sp>
          <p:nvSpPr>
            <p:cNvPr id="10273" name="Text Box 11"/>
            <p:cNvSpPr txBox="1">
              <a:spLocks noChangeArrowheads="1"/>
            </p:cNvSpPr>
            <p:nvPr/>
          </p:nvSpPr>
          <p:spPr bwMode="auto">
            <a:xfrm>
              <a:off x="1258" y="1948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86</a:t>
              </a:r>
            </a:p>
          </p:txBody>
        </p:sp>
        <p:sp>
          <p:nvSpPr>
            <p:cNvPr id="10274" name="Text Box 12"/>
            <p:cNvSpPr txBox="1">
              <a:spLocks noChangeArrowheads="1"/>
            </p:cNvSpPr>
            <p:nvPr/>
          </p:nvSpPr>
          <p:spPr bwMode="auto">
            <a:xfrm>
              <a:off x="1258" y="2370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53</a:t>
              </a:r>
            </a:p>
          </p:txBody>
        </p:sp>
        <p:sp>
          <p:nvSpPr>
            <p:cNvPr id="10275" name="Text Box 13"/>
            <p:cNvSpPr txBox="1">
              <a:spLocks noChangeArrowheads="1"/>
            </p:cNvSpPr>
            <p:nvPr/>
          </p:nvSpPr>
          <p:spPr bwMode="auto">
            <a:xfrm>
              <a:off x="946" y="2124"/>
              <a:ext cx="38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0276" name="Line 17"/>
            <p:cNvSpPr>
              <a:spLocks noChangeShapeType="1"/>
            </p:cNvSpPr>
            <p:nvPr/>
          </p:nvSpPr>
          <p:spPr bwMode="auto">
            <a:xfrm>
              <a:off x="1079" y="2872"/>
              <a:ext cx="75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1571625" y="5313363"/>
            <a:ext cx="1546225" cy="736600"/>
            <a:chOff x="816" y="3269"/>
            <a:chExt cx="914" cy="464"/>
          </a:xfrm>
        </p:grpSpPr>
        <p:sp>
          <p:nvSpPr>
            <p:cNvPr id="10271" name="Line 18"/>
            <p:cNvSpPr>
              <a:spLocks noChangeShapeType="1"/>
            </p:cNvSpPr>
            <p:nvPr/>
          </p:nvSpPr>
          <p:spPr bwMode="auto">
            <a:xfrm>
              <a:off x="816" y="3733"/>
              <a:ext cx="9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Text Box 19"/>
            <p:cNvSpPr txBox="1">
              <a:spLocks noChangeArrowheads="1"/>
            </p:cNvSpPr>
            <p:nvPr/>
          </p:nvSpPr>
          <p:spPr bwMode="auto">
            <a:xfrm>
              <a:off x="895" y="3269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430</a:t>
              </a:r>
            </a:p>
          </p:txBody>
        </p:sp>
      </p:grp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3086100" y="2592388"/>
            <a:ext cx="1417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4558</a:t>
            </a:r>
          </a:p>
        </p:txBody>
      </p:sp>
      <p:sp>
        <p:nvSpPr>
          <p:cNvPr id="67605" name="Text Box 21"/>
          <p:cNvSpPr txBox="1">
            <a:spLocks noChangeArrowheads="1"/>
          </p:cNvSpPr>
          <p:nvPr/>
        </p:nvSpPr>
        <p:spPr bwMode="auto">
          <a:xfrm>
            <a:off x="4792663" y="2587625"/>
            <a:ext cx="3875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c) 157 x 24 =</a:t>
            </a: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6316663" y="4721225"/>
            <a:ext cx="127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628</a:t>
            </a:r>
          </a:p>
        </p:txBody>
      </p:sp>
      <p:sp>
        <p:nvSpPr>
          <p:cNvPr id="67610" name="Text Box 26"/>
          <p:cNvSpPr txBox="1">
            <a:spLocks noChangeArrowheads="1"/>
          </p:cNvSpPr>
          <p:nvPr/>
        </p:nvSpPr>
        <p:spPr bwMode="auto">
          <a:xfrm>
            <a:off x="5946775" y="6156325"/>
            <a:ext cx="1452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3768</a:t>
            </a: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5962650" y="3216275"/>
            <a:ext cx="1952625" cy="1466850"/>
            <a:chOff x="3582" y="1948"/>
            <a:chExt cx="1155" cy="924"/>
          </a:xfrm>
        </p:grpSpPr>
        <p:sp>
          <p:nvSpPr>
            <p:cNvPr id="10267" name="Text Box 22"/>
            <p:cNvSpPr txBox="1">
              <a:spLocks noChangeArrowheads="1"/>
            </p:cNvSpPr>
            <p:nvPr/>
          </p:nvSpPr>
          <p:spPr bwMode="auto">
            <a:xfrm>
              <a:off x="3856" y="1948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157</a:t>
              </a:r>
            </a:p>
          </p:txBody>
        </p:sp>
        <p:sp>
          <p:nvSpPr>
            <p:cNvPr id="10268" name="Text Box 23"/>
            <p:cNvSpPr txBox="1">
              <a:spLocks noChangeArrowheads="1"/>
            </p:cNvSpPr>
            <p:nvPr/>
          </p:nvSpPr>
          <p:spPr bwMode="auto">
            <a:xfrm>
              <a:off x="3986" y="2370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24</a:t>
              </a:r>
            </a:p>
          </p:txBody>
        </p:sp>
        <p:sp>
          <p:nvSpPr>
            <p:cNvPr id="10269" name="Text Box 24"/>
            <p:cNvSpPr txBox="1">
              <a:spLocks noChangeArrowheads="1"/>
            </p:cNvSpPr>
            <p:nvPr/>
          </p:nvSpPr>
          <p:spPr bwMode="auto">
            <a:xfrm>
              <a:off x="3582" y="2163"/>
              <a:ext cx="38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10270" name="Line 27"/>
            <p:cNvSpPr>
              <a:spLocks noChangeShapeType="1"/>
            </p:cNvSpPr>
            <p:nvPr/>
          </p:nvSpPr>
          <p:spPr bwMode="auto">
            <a:xfrm>
              <a:off x="3807" y="2872"/>
              <a:ext cx="75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5902325" y="5313363"/>
            <a:ext cx="1546225" cy="736600"/>
            <a:chOff x="3544" y="3269"/>
            <a:chExt cx="914" cy="464"/>
          </a:xfrm>
        </p:grpSpPr>
        <p:sp>
          <p:nvSpPr>
            <p:cNvPr id="10265" name="Line 28"/>
            <p:cNvSpPr>
              <a:spLocks noChangeShapeType="1"/>
            </p:cNvSpPr>
            <p:nvPr/>
          </p:nvSpPr>
          <p:spPr bwMode="auto">
            <a:xfrm>
              <a:off x="3544" y="3733"/>
              <a:ext cx="9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Text Box 29"/>
            <p:cNvSpPr txBox="1">
              <a:spLocks noChangeArrowheads="1"/>
            </p:cNvSpPr>
            <p:nvPr/>
          </p:nvSpPr>
          <p:spPr bwMode="auto">
            <a:xfrm>
              <a:off x="3623" y="3269"/>
              <a:ext cx="75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>
                  <a:solidFill>
                    <a:srgbClr val="0000FF"/>
                  </a:solidFill>
                  <a:latin typeface="Arial" charset="0"/>
                </a:rPr>
                <a:t>314</a:t>
              </a:r>
            </a:p>
          </p:txBody>
        </p:sp>
      </p:grp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7726363" y="2592388"/>
            <a:ext cx="14176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charset="0"/>
              </a:rPr>
              <a:t>3768</a:t>
            </a:r>
          </a:p>
        </p:txBody>
      </p:sp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668338" y="1576388"/>
            <a:ext cx="539750" cy="598487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pic>
        <p:nvPicPr>
          <p:cNvPr id="67621" name="Picture 37" descr="Rose1a">
            <a:hlinkClick r:id="" action="ppaction://noaction">
              <a:snd r:embed="rId3" name="VoTay.WAV"/>
            </a:hlinkClick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021313">
            <a:off x="7519988" y="5368925"/>
            <a:ext cx="1624012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-6726238" y="2392363"/>
            <a:ext cx="6726238" cy="2533650"/>
            <a:chOff x="1720" y="2201"/>
            <a:chExt cx="4237" cy="1596"/>
          </a:xfrm>
        </p:grpSpPr>
        <p:sp>
          <p:nvSpPr>
            <p:cNvPr id="10262" name="AutoShape 39"/>
            <p:cNvSpPr>
              <a:spLocks noChangeArrowheads="1"/>
            </p:cNvSpPr>
            <p:nvPr/>
          </p:nvSpPr>
          <p:spPr bwMode="auto">
            <a:xfrm>
              <a:off x="3051" y="2201"/>
              <a:ext cx="2709" cy="159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pic>
          <p:nvPicPr>
            <p:cNvPr id="10263" name="Picture 40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20" y="2883"/>
              <a:ext cx="1430" cy="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4" name="Text Box 41"/>
            <p:cNvSpPr txBox="1">
              <a:spLocks noChangeArrowheads="1"/>
            </p:cNvSpPr>
            <p:nvPr/>
          </p:nvSpPr>
          <p:spPr bwMode="auto">
            <a:xfrm>
              <a:off x="3016" y="2631"/>
              <a:ext cx="294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accent1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Chúc Mừng Bạn </a:t>
              </a:r>
            </a:p>
            <a:p>
              <a:pPr algn="ctr">
                <a:defRPr/>
              </a:pPr>
              <a:r>
                <a:rPr lang="en-US" sz="3600" b="1">
                  <a:solidFill>
                    <a:srgbClr val="FF0000"/>
                  </a:solidFill>
                  <a:latin typeface="Arial" charset="0"/>
                </a:rPr>
                <a:t>Đã Trả Lời Đúng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6" dur="10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9" dur="2000"/>
                                        <p:tgtEl>
                                          <p:spTgt spid="6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676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2312E-6 L 0.93837 -0.00532 " pathEditMode="relative" rAng="0" ptsTypes="AA">
                                      <p:cBhvr>
                                        <p:cTn id="7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21"/>
                  </p:tgtEl>
                </p:cond>
              </p:nextCondLst>
            </p:seq>
          </p:childTnLst>
        </p:cTn>
      </p:par>
    </p:tnLst>
    <p:bldLst>
      <p:bldP spid="67590" grpId="0"/>
      <p:bldP spid="67594" grpId="0"/>
      <p:bldP spid="67598" grpId="0"/>
      <p:bldP spid="67600" grpId="0"/>
      <p:bldP spid="67604" grpId="0"/>
      <p:bldP spid="67605" grpId="0"/>
      <p:bldP spid="67609" grpId="0"/>
      <p:bldP spid="67610" grpId="0"/>
      <p:bldP spid="67614" grpId="0"/>
      <p:bldP spid="67620" grpId="0" animBg="1"/>
      <p:bldP spid="6762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5778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169988" y="103188"/>
            <a:ext cx="67040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NHÂN VỚI SỐ CÓ HAI CHỮ SỐ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206750" y="714375"/>
            <a:ext cx="3700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THỰC HÀNH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0" y="1684338"/>
            <a:ext cx="9144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>
                <a:solidFill>
                  <a:srgbClr val="000000"/>
                </a:solidFill>
                <a:latin typeface="Arial" charset="0"/>
              </a:rPr>
              <a:t>    Bài 2: Tính giá trị của biểu thức 45 x a với a bằng 13; 26; 39.</a:t>
            </a:r>
            <a:endParaRPr lang="en-US" sz="3200" b="1" i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1270" name="Picture 6" descr="guestani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100" y="641350"/>
            <a:ext cx="1376363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27038" y="828675"/>
            <a:ext cx="169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   S/69</a:t>
            </a:r>
            <a:endParaRPr lang="en-US" sz="3600" b="1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203200" y="2921000"/>
            <a:ext cx="8747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- Nếu a = 13 thì 45 x a = 45 x 13 = </a:t>
            </a:r>
            <a:r>
              <a:rPr lang="en-US" sz="3600" b="1">
                <a:solidFill>
                  <a:srgbClr val="FF0000"/>
                </a:solidFill>
                <a:latin typeface="Arial" charset="0"/>
              </a:rPr>
              <a:t>585</a:t>
            </a:r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203200" y="3676650"/>
            <a:ext cx="8747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- Nếu a = 26 thì 45 x a = 45 x 26 = </a:t>
            </a:r>
            <a:r>
              <a:rPr lang="en-US" sz="3600" b="1">
                <a:solidFill>
                  <a:srgbClr val="FF0000"/>
                </a:solidFill>
                <a:latin typeface="Arial" charset="0"/>
              </a:rPr>
              <a:t>1170</a:t>
            </a:r>
          </a:p>
        </p:txBody>
      </p:sp>
      <p:sp>
        <p:nvSpPr>
          <p:cNvPr id="68637" name="Text Box 29"/>
          <p:cNvSpPr txBox="1">
            <a:spLocks noChangeArrowheads="1"/>
          </p:cNvSpPr>
          <p:nvPr/>
        </p:nvSpPr>
        <p:spPr bwMode="auto">
          <a:xfrm>
            <a:off x="203200" y="4471988"/>
            <a:ext cx="8747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- Nếu a = 39 thì 45 x a = 45 x 39 = </a:t>
            </a:r>
            <a:r>
              <a:rPr lang="en-US" sz="3600" b="1">
                <a:solidFill>
                  <a:srgbClr val="FF0000"/>
                </a:solidFill>
                <a:latin typeface="Arial" charset="0"/>
              </a:rPr>
              <a:t>1755</a:t>
            </a:r>
          </a:p>
        </p:txBody>
      </p:sp>
      <p:pic>
        <p:nvPicPr>
          <p:cNvPr id="68638" name="Picture 30" descr="Rose1a">
            <a:hlinkClick r:id="" action="ppaction://noaction">
              <a:snd r:embed="rId3" name="VoTay.WAV"/>
            </a:hlinkClick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021313">
            <a:off x="7519988" y="5368925"/>
            <a:ext cx="1624012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-6726238" y="2392363"/>
            <a:ext cx="6726238" cy="2533650"/>
            <a:chOff x="1720" y="2201"/>
            <a:chExt cx="4237" cy="1596"/>
          </a:xfrm>
        </p:grpSpPr>
        <p:sp>
          <p:nvSpPr>
            <p:cNvPr id="11277" name="AutoShape 32"/>
            <p:cNvSpPr>
              <a:spLocks noChangeArrowheads="1"/>
            </p:cNvSpPr>
            <p:nvPr/>
          </p:nvSpPr>
          <p:spPr bwMode="auto">
            <a:xfrm>
              <a:off x="3051" y="2201"/>
              <a:ext cx="2709" cy="159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pic>
          <p:nvPicPr>
            <p:cNvPr id="11278" name="Picture 33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20" y="2883"/>
              <a:ext cx="1430" cy="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9" name="Text Box 34"/>
            <p:cNvSpPr txBox="1">
              <a:spLocks noChangeArrowheads="1"/>
            </p:cNvSpPr>
            <p:nvPr/>
          </p:nvSpPr>
          <p:spPr bwMode="auto">
            <a:xfrm>
              <a:off x="3016" y="2631"/>
              <a:ext cx="2941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accent1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Chúc Mừng Bạn </a:t>
              </a:r>
            </a:p>
            <a:p>
              <a:pPr algn="ctr">
                <a:defRPr/>
              </a:pPr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Đã Trả Lời Đúng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86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2312E-6 L 0.93837 -0.00532 " pathEditMode="relative" rAng="0" ptsTypes="AA">
                                      <p:cBhvr>
                                        <p:cTn id="2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38"/>
                  </p:tgtEl>
                </p:cond>
              </p:nextCondLst>
            </p:seq>
          </p:childTnLst>
        </p:cTn>
      </p:par>
    </p:tnLst>
    <p:bldLst>
      <p:bldP spid="68613" grpId="0"/>
      <p:bldP spid="68616" grpId="0"/>
      <p:bldP spid="68636" grpId="0"/>
      <p:bldP spid="68637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366</TotalTime>
  <Words>429</Words>
  <Application>Microsoft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Tahoma</vt:lpstr>
      <vt:lpstr>Arial</vt:lpstr>
      <vt:lpstr>Wingdings</vt:lpstr>
      <vt:lpstr>Calibri</vt:lpstr>
      <vt:lpstr>Ocean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Hoàng Hoa Thám</dc:title>
  <dc:creator>Cao Minh Man</dc:creator>
  <cp:lastModifiedBy>CSTeam</cp:lastModifiedBy>
  <cp:revision>63</cp:revision>
  <dcterms:created xsi:type="dcterms:W3CDTF">2007-09-30T12:08:39Z</dcterms:created>
  <dcterms:modified xsi:type="dcterms:W3CDTF">2016-06-30T02:12:12Z</dcterms:modified>
</cp:coreProperties>
</file>