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3"/>
  </p:notesMasterIdLst>
  <p:sldIdLst>
    <p:sldId id="270" r:id="rId2"/>
    <p:sldId id="256" r:id="rId3"/>
    <p:sldId id="257" r:id="rId4"/>
    <p:sldId id="260" r:id="rId5"/>
    <p:sldId id="261" r:id="rId6"/>
    <p:sldId id="262" r:id="rId7"/>
    <p:sldId id="268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FFCC"/>
    <a:srgbClr val="00CC66"/>
    <a:srgbClr val="CCCCFF"/>
    <a:srgbClr val="FF66CC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88C165-A9CD-4706-AAAF-2D4E6C615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2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2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10ABF-711E-4EBA-8A39-5C468E1B41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BD80F-5E8D-41DC-9A7C-ED4293764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DAFB7-6EEB-4FC6-B84D-F2C91AD02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7390F-778A-4929-AD0B-6C6602CAF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46249-9709-4E25-9CFB-149103F5B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0B371-E4FD-4039-8168-9DEF94DB2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C1E83-A7A1-4566-BA13-6C59FAEB1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0909F-217D-4F49-91A3-BCCF8BA14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4E0A1-6BD2-463B-BCE1-32FEC9542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4C82B-6A64-4773-AEB1-56B3ACC7C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2E2DE-3E87-4A6A-A62F-B10411EC3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8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018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019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019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20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20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20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D7988C7-AF97-407D-BA43-EEA0E24EB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 spd="med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19200" y="2057400"/>
            <a:ext cx="6777038" cy="10207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/>
              <a:t>MÔN TOÁN – LỚP 4</a:t>
            </a:r>
            <a:br>
              <a:rPr lang="en-US" sz="3600" b="1" smtClean="0"/>
            </a:br>
            <a:r>
              <a:rPr lang="en-US" sz="3600" b="1" smtClean="0"/>
              <a:t/>
            </a:r>
            <a:br>
              <a:rPr lang="en-US" sz="3600" b="1" smtClean="0"/>
            </a:br>
            <a:r>
              <a:rPr lang="en-US" sz="4000" b="1" smtClean="0"/>
              <a:t>TH</a:t>
            </a:r>
            <a:r>
              <a:rPr lang="vi-VN" sz="4000" b="1" smtClean="0"/>
              <a:t>ƯƠ</a:t>
            </a:r>
            <a:r>
              <a:rPr lang="en-US" sz="4000" b="1" smtClean="0"/>
              <a:t>NG CÓ CHỮ SỐ 0</a:t>
            </a:r>
            <a:br>
              <a:rPr lang="en-US" sz="4000" b="1" smtClean="0"/>
            </a:br>
            <a:endParaRPr lang="en-US" sz="4000" smtClean="0"/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1231900" y="2641600"/>
            <a:ext cx="64008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2021404" algn="ctr" rotWithShape="0">
              <a:schemeClr val="bg2"/>
            </a:outerShdw>
          </a:effectLst>
        </p:spPr>
        <p:txBody>
          <a:bodyPr anchor="b"/>
          <a:lstStyle/>
          <a:p>
            <a:pPr algn="ctr">
              <a:defRPr/>
            </a:pPr>
            <a:endParaRPr lang="en-US" sz="5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3076" name="WordArt 5"/>
          <p:cNvSpPr>
            <a:spLocks noChangeArrowheads="1" noChangeShapeType="1" noTextEdit="1"/>
          </p:cNvSpPr>
          <p:nvPr/>
        </p:nvSpPr>
        <p:spPr bwMode="auto">
          <a:xfrm>
            <a:off x="1295400" y="609600"/>
            <a:ext cx="6577013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28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1131888" y="5373688"/>
            <a:ext cx="7185025" cy="1154112"/>
          </a:xfrm>
          <a:prstGeom prst="rect">
            <a:avLst/>
          </a:prstGeom>
          <a:solidFill>
            <a:schemeClr val="bg1">
              <a:alpha val="50000"/>
            </a:schemeClr>
          </a:solidFill>
          <a:ln w="7620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200" b="1" u="sng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200" b="1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200" b="1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3078" name="Picture 12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4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115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438400" y="381000"/>
            <a:ext cx="5791200" cy="44958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endParaRPr lang="en-US" sz="2000" i="1" smtClean="0"/>
          </a:p>
          <a:p>
            <a:pPr algn="ctr" eaLnBrk="1" hangingPunct="1">
              <a:lnSpc>
                <a:spcPct val="120000"/>
              </a:lnSpc>
              <a:buFontTx/>
              <a:buNone/>
            </a:pPr>
            <a:r>
              <a:rPr lang="en-US" sz="2000" i="1" smtClean="0"/>
              <a:t>  </a:t>
            </a:r>
          </a:p>
          <a:p>
            <a:pPr eaLnBrk="1" hangingPunct="1">
              <a:lnSpc>
                <a:spcPct val="120000"/>
              </a:lnSpc>
            </a:pPr>
            <a:endParaRPr lang="en-US" sz="2000" smtClean="0"/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Chu vi của mảnh </a:t>
            </a:r>
            <a:r>
              <a:rPr lang="vi-VN" sz="2400" smtClean="0"/>
              <a:t>đ</a:t>
            </a:r>
            <a:r>
              <a:rPr lang="en-US" sz="2400" smtClean="0"/>
              <a:t>ất là:    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sz="2400" smtClean="0"/>
              <a:t>            307 x = 614(m)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Chiều rộng mảnh </a:t>
            </a:r>
            <a:r>
              <a:rPr lang="vi-VN" sz="2400" smtClean="0"/>
              <a:t>đ</a:t>
            </a:r>
            <a:r>
              <a:rPr lang="en-US" sz="2400" smtClean="0"/>
              <a:t>ất là:        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smtClean="0"/>
              <a:t>      307 – 97 : 2 = 105m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 Chiều dài mảnh </a:t>
            </a:r>
            <a:r>
              <a:rPr lang="vi-VN" sz="2400" smtClean="0"/>
              <a:t>đ</a:t>
            </a:r>
            <a:r>
              <a:rPr lang="en-US" sz="2400" smtClean="0"/>
              <a:t>ất là:    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sz="2400" smtClean="0"/>
              <a:t>            105 + 97 = 202 (m)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Diện tích mảnh </a:t>
            </a:r>
            <a:r>
              <a:rPr lang="vi-VN" sz="2400" smtClean="0"/>
              <a:t>đ</a:t>
            </a:r>
            <a:r>
              <a:rPr lang="en-US" sz="2400" smtClean="0"/>
              <a:t>ất là:          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sz="2400" smtClean="0"/>
              <a:t>          202 x 105 = 21210 (m</a:t>
            </a:r>
            <a:r>
              <a:rPr lang="en-US" sz="2400" baseline="34000" smtClean="0"/>
              <a:t>2</a:t>
            </a:r>
            <a:r>
              <a:rPr lang="en-US" sz="2400" smtClean="0"/>
              <a:t>)        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smtClean="0"/>
              <a:t>      Đáp số: Chu vi 614 m                      </a:t>
            </a:r>
          </a:p>
          <a:p>
            <a:pPr algn="ctr" eaLnBrk="1" hangingPunct="1">
              <a:lnSpc>
                <a:spcPct val="120000"/>
              </a:lnSpc>
              <a:buFontTx/>
              <a:buNone/>
            </a:pPr>
            <a:r>
              <a:rPr lang="en-US" sz="2400" smtClean="0"/>
              <a:t>           Diện tích: 21210 m</a:t>
            </a:r>
            <a:r>
              <a:rPr lang="en-US" sz="2400" baseline="34000" smtClean="0"/>
              <a:t>2</a:t>
            </a:r>
            <a:r>
              <a:rPr lang="en-US" sz="2400" smtClean="0"/>
              <a:t> </a:t>
            </a:r>
          </a:p>
        </p:txBody>
      </p:sp>
      <p:sp>
        <p:nvSpPr>
          <p:cNvPr id="104474" name="AutoShape 26"/>
          <p:cNvSpPr>
            <a:spLocks noChangeArrowheads="1"/>
          </p:cNvSpPr>
          <p:nvPr/>
        </p:nvSpPr>
        <p:spPr bwMode="auto">
          <a:xfrm>
            <a:off x="1905000" y="914400"/>
            <a:ext cx="3124200" cy="8382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4400" i="1" baseline="-6000">
                <a:solidFill>
                  <a:schemeClr val="hlink"/>
                </a:solidFill>
              </a:rPr>
              <a:t>Bài giải</a:t>
            </a:r>
            <a:endParaRPr lang="en-US" sz="4400" i="1" baseline="-6000"/>
          </a:p>
        </p:txBody>
      </p:sp>
      <p:sp>
        <p:nvSpPr>
          <p:cNvPr id="104476" name="Rectangle 28"/>
          <p:cNvSpPr>
            <a:spLocks noChangeArrowheads="1"/>
          </p:cNvSpPr>
          <p:nvPr/>
        </p:nvSpPr>
        <p:spPr bwMode="auto">
          <a:xfrm>
            <a:off x="1524000" y="228600"/>
            <a:ext cx="6477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HOẠT   ĐỘNG   DẠY</a:t>
            </a:r>
          </a:p>
        </p:txBody>
      </p:sp>
      <p:pic>
        <p:nvPicPr>
          <p:cNvPr id="12293" name="Picture 29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115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30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 autoUpdateAnimBg="0"/>
      <p:bldP spid="104474" grpId="0" animBg="1" autoUpdateAnimBg="0"/>
      <p:bldP spid="10447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066800"/>
            <a:ext cx="6248400" cy="4495800"/>
          </a:xfrm>
        </p:spPr>
        <p:txBody>
          <a:bodyPr/>
          <a:lstStyle/>
          <a:p>
            <a:pPr eaLnBrk="1" hangingPunct="1"/>
            <a:r>
              <a:rPr lang="en-US" b="1" smtClean="0"/>
              <a:t>3) Củng cố, dặn dò</a:t>
            </a:r>
          </a:p>
          <a:p>
            <a:pPr eaLnBrk="1" hangingPunct="1"/>
            <a:r>
              <a:rPr lang="en-US" smtClean="0"/>
              <a:t>Yêu cầu học sinh về nhà làm bài tập:  Đặt tính rồi tính</a:t>
            </a:r>
          </a:p>
          <a:p>
            <a:pPr eaLnBrk="1" hangingPunct="1">
              <a:buFontTx/>
              <a:buNone/>
            </a:pPr>
            <a:r>
              <a:rPr lang="en-US" smtClean="0"/>
              <a:t>     39270 : 18                       </a:t>
            </a:r>
          </a:p>
          <a:p>
            <a:pPr eaLnBrk="1" hangingPunct="1">
              <a:buFontTx/>
              <a:buNone/>
            </a:pPr>
            <a:r>
              <a:rPr lang="en-US" smtClean="0"/>
              <a:t>	45320  : 15</a:t>
            </a:r>
          </a:p>
          <a:p>
            <a:pPr eaLnBrk="1" hangingPunct="1">
              <a:buFontTx/>
              <a:buNone/>
            </a:pPr>
            <a:r>
              <a:rPr lang="en-US" smtClean="0"/>
              <a:t>    9990    : 33</a:t>
            </a:r>
          </a:p>
          <a:p>
            <a:pPr eaLnBrk="1" hangingPunct="1">
              <a:buFontTx/>
              <a:buNone/>
            </a:pPr>
            <a:r>
              <a:rPr lang="en-US" smtClean="0"/>
              <a:t>	72805  : 36</a:t>
            </a:r>
          </a:p>
          <a:p>
            <a:pPr eaLnBrk="1" hangingPunct="1">
              <a:buFontTx/>
              <a:buNone/>
            </a:pPr>
            <a:endParaRPr lang="en-US" i="1" smtClean="0"/>
          </a:p>
          <a:p>
            <a:pPr algn="ctr" eaLnBrk="1" hangingPunct="1">
              <a:buFontTx/>
              <a:buNone/>
            </a:pPr>
            <a:endParaRPr lang="en-US" i="1" smtClean="0">
              <a:latin typeface=".VnTimeH" pitchFamily="34" charset="0"/>
            </a:endParaRPr>
          </a:p>
        </p:txBody>
      </p:sp>
      <p:sp>
        <p:nvSpPr>
          <p:cNvPr id="106522" name="Rectangle 26"/>
          <p:cNvSpPr>
            <a:spLocks noChangeArrowheads="1"/>
          </p:cNvSpPr>
          <p:nvPr/>
        </p:nvSpPr>
        <p:spPr bwMode="auto">
          <a:xfrm>
            <a:off x="1600200" y="304800"/>
            <a:ext cx="6477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HOẠT   ĐỘNG   DẠY</a:t>
            </a:r>
          </a:p>
        </p:txBody>
      </p:sp>
      <p:pic>
        <p:nvPicPr>
          <p:cNvPr id="13316" name="Picture 29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115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30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5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5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5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5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65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65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65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65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65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65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smtClean="0"/>
              <a:t>TH</a:t>
            </a:r>
            <a:r>
              <a:rPr lang="vi-VN" sz="4800" b="1" smtClean="0"/>
              <a:t>ƯƠ</a:t>
            </a:r>
            <a:r>
              <a:rPr lang="en-US" sz="4800" b="1" smtClean="0"/>
              <a:t>NG CÓ CHỮ SỐ 0</a:t>
            </a:r>
            <a:r>
              <a:rPr lang="en-US" sz="4800" smtClean="0"/>
              <a:t/>
            </a:r>
            <a:br>
              <a:rPr lang="en-US" sz="4800" smtClean="0"/>
            </a:br>
            <a:endParaRPr lang="en-US" sz="48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295400"/>
            <a:ext cx="8686800" cy="50292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endParaRPr lang="en-US" sz="2800" smtClean="0">
              <a:solidFill>
                <a:schemeClr val="hlink"/>
              </a:solidFill>
            </a:endParaRPr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US" sz="2400" smtClean="0">
                <a:solidFill>
                  <a:schemeClr val="hlink"/>
                </a:solidFill>
              </a:rPr>
              <a:t>Giúp học sinh: Biết thực hiện phép chia cho số có hai chữ số trong tr</a:t>
            </a:r>
            <a:r>
              <a:rPr lang="vi-VN" sz="2400" smtClean="0">
                <a:solidFill>
                  <a:schemeClr val="hlink"/>
                </a:solidFill>
              </a:rPr>
              <a:t>ư</a:t>
            </a:r>
            <a:r>
              <a:rPr lang="en-US" sz="2400" smtClean="0">
                <a:solidFill>
                  <a:schemeClr val="hlink"/>
                </a:solidFill>
              </a:rPr>
              <a:t>ờng hợp:</a:t>
            </a:r>
          </a:p>
          <a:p>
            <a:pPr algn="l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>
                <a:solidFill>
                  <a:schemeClr val="hlink"/>
                </a:solidFill>
              </a:rPr>
              <a:t>	Tr</a:t>
            </a:r>
            <a:r>
              <a:rPr lang="vi-VN" sz="2400" smtClean="0">
                <a:solidFill>
                  <a:schemeClr val="hlink"/>
                </a:solidFill>
              </a:rPr>
              <a:t>ư</a:t>
            </a:r>
            <a:r>
              <a:rPr lang="en-US" sz="2400" smtClean="0">
                <a:solidFill>
                  <a:schemeClr val="hlink"/>
                </a:solidFill>
              </a:rPr>
              <a:t>ờng hợp 1: Th</a:t>
            </a:r>
            <a:r>
              <a:rPr lang="vi-VN" sz="2400" smtClean="0">
                <a:solidFill>
                  <a:schemeClr val="hlink"/>
                </a:solidFill>
              </a:rPr>
              <a:t>ươ</a:t>
            </a:r>
            <a:r>
              <a:rPr lang="en-US" sz="2400" smtClean="0">
                <a:solidFill>
                  <a:schemeClr val="hlink"/>
                </a:solidFill>
              </a:rPr>
              <a:t>ng có chữ số 0 ở hàng </a:t>
            </a:r>
            <a:r>
              <a:rPr lang="vi-VN" sz="2400" smtClean="0">
                <a:solidFill>
                  <a:schemeClr val="hlink"/>
                </a:solidFill>
              </a:rPr>
              <a:t>đơ</a:t>
            </a:r>
            <a:r>
              <a:rPr lang="en-US" sz="2400" smtClean="0">
                <a:solidFill>
                  <a:schemeClr val="hlink"/>
                </a:solidFill>
              </a:rPr>
              <a:t>n vị</a:t>
            </a:r>
          </a:p>
          <a:p>
            <a:pPr algn="l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>
                <a:solidFill>
                  <a:schemeClr val="hlink"/>
                </a:solidFill>
              </a:rPr>
              <a:t>	Tr</a:t>
            </a:r>
            <a:r>
              <a:rPr lang="vi-VN" sz="2400" smtClean="0">
                <a:solidFill>
                  <a:schemeClr val="hlink"/>
                </a:solidFill>
              </a:rPr>
              <a:t>ư</a:t>
            </a:r>
            <a:r>
              <a:rPr lang="en-US" sz="2400" smtClean="0">
                <a:solidFill>
                  <a:schemeClr val="hlink"/>
                </a:solidFill>
              </a:rPr>
              <a:t>ờng hợp 2: Th</a:t>
            </a:r>
            <a:r>
              <a:rPr lang="vi-VN" sz="2400" smtClean="0">
                <a:solidFill>
                  <a:schemeClr val="hlink"/>
                </a:solidFill>
              </a:rPr>
              <a:t>ươ</a:t>
            </a:r>
            <a:r>
              <a:rPr lang="en-US" sz="2400" smtClean="0">
                <a:solidFill>
                  <a:schemeClr val="hlink"/>
                </a:solidFill>
              </a:rPr>
              <a:t>ng có chữ số 0 ở hàng chục</a:t>
            </a:r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US" sz="2400" smtClean="0">
                <a:solidFill>
                  <a:schemeClr val="hlink"/>
                </a:solidFill>
              </a:rPr>
              <a:t>Giúp học sinh có kỹ n</a:t>
            </a:r>
            <a:r>
              <a:rPr lang="vi-VN" sz="2400" smtClean="0">
                <a:solidFill>
                  <a:schemeClr val="hlink"/>
                </a:solidFill>
              </a:rPr>
              <a:t>ă</a:t>
            </a:r>
            <a:r>
              <a:rPr lang="en-US" sz="2400" smtClean="0">
                <a:solidFill>
                  <a:schemeClr val="hlink"/>
                </a:solidFill>
              </a:rPr>
              <a:t>ng thực hiện chia cho số có 2 chữ số trong tr</a:t>
            </a:r>
            <a:r>
              <a:rPr lang="vi-VN" sz="2400" smtClean="0">
                <a:solidFill>
                  <a:schemeClr val="hlink"/>
                </a:solidFill>
              </a:rPr>
              <a:t>ư</a:t>
            </a:r>
            <a:r>
              <a:rPr lang="en-US" sz="2400" smtClean="0">
                <a:solidFill>
                  <a:schemeClr val="hlink"/>
                </a:solidFill>
              </a:rPr>
              <a:t>ờng hợp có chữ số 0 th</a:t>
            </a:r>
            <a:r>
              <a:rPr lang="vi-VN" sz="2400" smtClean="0">
                <a:solidFill>
                  <a:schemeClr val="hlink"/>
                </a:solidFill>
              </a:rPr>
              <a:t>ươ</a:t>
            </a:r>
            <a:r>
              <a:rPr lang="en-US" sz="2400" smtClean="0">
                <a:solidFill>
                  <a:schemeClr val="hlink"/>
                </a:solidFill>
              </a:rPr>
              <a:t>ng thành thạo</a:t>
            </a:r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US" sz="2400" smtClean="0">
                <a:solidFill>
                  <a:schemeClr val="hlink"/>
                </a:solidFill>
              </a:rPr>
              <a:t>Vận dụng vào giải toán trung bình cộng, tìm 2 số khi biết tổng và hiệu</a:t>
            </a:r>
            <a:endParaRPr lang="en-US" sz="2800" b="1" u="sng" smtClean="0">
              <a:solidFill>
                <a:schemeClr val="hlink"/>
              </a:solidFill>
            </a:endParaRPr>
          </a:p>
          <a:p>
            <a:pPr algn="l" eaLnBrk="1" hangingPunct="1">
              <a:lnSpc>
                <a:spcPct val="80000"/>
              </a:lnSpc>
              <a:defRPr/>
            </a:pPr>
            <a:endParaRPr lang="en-US" sz="2400" smtClean="0">
              <a:solidFill>
                <a:schemeClr val="hlink"/>
              </a:solidFill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smtClean="0">
                <a:solidFill>
                  <a:schemeClr val="hlink"/>
                </a:solidFill>
              </a:rPr>
              <a:t>	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chemeClr val="hlink"/>
                </a:solidFill>
              </a:rPr>
              <a:t>Thiết kế giáo án </a:t>
            </a:r>
            <a:r>
              <a:rPr lang="vi-VN" sz="2400" smtClean="0">
                <a:solidFill>
                  <a:schemeClr val="hlink"/>
                </a:solidFill>
              </a:rPr>
              <a:t>đ</a:t>
            </a:r>
            <a:r>
              <a:rPr lang="en-US" sz="2400" smtClean="0">
                <a:solidFill>
                  <a:schemeClr val="hlink"/>
                </a:solidFill>
              </a:rPr>
              <a:t>iện tử bằng phần mềm Microsoft Office Powerpoint.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838200"/>
            <a:ext cx="4419600" cy="685800"/>
          </a:xfrm>
          <a:prstGeom prst="cloudCallout">
            <a:avLst>
              <a:gd name="adj1" fmla="val -32653"/>
              <a:gd name="adj2" fmla="val 6990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2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I. MỤC TIÊU.</a:t>
            </a: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152400" y="4343400"/>
            <a:ext cx="4572000" cy="838200"/>
          </a:xfrm>
          <a:prstGeom prst="cloudCallout">
            <a:avLst>
              <a:gd name="adj1" fmla="val -33227"/>
              <a:gd name="adj2" fmla="val 208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2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II. ĐỒ DÙNG DẠY HỌC:</a:t>
            </a:r>
          </a:p>
        </p:txBody>
      </p:sp>
      <p:pic>
        <p:nvPicPr>
          <p:cNvPr id="4102" name="Picture 7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115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8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143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autoUpdateAnimBg="0"/>
      <p:bldP spid="2052" grpId="0" animBg="1" autoUpdateAnimBg="0"/>
      <p:bldP spid="2053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0"/>
          <p:cNvSpPr txBox="1">
            <a:spLocks noChangeArrowheads="1"/>
          </p:cNvSpPr>
          <p:nvPr/>
        </p:nvSpPr>
        <p:spPr bwMode="auto">
          <a:xfrm>
            <a:off x="1676400" y="54102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solidFill>
                <a:schemeClr val="hlink"/>
              </a:solidFill>
            </a:endParaRPr>
          </a:p>
        </p:txBody>
      </p:sp>
      <p:sp>
        <p:nvSpPr>
          <p:cNvPr id="52293" name="AutoShape 69"/>
          <p:cNvSpPr>
            <a:spLocks noChangeArrowheads="1"/>
          </p:cNvSpPr>
          <p:nvPr/>
        </p:nvSpPr>
        <p:spPr bwMode="auto">
          <a:xfrm>
            <a:off x="1447800" y="152400"/>
            <a:ext cx="4267200" cy="685800"/>
          </a:xfrm>
          <a:prstGeom prst="cloudCallout">
            <a:avLst>
              <a:gd name="adj1" fmla="val -43417"/>
              <a:gd name="adj2" fmla="val 10995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III. LÊN LỚP.</a:t>
            </a:r>
          </a:p>
        </p:txBody>
      </p:sp>
      <p:sp>
        <p:nvSpPr>
          <p:cNvPr id="52297" name="Rectangle 73"/>
          <p:cNvSpPr>
            <a:spLocks noChangeArrowheads="1"/>
          </p:cNvSpPr>
          <p:nvPr/>
        </p:nvSpPr>
        <p:spPr bwMode="auto">
          <a:xfrm>
            <a:off x="2743200" y="1066800"/>
            <a:ext cx="5029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CCECFF"/>
                </a:solidFill>
              </a:rPr>
              <a:t>HOẠT ĐỘNG DẠY</a:t>
            </a:r>
          </a:p>
        </p:txBody>
      </p:sp>
      <p:sp>
        <p:nvSpPr>
          <p:cNvPr id="52298" name="Rectangle 74"/>
          <p:cNvSpPr>
            <a:spLocks noChangeArrowheads="1"/>
          </p:cNvSpPr>
          <p:nvPr/>
        </p:nvSpPr>
        <p:spPr bwMode="auto">
          <a:xfrm>
            <a:off x="685800" y="1524000"/>
            <a:ext cx="7315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  <a:buClr>
                <a:schemeClr val="tx2"/>
              </a:buClr>
              <a:buFontTx/>
              <a:buAutoNum type="arabicPeriod"/>
            </a:pPr>
            <a:r>
              <a:rPr lang="en-US" sz="2400" b="1" u="sng">
                <a:solidFill>
                  <a:schemeClr val="hlink"/>
                </a:solidFill>
              </a:rPr>
              <a:t>Kiểm tra bài cũ</a:t>
            </a:r>
            <a:r>
              <a:rPr lang="en-US" sz="2400" b="1">
                <a:solidFill>
                  <a:schemeClr val="hlink"/>
                </a:solidFill>
              </a:rPr>
              <a:t>.</a:t>
            </a:r>
          </a:p>
          <a:p>
            <a:pPr marL="533400" indent="-5334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US" sz="2000">
              <a:solidFill>
                <a:schemeClr val="hlink"/>
              </a:solidFill>
            </a:endParaRPr>
          </a:p>
          <a:p>
            <a:pPr marL="533400" indent="-5334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000">
                <a:solidFill>
                  <a:schemeClr val="hlink"/>
                </a:solidFill>
              </a:rPr>
              <a:t>	Cả ba tháng </a:t>
            </a:r>
            <a:r>
              <a:rPr lang="vi-VN" sz="2000">
                <a:solidFill>
                  <a:schemeClr val="hlink"/>
                </a:solidFill>
              </a:rPr>
              <a:t>đ</a:t>
            </a:r>
            <a:r>
              <a:rPr lang="en-US" sz="2000">
                <a:solidFill>
                  <a:schemeClr val="hlink"/>
                </a:solidFill>
              </a:rPr>
              <a:t>ội </a:t>
            </a:r>
            <a:r>
              <a:rPr lang="vi-VN" sz="2000">
                <a:solidFill>
                  <a:schemeClr val="hlink"/>
                </a:solidFill>
              </a:rPr>
              <a:t>đ</a:t>
            </a:r>
            <a:r>
              <a:rPr lang="en-US" sz="2000">
                <a:solidFill>
                  <a:schemeClr val="hlink"/>
                </a:solidFill>
              </a:rPr>
              <a:t>ó làm số sản phẩm là:</a:t>
            </a:r>
          </a:p>
          <a:p>
            <a:pPr marL="533400" indent="-5334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000">
                <a:solidFill>
                  <a:schemeClr val="hlink"/>
                </a:solidFill>
              </a:rPr>
              <a:t>		855 + 920 + 1350 = 3125 (Sp’)</a:t>
            </a:r>
          </a:p>
          <a:p>
            <a:pPr marL="533400" indent="-5334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000">
                <a:solidFill>
                  <a:schemeClr val="hlink"/>
                </a:solidFill>
              </a:rPr>
              <a:t>	Trung bình mỗi ng</a:t>
            </a:r>
            <a:r>
              <a:rPr lang="vi-VN" sz="2000">
                <a:solidFill>
                  <a:schemeClr val="hlink"/>
                </a:solidFill>
              </a:rPr>
              <a:t>ư</a:t>
            </a:r>
            <a:r>
              <a:rPr lang="en-US" sz="2000">
                <a:solidFill>
                  <a:schemeClr val="hlink"/>
                </a:solidFill>
              </a:rPr>
              <a:t>ời làm </a:t>
            </a:r>
            <a:r>
              <a:rPr lang="vi-VN" sz="2000">
                <a:solidFill>
                  <a:schemeClr val="hlink"/>
                </a:solidFill>
              </a:rPr>
              <a:t>đư</a:t>
            </a:r>
            <a:r>
              <a:rPr lang="en-US" sz="2000">
                <a:solidFill>
                  <a:schemeClr val="hlink"/>
                </a:solidFill>
              </a:rPr>
              <a:t>ợc số sản phẩm là:</a:t>
            </a:r>
          </a:p>
          <a:p>
            <a:pPr marL="533400" indent="-5334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000">
                <a:solidFill>
                  <a:schemeClr val="hlink"/>
                </a:solidFill>
              </a:rPr>
              <a:t>		3125 : 25 = 165 (Sp’)</a:t>
            </a:r>
          </a:p>
          <a:p>
            <a:pPr marL="533400" indent="-5334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000">
                <a:solidFill>
                  <a:schemeClr val="hlink"/>
                </a:solidFill>
              </a:rPr>
              <a:t>			Đ/S: 165 (Sp’)</a:t>
            </a:r>
          </a:p>
          <a:p>
            <a:pPr marL="533400" indent="-533400">
              <a:spcBef>
                <a:spcPct val="20000"/>
              </a:spcBef>
              <a:buClr>
                <a:schemeClr val="tx2"/>
              </a:buClr>
            </a:pPr>
            <a:r>
              <a:rPr lang="en-US" sz="2400" b="1">
                <a:solidFill>
                  <a:schemeClr val="hlink"/>
                </a:solidFill>
              </a:rPr>
              <a:t>2.  </a:t>
            </a:r>
            <a:r>
              <a:rPr lang="en-US" sz="2400" b="1" u="sng">
                <a:solidFill>
                  <a:schemeClr val="hlink"/>
                </a:solidFill>
              </a:rPr>
              <a:t>Dạy - học bài mới</a:t>
            </a:r>
            <a:r>
              <a:rPr lang="en-US" sz="2400" u="sng">
                <a:solidFill>
                  <a:schemeClr val="hlink"/>
                </a:solidFill>
              </a:rPr>
              <a:t>.</a:t>
            </a:r>
            <a:endParaRPr lang="en-US" sz="2400" b="1">
              <a:solidFill>
                <a:schemeClr val="hlink"/>
              </a:solidFill>
            </a:endParaRPr>
          </a:p>
          <a:p>
            <a:pPr marL="533400" indent="-533400"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olidFill>
                  <a:schemeClr val="hlink"/>
                </a:solidFill>
              </a:rPr>
              <a:t> </a:t>
            </a:r>
            <a:r>
              <a:rPr lang="en-US" sz="2400" b="1">
                <a:solidFill>
                  <a:schemeClr val="hlink"/>
                </a:solidFill>
              </a:rPr>
              <a:t>Tr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ờng hợp th</a:t>
            </a:r>
            <a:r>
              <a:rPr lang="vi-VN" sz="2400" b="1">
                <a:solidFill>
                  <a:schemeClr val="hlink"/>
                </a:solidFill>
              </a:rPr>
              <a:t>ươ</a:t>
            </a:r>
            <a:r>
              <a:rPr lang="en-US" sz="2400" b="1">
                <a:solidFill>
                  <a:schemeClr val="hlink"/>
                </a:solidFill>
              </a:rPr>
              <a:t>ng có chữ số 0 ở hàng </a:t>
            </a:r>
            <a:r>
              <a:rPr lang="vi-VN" sz="2400" b="1">
                <a:solidFill>
                  <a:schemeClr val="hlink"/>
                </a:solidFill>
              </a:rPr>
              <a:t>đơ</a:t>
            </a:r>
            <a:r>
              <a:rPr lang="en-US" sz="2400" b="1">
                <a:solidFill>
                  <a:schemeClr val="hlink"/>
                </a:solidFill>
              </a:rPr>
              <a:t>n vị</a:t>
            </a:r>
            <a:r>
              <a:rPr lang="en-US" sz="2400">
                <a:solidFill>
                  <a:schemeClr val="hlink"/>
                </a:solidFill>
              </a:rPr>
              <a:t>.</a:t>
            </a:r>
          </a:p>
          <a:p>
            <a:pPr marL="533400" indent="-533400">
              <a:spcBef>
                <a:spcPct val="20000"/>
              </a:spcBef>
              <a:buClr>
                <a:schemeClr val="tx2"/>
              </a:buClr>
            </a:pPr>
            <a:endParaRPr lang="en-US">
              <a:solidFill>
                <a:schemeClr val="hlink"/>
              </a:solidFill>
            </a:endParaRPr>
          </a:p>
          <a:p>
            <a:pPr marL="533400" indent="-5334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US" sz="2000">
              <a:solidFill>
                <a:srgbClr val="CCCCFF"/>
              </a:solidFill>
            </a:endParaRPr>
          </a:p>
        </p:txBody>
      </p:sp>
      <p:sp>
        <p:nvSpPr>
          <p:cNvPr id="52300" name="AutoShape 76"/>
          <p:cNvSpPr>
            <a:spLocks noChangeArrowheads="1"/>
          </p:cNvSpPr>
          <p:nvPr/>
        </p:nvSpPr>
        <p:spPr bwMode="auto">
          <a:xfrm>
            <a:off x="2971800" y="1752600"/>
            <a:ext cx="3124200" cy="8382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4400" i="1" baseline="-6000">
                <a:solidFill>
                  <a:schemeClr val="hlink"/>
                </a:solidFill>
              </a:rPr>
              <a:t>Bài giải</a:t>
            </a:r>
            <a:endParaRPr lang="en-US" sz="4400" i="1" baseline="-6000"/>
          </a:p>
        </p:txBody>
      </p:sp>
      <p:sp>
        <p:nvSpPr>
          <p:cNvPr id="52301" name="AutoShape 77"/>
          <p:cNvSpPr>
            <a:spLocks noChangeArrowheads="1"/>
          </p:cNvSpPr>
          <p:nvPr/>
        </p:nvSpPr>
        <p:spPr bwMode="auto">
          <a:xfrm>
            <a:off x="3048000" y="5715000"/>
            <a:ext cx="3124200" cy="838200"/>
          </a:xfrm>
          <a:prstGeom prst="cloudCallout">
            <a:avLst>
              <a:gd name="adj1" fmla="val -39481"/>
              <a:gd name="adj2" fmla="val -1100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400" b="1">
                <a:solidFill>
                  <a:schemeClr val="hlink"/>
                </a:solidFill>
              </a:rPr>
              <a:t>9450 : 35 = ?</a:t>
            </a:r>
            <a:endParaRPr lang="en-US" sz="2400"/>
          </a:p>
        </p:txBody>
      </p:sp>
      <p:pic>
        <p:nvPicPr>
          <p:cNvPr id="5128" name="Picture 78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115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79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93" grpId="0" animBg="1" autoUpdateAnimBg="0"/>
      <p:bldP spid="52297" grpId="0" animBg="1" autoUpdateAnimBg="0"/>
      <p:bldP spid="52298" grpId="0" autoUpdateAnimBg="0"/>
      <p:bldP spid="52300" grpId="0" animBg="1" autoUpdateAnimBg="0"/>
      <p:bldP spid="5230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7724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u="sng" smtClean="0"/>
              <a:t>**Đặt tính.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**Tính từ trái sang phải.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u="sng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		 </a:t>
            </a:r>
            <a:r>
              <a:rPr lang="en-US" sz="2400" b="1" smtClean="0">
                <a:solidFill>
                  <a:schemeClr val="accent2"/>
                </a:solidFill>
              </a:rPr>
              <a:t>:</a:t>
            </a:r>
            <a:r>
              <a:rPr lang="en-US" sz="2400" smtClean="0"/>
              <a:t> </a:t>
            </a:r>
            <a:r>
              <a:rPr lang="en-US" sz="2400" b="1" smtClean="0">
                <a:solidFill>
                  <a:schemeClr val="accent2"/>
                </a:solidFill>
              </a:rPr>
              <a:t>94 chia 35 </a:t>
            </a:r>
            <a:r>
              <a:rPr lang="vi-VN" sz="2400" b="1" smtClean="0">
                <a:solidFill>
                  <a:schemeClr val="accent2"/>
                </a:solidFill>
              </a:rPr>
              <a:t>đư</a:t>
            </a:r>
            <a:r>
              <a:rPr lang="en-US" sz="2400" b="1" smtClean="0">
                <a:solidFill>
                  <a:schemeClr val="accent2"/>
                </a:solidFill>
              </a:rPr>
              <a:t>ợc 2 viết 2</a:t>
            </a:r>
            <a:r>
              <a:rPr lang="en-US" b="1" smtClean="0">
                <a:solidFill>
                  <a:schemeClr val="accent2"/>
                </a:solidFill>
              </a:rPr>
              <a:t>.</a:t>
            </a:r>
            <a:r>
              <a:rPr lang="en-US" smtClean="0"/>
              <a:t>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US" sz="2400" smtClean="0">
                <a:solidFill>
                  <a:schemeClr val="tx2"/>
                </a:solidFill>
              </a:rPr>
              <a:t>  2 nhân 5 bằng 10,14 trừ 10 bằng 4, viết 4 nhớ 1:</a:t>
            </a:r>
            <a:r>
              <a:rPr lang="en-US" sz="2400" smtClean="0"/>
              <a:t>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n-US" sz="2400" smtClean="0"/>
              <a:t>  2 nhân 3 bằng 6, thêm 1 bằng 7,  9 trừ 7 bằng 2, viết 2.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		</a:t>
            </a:r>
            <a:r>
              <a:rPr lang="en-US" sz="2400" b="1" smtClean="0">
                <a:solidFill>
                  <a:schemeClr val="accent2"/>
                </a:solidFill>
              </a:rPr>
              <a:t>:</a:t>
            </a:r>
            <a:r>
              <a:rPr lang="en-US" sz="2400" smtClean="0"/>
              <a:t> </a:t>
            </a:r>
            <a:r>
              <a:rPr lang="en-US" sz="2400" b="1" smtClean="0">
                <a:solidFill>
                  <a:schemeClr val="accent2"/>
                </a:solidFill>
              </a:rPr>
              <a:t>Hạ 5, </a:t>
            </a:r>
            <a:r>
              <a:rPr lang="vi-VN" sz="2400" b="1" smtClean="0">
                <a:solidFill>
                  <a:schemeClr val="accent2"/>
                </a:solidFill>
              </a:rPr>
              <a:t>đư</a:t>
            </a:r>
            <a:r>
              <a:rPr lang="en-US" sz="2400" b="1" smtClean="0">
                <a:solidFill>
                  <a:schemeClr val="accent2"/>
                </a:solidFill>
              </a:rPr>
              <a:t>ợc 245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245 chia 35 </a:t>
            </a:r>
            <a:r>
              <a:rPr lang="vi-VN" sz="2400" smtClean="0"/>
              <a:t>đư</a:t>
            </a:r>
            <a:r>
              <a:rPr lang="en-US" sz="2400" smtClean="0"/>
              <a:t>ợc 7 viết 7		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7 nhân 5 bằng 35 ; 35 trừ 35 bằng 0 viết 0 nhớ 3.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7 nhân 3 bằng 21, thêm 3 bằng 24, 24 trừ 24 bằng 0, viết 0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		</a:t>
            </a:r>
            <a:r>
              <a:rPr lang="en-US" sz="2400" b="1" smtClean="0">
                <a:solidFill>
                  <a:schemeClr val="accent2"/>
                </a:solidFill>
              </a:rPr>
              <a:t>: Hạ 0 ; 0 chia 35 </a:t>
            </a:r>
            <a:r>
              <a:rPr lang="vi-VN" sz="2400" b="1" smtClean="0">
                <a:solidFill>
                  <a:schemeClr val="accent2"/>
                </a:solidFill>
              </a:rPr>
              <a:t>đư</a:t>
            </a:r>
            <a:r>
              <a:rPr lang="en-US" sz="2400" b="1" smtClean="0">
                <a:solidFill>
                  <a:schemeClr val="accent2"/>
                </a:solidFill>
              </a:rPr>
              <a:t>ợc 0, viết 0</a:t>
            </a:r>
            <a:r>
              <a:rPr lang="en-US" sz="2400" smtClean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		 0 nhân 35 bằng 0, trừ 0  bằng 0</a:t>
            </a:r>
            <a:r>
              <a:rPr lang="en-US" sz="2800" smtClean="0"/>
              <a:t>                                                       </a:t>
            </a:r>
            <a:endParaRPr lang="en-US" sz="2400" smtClean="0"/>
          </a:p>
        </p:txBody>
      </p:sp>
      <p:sp>
        <p:nvSpPr>
          <p:cNvPr id="92217" name="Rectangle 57"/>
          <p:cNvSpPr>
            <a:spLocks noChangeArrowheads="1"/>
          </p:cNvSpPr>
          <p:nvPr/>
        </p:nvSpPr>
        <p:spPr bwMode="auto">
          <a:xfrm>
            <a:off x="8001000" y="16002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2</a:t>
            </a:r>
          </a:p>
        </p:txBody>
      </p:sp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6953250" y="800100"/>
            <a:ext cx="1638300" cy="2133600"/>
            <a:chOff x="3708" y="576"/>
            <a:chExt cx="1032" cy="1344"/>
          </a:xfrm>
        </p:grpSpPr>
        <p:sp>
          <p:nvSpPr>
            <p:cNvPr id="6164" name="Line 53"/>
            <p:cNvSpPr>
              <a:spLocks noChangeShapeType="1"/>
            </p:cNvSpPr>
            <p:nvPr/>
          </p:nvSpPr>
          <p:spPr bwMode="auto">
            <a:xfrm>
              <a:off x="4272" y="576"/>
              <a:ext cx="36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54"/>
            <p:cNvSpPr>
              <a:spLocks noChangeShapeType="1"/>
            </p:cNvSpPr>
            <p:nvPr/>
          </p:nvSpPr>
          <p:spPr bwMode="auto">
            <a:xfrm>
              <a:off x="4308" y="948"/>
              <a:ext cx="432" cy="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Rectangle 55"/>
            <p:cNvSpPr>
              <a:spLocks noChangeArrowheads="1"/>
            </p:cNvSpPr>
            <p:nvPr/>
          </p:nvSpPr>
          <p:spPr bwMode="auto">
            <a:xfrm>
              <a:off x="4368" y="624"/>
              <a:ext cx="336" cy="2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/>
                <a:t>35</a:t>
              </a:r>
            </a:p>
          </p:txBody>
        </p:sp>
        <p:sp>
          <p:nvSpPr>
            <p:cNvPr id="6167" name="Rectangle 64"/>
            <p:cNvSpPr>
              <a:spLocks noChangeArrowheads="1"/>
            </p:cNvSpPr>
            <p:nvPr/>
          </p:nvSpPr>
          <p:spPr bwMode="auto">
            <a:xfrm>
              <a:off x="3708" y="624"/>
              <a:ext cx="516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/>
                <a:t>94’50</a:t>
              </a:r>
            </a:p>
          </p:txBody>
        </p:sp>
      </p:grpSp>
      <p:sp>
        <p:nvSpPr>
          <p:cNvPr id="92225" name="Rectangle 65"/>
          <p:cNvSpPr>
            <a:spLocks noChangeArrowheads="1"/>
          </p:cNvSpPr>
          <p:nvPr/>
        </p:nvSpPr>
        <p:spPr bwMode="auto">
          <a:xfrm>
            <a:off x="7029450" y="1562100"/>
            <a:ext cx="36195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4</a:t>
            </a:r>
          </a:p>
        </p:txBody>
      </p:sp>
      <p:sp>
        <p:nvSpPr>
          <p:cNvPr id="92210" name="Rectangle 50"/>
          <p:cNvSpPr>
            <a:spLocks noChangeArrowheads="1"/>
          </p:cNvSpPr>
          <p:nvPr/>
        </p:nvSpPr>
        <p:spPr bwMode="auto">
          <a:xfrm>
            <a:off x="6972300" y="1485900"/>
            <a:ext cx="762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000">
                <a:solidFill>
                  <a:schemeClr val="hlink"/>
                </a:solidFill>
              </a:rPr>
              <a:t>24</a:t>
            </a:r>
          </a:p>
        </p:txBody>
      </p:sp>
      <p:sp>
        <p:nvSpPr>
          <p:cNvPr id="92253" name="Rectangle 93"/>
          <p:cNvSpPr>
            <a:spLocks noChangeArrowheads="1"/>
          </p:cNvSpPr>
          <p:nvPr/>
        </p:nvSpPr>
        <p:spPr bwMode="auto">
          <a:xfrm>
            <a:off x="6972300" y="1428750"/>
            <a:ext cx="8001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000">
                <a:solidFill>
                  <a:schemeClr val="hlink"/>
                </a:solidFill>
              </a:rPr>
              <a:t>245 </a:t>
            </a:r>
          </a:p>
        </p:txBody>
      </p:sp>
      <p:sp>
        <p:nvSpPr>
          <p:cNvPr id="92255" name="Rectangle 95"/>
          <p:cNvSpPr>
            <a:spLocks noChangeArrowheads="1"/>
          </p:cNvSpPr>
          <p:nvPr/>
        </p:nvSpPr>
        <p:spPr bwMode="auto">
          <a:xfrm>
            <a:off x="7086600" y="2095500"/>
            <a:ext cx="62865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r>
              <a:rPr lang="en-US"/>
              <a:t>0  </a:t>
            </a:r>
          </a:p>
        </p:txBody>
      </p:sp>
      <p:sp>
        <p:nvSpPr>
          <p:cNvPr id="6153" name="Rectangle 99"/>
          <p:cNvSpPr>
            <a:spLocks noChangeArrowheads="1"/>
          </p:cNvSpPr>
          <p:nvPr/>
        </p:nvSpPr>
        <p:spPr bwMode="auto">
          <a:xfrm>
            <a:off x="1600200" y="152400"/>
            <a:ext cx="6477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HOẠT   ĐỘNG   DẠY</a:t>
            </a:r>
          </a:p>
        </p:txBody>
      </p:sp>
      <p:sp>
        <p:nvSpPr>
          <p:cNvPr id="92252" name="Rectangle 92"/>
          <p:cNvSpPr>
            <a:spLocks noChangeArrowheads="1"/>
          </p:cNvSpPr>
          <p:nvPr/>
        </p:nvSpPr>
        <p:spPr bwMode="auto">
          <a:xfrm>
            <a:off x="8001000" y="1600200"/>
            <a:ext cx="4953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27</a:t>
            </a:r>
          </a:p>
        </p:txBody>
      </p:sp>
      <p:sp>
        <p:nvSpPr>
          <p:cNvPr id="92262" name="Rectangle 102"/>
          <p:cNvSpPr>
            <a:spLocks noChangeArrowheads="1"/>
          </p:cNvSpPr>
          <p:nvPr/>
        </p:nvSpPr>
        <p:spPr bwMode="auto">
          <a:xfrm>
            <a:off x="7086600" y="2057400"/>
            <a:ext cx="62865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r>
              <a:rPr lang="en-US"/>
              <a:t>00  </a:t>
            </a:r>
          </a:p>
        </p:txBody>
      </p:sp>
      <p:sp>
        <p:nvSpPr>
          <p:cNvPr id="92266" name="Rectangle 106"/>
          <p:cNvSpPr>
            <a:spLocks noChangeArrowheads="1"/>
          </p:cNvSpPr>
          <p:nvPr/>
        </p:nvSpPr>
        <p:spPr bwMode="auto">
          <a:xfrm>
            <a:off x="7048500" y="2057400"/>
            <a:ext cx="7239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r>
              <a:rPr lang="en-US"/>
              <a:t>   000 </a:t>
            </a:r>
          </a:p>
        </p:txBody>
      </p:sp>
      <p:sp>
        <p:nvSpPr>
          <p:cNvPr id="92267" name="Rectangle 107"/>
          <p:cNvSpPr>
            <a:spLocks noChangeArrowheads="1"/>
          </p:cNvSpPr>
          <p:nvPr/>
        </p:nvSpPr>
        <p:spPr bwMode="auto">
          <a:xfrm>
            <a:off x="8001000" y="1485900"/>
            <a:ext cx="609600" cy="495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270</a:t>
            </a:r>
          </a:p>
        </p:txBody>
      </p:sp>
      <p:sp>
        <p:nvSpPr>
          <p:cNvPr id="92268" name="Rectangle 108"/>
          <p:cNvSpPr>
            <a:spLocks noChangeArrowheads="1"/>
          </p:cNvSpPr>
          <p:nvPr/>
        </p:nvSpPr>
        <p:spPr bwMode="auto">
          <a:xfrm>
            <a:off x="7048500" y="2552700"/>
            <a:ext cx="7239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r>
              <a:rPr lang="en-US"/>
              <a:t>0 </a:t>
            </a:r>
          </a:p>
        </p:txBody>
      </p:sp>
      <p:sp>
        <p:nvSpPr>
          <p:cNvPr id="92270" name="AutoShape 110"/>
          <p:cNvSpPr>
            <a:spLocks noChangeArrowheads="1"/>
          </p:cNvSpPr>
          <p:nvPr/>
        </p:nvSpPr>
        <p:spPr bwMode="auto">
          <a:xfrm>
            <a:off x="457200" y="5334000"/>
            <a:ext cx="1752600" cy="6858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 i="1">
                <a:latin typeface="Arial"/>
              </a:rPr>
              <a:t>Lần 3</a:t>
            </a:r>
          </a:p>
        </p:txBody>
      </p:sp>
      <p:sp>
        <p:nvSpPr>
          <p:cNvPr id="92275" name="AutoShape 115"/>
          <p:cNvSpPr>
            <a:spLocks noChangeArrowheads="1"/>
          </p:cNvSpPr>
          <p:nvPr/>
        </p:nvSpPr>
        <p:spPr bwMode="auto">
          <a:xfrm>
            <a:off x="533400" y="1905000"/>
            <a:ext cx="1752600" cy="8001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 i="1">
                <a:latin typeface="Arial"/>
              </a:rPr>
              <a:t>Lần 1</a:t>
            </a:r>
          </a:p>
        </p:txBody>
      </p:sp>
      <p:sp>
        <p:nvSpPr>
          <p:cNvPr id="92278" name="AutoShape 118"/>
          <p:cNvSpPr>
            <a:spLocks noChangeArrowheads="1"/>
          </p:cNvSpPr>
          <p:nvPr/>
        </p:nvSpPr>
        <p:spPr bwMode="auto">
          <a:xfrm>
            <a:off x="666750" y="3429000"/>
            <a:ext cx="161925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 i="1">
                <a:latin typeface="Arial"/>
              </a:rPr>
              <a:t>Lần 2</a:t>
            </a:r>
          </a:p>
        </p:txBody>
      </p:sp>
      <p:pic>
        <p:nvPicPr>
          <p:cNvPr id="6162" name="Picture 119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115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120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2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9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9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9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2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2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500"/>
                                        <p:tgtEl>
                                          <p:spTgt spid="92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9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 autoUpdateAnimBg="0"/>
      <p:bldP spid="92217" grpId="0" animBg="1" autoUpdateAnimBg="0"/>
      <p:bldP spid="92225" grpId="0" animBg="1" autoUpdateAnimBg="0"/>
      <p:bldP spid="92210" grpId="0" animBg="1" autoUpdateAnimBg="0"/>
      <p:bldP spid="92253" grpId="0" animBg="1" autoUpdateAnimBg="0"/>
      <p:bldP spid="92255" grpId="0" animBg="1" autoUpdateAnimBg="0"/>
      <p:bldP spid="92252" grpId="0" animBg="1" autoUpdateAnimBg="0"/>
      <p:bldP spid="92262" grpId="0" animBg="1" autoUpdateAnimBg="0"/>
      <p:bldP spid="92266" grpId="0" animBg="1" autoUpdateAnimBg="0"/>
      <p:bldP spid="92267" grpId="0" animBg="1" autoUpdateAnimBg="0"/>
      <p:bldP spid="92268" grpId="0" animBg="1" autoUpdateAnimBg="0"/>
      <p:bldP spid="92270" grpId="0" animBg="1" autoUpdateAnimBg="0"/>
      <p:bldP spid="92275" grpId="0" animBg="1" autoUpdateAnimBg="0"/>
      <p:bldP spid="92278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143000"/>
            <a:ext cx="7848600" cy="5867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solidFill>
                  <a:schemeClr val="hlink"/>
                </a:solidFill>
              </a:rPr>
              <a:t>	Tr</a:t>
            </a:r>
            <a:r>
              <a:rPr lang="vi-VN" b="1" smtClean="0">
                <a:solidFill>
                  <a:schemeClr val="hlink"/>
                </a:solidFill>
              </a:rPr>
              <a:t>ư</a:t>
            </a:r>
            <a:r>
              <a:rPr lang="en-US" b="1" smtClean="0">
                <a:solidFill>
                  <a:schemeClr val="hlink"/>
                </a:solidFill>
              </a:rPr>
              <a:t>ờng hợp th</a:t>
            </a:r>
            <a:r>
              <a:rPr lang="vi-VN" b="1" smtClean="0">
                <a:solidFill>
                  <a:schemeClr val="hlink"/>
                </a:solidFill>
              </a:rPr>
              <a:t>ươ</a:t>
            </a:r>
            <a:r>
              <a:rPr lang="en-US" b="1" smtClean="0">
                <a:solidFill>
                  <a:schemeClr val="hlink"/>
                </a:solidFill>
              </a:rPr>
              <a:t>ng có chữ số 0 ở hàng chục</a:t>
            </a:r>
            <a:r>
              <a:rPr lang="en-US" smtClean="0">
                <a:solidFill>
                  <a:schemeClr val="hlink"/>
                </a:solidFill>
              </a:rPr>
              <a:t>.</a:t>
            </a:r>
          </a:p>
          <a:p>
            <a:pPr eaLnBrk="1" hangingPunct="1">
              <a:buFontTx/>
              <a:buNone/>
            </a:pPr>
            <a:endParaRPr lang="en-US" smtClean="0">
              <a:solidFill>
                <a:schemeClr val="hlink"/>
              </a:solidFill>
            </a:endParaRPr>
          </a:p>
          <a:p>
            <a:pPr eaLnBrk="1" hangingPunct="1"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** Đặt tính.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** Tính từ trái sang phải. </a:t>
            </a:r>
          </a:p>
          <a:p>
            <a:pPr eaLnBrk="1" hangingPunct="1"/>
            <a:endParaRPr lang="en-US" b="1" u="sng" smtClean="0">
              <a:solidFill>
                <a:schemeClr val="hlink"/>
              </a:solidFill>
            </a:endParaRPr>
          </a:p>
          <a:p>
            <a:pPr eaLnBrk="1" hangingPunct="1">
              <a:buFontTx/>
              <a:buNone/>
            </a:pPr>
            <a:r>
              <a:rPr lang="en-US" b="1" smtClean="0">
                <a:solidFill>
                  <a:schemeClr val="hlink"/>
                </a:solidFill>
              </a:rPr>
              <a:t>		     :</a:t>
            </a:r>
            <a:r>
              <a:rPr lang="en-US" smtClean="0">
                <a:solidFill>
                  <a:schemeClr val="hlink"/>
                </a:solidFill>
              </a:rPr>
              <a:t> 24 chia 24 </a:t>
            </a:r>
            <a:r>
              <a:rPr lang="vi-VN" smtClean="0">
                <a:solidFill>
                  <a:schemeClr val="hlink"/>
                </a:solidFill>
              </a:rPr>
              <a:t>đư</a:t>
            </a:r>
            <a:r>
              <a:rPr lang="en-US" smtClean="0">
                <a:solidFill>
                  <a:schemeClr val="hlink"/>
                </a:solidFill>
              </a:rPr>
              <a:t>ợc 1, viết 1 </a:t>
            </a:r>
          </a:p>
          <a:p>
            <a:pPr eaLnBrk="1" hangingPunct="1"/>
            <a:r>
              <a:rPr lang="en-US" smtClean="0">
                <a:solidFill>
                  <a:schemeClr val="hlink"/>
                </a:solidFill>
              </a:rPr>
              <a:t>1 nhân 4 bằng 4, 4 trừ 4 bằng 0, viết 0</a:t>
            </a:r>
          </a:p>
          <a:p>
            <a:pPr eaLnBrk="1" hangingPunct="1"/>
            <a:r>
              <a:rPr lang="en-US" smtClean="0">
                <a:solidFill>
                  <a:schemeClr val="hlink"/>
                </a:solidFill>
              </a:rPr>
              <a:t>1 nhân 2 bằng 2, 2 trừ 2  bằng 0, viết 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410200" y="2438400"/>
            <a:ext cx="1828800" cy="1600200"/>
            <a:chOff x="2976" y="2016"/>
            <a:chExt cx="1152" cy="1008"/>
          </a:xfrm>
        </p:grpSpPr>
        <p:sp>
          <p:nvSpPr>
            <p:cNvPr id="7180" name="Line 30"/>
            <p:cNvSpPr>
              <a:spLocks noChangeShapeType="1"/>
            </p:cNvSpPr>
            <p:nvPr/>
          </p:nvSpPr>
          <p:spPr bwMode="auto">
            <a:xfrm>
              <a:off x="3600" y="2016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31"/>
            <p:cNvSpPr>
              <a:spLocks noChangeShapeType="1"/>
            </p:cNvSpPr>
            <p:nvPr/>
          </p:nvSpPr>
          <p:spPr bwMode="auto">
            <a:xfrm>
              <a:off x="3600" y="230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Rectangle 41"/>
            <p:cNvSpPr>
              <a:spLocks noChangeArrowheads="1"/>
            </p:cNvSpPr>
            <p:nvPr/>
          </p:nvSpPr>
          <p:spPr bwMode="auto">
            <a:xfrm>
              <a:off x="2976" y="2028"/>
              <a:ext cx="528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000"/>
                <a:t>2448</a:t>
              </a:r>
            </a:p>
          </p:txBody>
        </p:sp>
        <p:sp>
          <p:nvSpPr>
            <p:cNvPr id="7183" name="Rectangle 44"/>
            <p:cNvSpPr>
              <a:spLocks noChangeArrowheads="1"/>
            </p:cNvSpPr>
            <p:nvPr/>
          </p:nvSpPr>
          <p:spPr bwMode="auto">
            <a:xfrm>
              <a:off x="3696" y="2040"/>
              <a:ext cx="336" cy="2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/>
                <a:t>24</a:t>
              </a:r>
            </a:p>
          </p:txBody>
        </p:sp>
      </p:grpSp>
      <p:sp>
        <p:nvSpPr>
          <p:cNvPr id="94253" name="Rectangle 45"/>
          <p:cNvSpPr>
            <a:spLocks noChangeArrowheads="1"/>
          </p:cNvSpPr>
          <p:nvPr/>
        </p:nvSpPr>
        <p:spPr bwMode="auto">
          <a:xfrm>
            <a:off x="6553200" y="3009900"/>
            <a:ext cx="533400" cy="323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1</a:t>
            </a:r>
          </a:p>
        </p:txBody>
      </p:sp>
      <p:sp>
        <p:nvSpPr>
          <p:cNvPr id="94254" name="Rectangle 46"/>
          <p:cNvSpPr>
            <a:spLocks noChangeArrowheads="1"/>
          </p:cNvSpPr>
          <p:nvPr/>
        </p:nvSpPr>
        <p:spPr bwMode="auto">
          <a:xfrm>
            <a:off x="5429250" y="3048000"/>
            <a:ext cx="62865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0</a:t>
            </a:r>
          </a:p>
        </p:txBody>
      </p:sp>
      <p:sp>
        <p:nvSpPr>
          <p:cNvPr id="94270" name="Rectangle 62"/>
          <p:cNvSpPr>
            <a:spLocks noChangeArrowheads="1"/>
          </p:cNvSpPr>
          <p:nvPr/>
        </p:nvSpPr>
        <p:spPr bwMode="auto">
          <a:xfrm>
            <a:off x="5372100" y="3048000"/>
            <a:ext cx="8763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00    </a:t>
            </a:r>
          </a:p>
        </p:txBody>
      </p:sp>
      <p:sp>
        <p:nvSpPr>
          <p:cNvPr id="94281" name="AutoShape 73"/>
          <p:cNvSpPr>
            <a:spLocks noChangeArrowheads="1"/>
          </p:cNvSpPr>
          <p:nvPr/>
        </p:nvSpPr>
        <p:spPr bwMode="auto">
          <a:xfrm>
            <a:off x="533400" y="3429000"/>
            <a:ext cx="1524000" cy="8001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 i="1">
                <a:latin typeface="Arial"/>
              </a:rPr>
              <a:t>Lần 1</a:t>
            </a:r>
          </a:p>
        </p:txBody>
      </p:sp>
      <p:sp>
        <p:nvSpPr>
          <p:cNvPr id="94283" name="AutoShape 75"/>
          <p:cNvSpPr>
            <a:spLocks noChangeArrowheads="1"/>
          </p:cNvSpPr>
          <p:nvPr/>
        </p:nvSpPr>
        <p:spPr bwMode="auto">
          <a:xfrm>
            <a:off x="2057400" y="1676400"/>
            <a:ext cx="3124200" cy="609600"/>
          </a:xfrm>
          <a:prstGeom prst="cloudCallout">
            <a:avLst>
              <a:gd name="adj1" fmla="val -34602"/>
              <a:gd name="adj2" fmla="val 17994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400" b="1">
                <a:solidFill>
                  <a:schemeClr val="hlink"/>
                </a:solidFill>
              </a:rPr>
              <a:t>2448 : 24 = ?</a:t>
            </a:r>
          </a:p>
        </p:txBody>
      </p:sp>
      <p:sp>
        <p:nvSpPr>
          <p:cNvPr id="94285" name="Rectangle 77"/>
          <p:cNvSpPr>
            <a:spLocks noChangeArrowheads="1"/>
          </p:cNvSpPr>
          <p:nvPr/>
        </p:nvSpPr>
        <p:spPr bwMode="auto">
          <a:xfrm>
            <a:off x="1676400" y="304800"/>
            <a:ext cx="6477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HOẠT   ĐỘNG   DẠY</a:t>
            </a:r>
          </a:p>
        </p:txBody>
      </p:sp>
      <p:pic>
        <p:nvPicPr>
          <p:cNvPr id="7178" name="Picture 79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115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80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4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" grpId="0" autoUpdateAnimBg="0"/>
      <p:bldP spid="94253" grpId="0" animBg="1" autoUpdateAnimBg="0"/>
      <p:bldP spid="94254" grpId="0" animBg="1" autoUpdateAnimBg="0"/>
      <p:bldP spid="94270" grpId="0" animBg="1" autoUpdateAnimBg="0"/>
      <p:bldP spid="94281" grpId="0" animBg="1" autoUpdateAnimBg="0"/>
      <p:bldP spid="94283" grpId="0" animBg="1" autoUpdateAnimBg="0"/>
      <p:bldP spid="94285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990600"/>
            <a:ext cx="5791200" cy="4495800"/>
          </a:xfr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buFontTx/>
              <a:buNone/>
            </a:pPr>
            <a:endParaRPr lang="en-US" sz="2400" b="1" u="sng" smtClean="0">
              <a:solidFill>
                <a:schemeClr val="hlink"/>
              </a:solidFill>
            </a:endParaRPr>
          </a:p>
          <a:p>
            <a:pPr marL="381000" indent="-381000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chemeClr val="hlink"/>
                </a:solidFill>
              </a:rPr>
              <a:t>		:</a:t>
            </a:r>
            <a:r>
              <a:rPr lang="en-US" sz="2400" smtClean="0">
                <a:solidFill>
                  <a:schemeClr val="hlink"/>
                </a:solidFill>
              </a:rPr>
              <a:t>  Hạ 4 ; chia 24 </a:t>
            </a:r>
            <a:r>
              <a:rPr lang="vi-VN" sz="2400" smtClean="0">
                <a:solidFill>
                  <a:schemeClr val="hlink"/>
                </a:solidFill>
              </a:rPr>
              <a:t>đư</a:t>
            </a:r>
            <a:r>
              <a:rPr lang="en-US" sz="2400" smtClean="0">
                <a:solidFill>
                  <a:schemeClr val="hlink"/>
                </a:solidFill>
              </a:rPr>
              <a:t>ợc 0,</a:t>
            </a:r>
          </a:p>
          <a:p>
            <a:pPr marL="381000" indent="-3810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hlink"/>
                </a:solidFill>
              </a:rPr>
              <a:t> viết 0  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hlink"/>
                </a:solidFill>
              </a:rPr>
              <a:t>0 nhân 4 bằng 0 ; 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hlink"/>
                </a:solidFill>
              </a:rPr>
              <a:t>4 trừ  0 bằng 4, viết 4             </a:t>
            </a:r>
          </a:p>
          <a:p>
            <a:pPr marL="381000" indent="-381000" algn="ctr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hlink"/>
                </a:solidFill>
              </a:rPr>
              <a:t>                                          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hlink"/>
                </a:solidFill>
              </a:rPr>
              <a:t>0 nhân 2 bằng 0 ; 0 trừ 0  bằng 0, viết 0.</a:t>
            </a:r>
          </a:p>
          <a:p>
            <a:pPr marL="381000" indent="-3810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hlink"/>
                </a:solidFill>
              </a:rPr>
              <a:t>                   	</a:t>
            </a:r>
          </a:p>
          <a:p>
            <a:pPr marL="381000" indent="-3810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hlink"/>
                </a:solidFill>
              </a:rPr>
              <a:t>			Hạ 8, </a:t>
            </a:r>
            <a:r>
              <a:rPr lang="vi-VN" sz="2400" smtClean="0">
                <a:solidFill>
                  <a:schemeClr val="hlink"/>
                </a:solidFill>
              </a:rPr>
              <a:t>đư</a:t>
            </a:r>
            <a:r>
              <a:rPr lang="en-US" sz="2400" smtClean="0">
                <a:solidFill>
                  <a:schemeClr val="hlink"/>
                </a:solidFill>
              </a:rPr>
              <a:t>ợc 48 ; 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hlink"/>
                </a:solidFill>
              </a:rPr>
              <a:t>        	Chia 24 </a:t>
            </a:r>
            <a:r>
              <a:rPr lang="vi-VN" sz="2400" smtClean="0">
                <a:solidFill>
                  <a:schemeClr val="hlink"/>
                </a:solidFill>
              </a:rPr>
              <a:t>đư</a:t>
            </a:r>
            <a:r>
              <a:rPr lang="en-US" sz="2400" smtClean="0">
                <a:solidFill>
                  <a:schemeClr val="hlink"/>
                </a:solidFill>
              </a:rPr>
              <a:t>ợc 2 viết 2</a:t>
            </a:r>
            <a:endParaRPr lang="en-US" sz="3600" smtClean="0">
              <a:solidFill>
                <a:schemeClr val="hlink"/>
              </a:solidFill>
            </a:endParaRPr>
          </a:p>
          <a:p>
            <a:pPr marL="381000" indent="-38100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hlink"/>
                </a:solidFill>
              </a:rPr>
              <a:t>       2 nhân 4 bằng 8; 8 trừ 8 bằng 0, viết 0 </a:t>
            </a:r>
          </a:p>
          <a:p>
            <a:pPr marL="381000" indent="-38100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hlink"/>
                </a:solidFill>
              </a:rPr>
              <a:t>2 nhân 2 bằng 4; 4 trừ 4 bằng 0, viết 0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lain" startAt="48"/>
            </a:pPr>
            <a:endParaRPr lang="en-US" sz="2400" smtClean="0">
              <a:solidFill>
                <a:schemeClr val="hlink"/>
              </a:solidFill>
            </a:endParaRPr>
          </a:p>
          <a:p>
            <a:pPr marL="381000" indent="-3810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hlink"/>
                </a:solidFill>
              </a:rPr>
              <a:t>	</a:t>
            </a:r>
          </a:p>
          <a:p>
            <a:pPr marL="381000" indent="-381000" algn="ctr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hlink"/>
                </a:solidFill>
              </a:rPr>
              <a:t>			</a:t>
            </a:r>
          </a:p>
        </p:txBody>
      </p:sp>
      <p:sp>
        <p:nvSpPr>
          <p:cNvPr id="8195" name="Line 40"/>
          <p:cNvSpPr>
            <a:spLocks noChangeShapeType="1"/>
          </p:cNvSpPr>
          <p:nvPr/>
        </p:nvSpPr>
        <p:spPr bwMode="auto">
          <a:xfrm>
            <a:off x="6229350" y="1371600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41"/>
          <p:cNvSpPr>
            <a:spLocks noChangeShapeType="1"/>
          </p:cNvSpPr>
          <p:nvPr/>
        </p:nvSpPr>
        <p:spPr bwMode="auto">
          <a:xfrm>
            <a:off x="6229350" y="1828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Rectangle 42"/>
          <p:cNvSpPr>
            <a:spLocks noChangeArrowheads="1"/>
          </p:cNvSpPr>
          <p:nvPr/>
        </p:nvSpPr>
        <p:spPr bwMode="auto">
          <a:xfrm>
            <a:off x="5238750" y="1371600"/>
            <a:ext cx="838200" cy="419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2448</a:t>
            </a:r>
          </a:p>
        </p:txBody>
      </p:sp>
      <p:sp>
        <p:nvSpPr>
          <p:cNvPr id="8198" name="Rectangle 43"/>
          <p:cNvSpPr>
            <a:spLocks noChangeArrowheads="1"/>
          </p:cNvSpPr>
          <p:nvPr/>
        </p:nvSpPr>
        <p:spPr bwMode="auto">
          <a:xfrm>
            <a:off x="6381750" y="1371600"/>
            <a:ext cx="533400" cy="361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24</a:t>
            </a:r>
          </a:p>
        </p:txBody>
      </p:sp>
      <p:sp>
        <p:nvSpPr>
          <p:cNvPr id="8199" name="Rectangle 44"/>
          <p:cNvSpPr>
            <a:spLocks noChangeArrowheads="1"/>
          </p:cNvSpPr>
          <p:nvPr/>
        </p:nvSpPr>
        <p:spPr bwMode="auto">
          <a:xfrm>
            <a:off x="6438900" y="2019300"/>
            <a:ext cx="533400" cy="323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1</a:t>
            </a:r>
          </a:p>
        </p:txBody>
      </p:sp>
      <p:sp>
        <p:nvSpPr>
          <p:cNvPr id="8200" name="Rectangle 45"/>
          <p:cNvSpPr>
            <a:spLocks noChangeArrowheads="1"/>
          </p:cNvSpPr>
          <p:nvPr/>
        </p:nvSpPr>
        <p:spPr bwMode="auto">
          <a:xfrm>
            <a:off x="5257800" y="1981200"/>
            <a:ext cx="8763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00    </a:t>
            </a:r>
          </a:p>
        </p:txBody>
      </p:sp>
      <p:sp>
        <p:nvSpPr>
          <p:cNvPr id="96305" name="Rectangle 49"/>
          <p:cNvSpPr>
            <a:spLocks noChangeArrowheads="1"/>
          </p:cNvSpPr>
          <p:nvPr/>
        </p:nvSpPr>
        <p:spPr bwMode="auto">
          <a:xfrm>
            <a:off x="5257800" y="1981200"/>
            <a:ext cx="8763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004   </a:t>
            </a:r>
          </a:p>
        </p:txBody>
      </p:sp>
      <p:sp>
        <p:nvSpPr>
          <p:cNvPr id="96306" name="Rectangle 50"/>
          <p:cNvSpPr>
            <a:spLocks noChangeArrowheads="1"/>
          </p:cNvSpPr>
          <p:nvPr/>
        </p:nvSpPr>
        <p:spPr bwMode="auto">
          <a:xfrm>
            <a:off x="6438900" y="2019300"/>
            <a:ext cx="533400" cy="323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10</a:t>
            </a:r>
          </a:p>
        </p:txBody>
      </p:sp>
      <p:sp>
        <p:nvSpPr>
          <p:cNvPr id="96308" name="Rectangle 52"/>
          <p:cNvSpPr>
            <a:spLocks noChangeArrowheads="1"/>
          </p:cNvSpPr>
          <p:nvPr/>
        </p:nvSpPr>
        <p:spPr bwMode="auto">
          <a:xfrm>
            <a:off x="5257800" y="2438400"/>
            <a:ext cx="8763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   4   </a:t>
            </a:r>
          </a:p>
        </p:txBody>
      </p:sp>
      <p:sp>
        <p:nvSpPr>
          <p:cNvPr id="96325" name="Rectangle 69"/>
          <p:cNvSpPr>
            <a:spLocks noChangeArrowheads="1"/>
          </p:cNvSpPr>
          <p:nvPr/>
        </p:nvSpPr>
        <p:spPr bwMode="auto">
          <a:xfrm>
            <a:off x="6438900" y="1962150"/>
            <a:ext cx="533400" cy="400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102</a:t>
            </a:r>
          </a:p>
        </p:txBody>
      </p:sp>
      <p:sp>
        <p:nvSpPr>
          <p:cNvPr id="96329" name="Rectangle 73"/>
          <p:cNvSpPr>
            <a:spLocks noChangeArrowheads="1"/>
          </p:cNvSpPr>
          <p:nvPr/>
        </p:nvSpPr>
        <p:spPr bwMode="auto">
          <a:xfrm>
            <a:off x="5257800" y="2438400"/>
            <a:ext cx="8763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   04    </a:t>
            </a:r>
          </a:p>
        </p:txBody>
      </p:sp>
      <p:sp>
        <p:nvSpPr>
          <p:cNvPr id="96324" name="Rectangle 68"/>
          <p:cNvSpPr>
            <a:spLocks noChangeArrowheads="1"/>
          </p:cNvSpPr>
          <p:nvPr/>
        </p:nvSpPr>
        <p:spPr bwMode="auto">
          <a:xfrm>
            <a:off x="5257800" y="2438400"/>
            <a:ext cx="8763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      048     </a:t>
            </a:r>
          </a:p>
        </p:txBody>
      </p:sp>
      <p:sp>
        <p:nvSpPr>
          <p:cNvPr id="96330" name="Rectangle 74"/>
          <p:cNvSpPr>
            <a:spLocks noChangeArrowheads="1"/>
          </p:cNvSpPr>
          <p:nvPr/>
        </p:nvSpPr>
        <p:spPr bwMode="auto">
          <a:xfrm>
            <a:off x="5257800" y="2952750"/>
            <a:ext cx="8763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      0  </a:t>
            </a:r>
          </a:p>
        </p:txBody>
      </p:sp>
      <p:sp>
        <p:nvSpPr>
          <p:cNvPr id="96326" name="Rectangle 70"/>
          <p:cNvSpPr>
            <a:spLocks noChangeArrowheads="1"/>
          </p:cNvSpPr>
          <p:nvPr/>
        </p:nvSpPr>
        <p:spPr bwMode="auto">
          <a:xfrm>
            <a:off x="5257800" y="2952750"/>
            <a:ext cx="876300" cy="361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    00  </a:t>
            </a:r>
          </a:p>
        </p:txBody>
      </p:sp>
      <p:sp>
        <p:nvSpPr>
          <p:cNvPr id="96331" name="AutoShape 75"/>
          <p:cNvSpPr>
            <a:spLocks noChangeArrowheads="1"/>
          </p:cNvSpPr>
          <p:nvPr/>
        </p:nvSpPr>
        <p:spPr bwMode="auto">
          <a:xfrm>
            <a:off x="1123950" y="990600"/>
            <a:ext cx="161925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 i="1">
                <a:latin typeface="Arial"/>
              </a:rPr>
              <a:t>Lần 2</a:t>
            </a:r>
          </a:p>
        </p:txBody>
      </p:sp>
      <p:sp>
        <p:nvSpPr>
          <p:cNvPr id="96332" name="AutoShape 76"/>
          <p:cNvSpPr>
            <a:spLocks noChangeArrowheads="1"/>
          </p:cNvSpPr>
          <p:nvPr/>
        </p:nvSpPr>
        <p:spPr bwMode="auto">
          <a:xfrm>
            <a:off x="1200150" y="4114800"/>
            <a:ext cx="161925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 i="1">
                <a:latin typeface="Arial"/>
              </a:rPr>
              <a:t>Lần 3</a:t>
            </a:r>
          </a:p>
        </p:txBody>
      </p:sp>
      <p:sp>
        <p:nvSpPr>
          <p:cNvPr id="96334" name="Rectangle 78"/>
          <p:cNvSpPr>
            <a:spLocks noChangeArrowheads="1"/>
          </p:cNvSpPr>
          <p:nvPr/>
        </p:nvSpPr>
        <p:spPr bwMode="auto">
          <a:xfrm>
            <a:off x="1600200" y="381000"/>
            <a:ext cx="6477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HOẠT   ĐỘNG   DẠY</a:t>
            </a:r>
          </a:p>
        </p:txBody>
      </p:sp>
      <p:pic>
        <p:nvPicPr>
          <p:cNvPr id="8212" name="Picture 79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115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3" name="Picture 80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9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9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9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9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 autoUpdateAnimBg="0"/>
      <p:bldP spid="96305" grpId="0" animBg="1" autoUpdateAnimBg="0"/>
      <p:bldP spid="96306" grpId="0" animBg="1" autoUpdateAnimBg="0"/>
      <p:bldP spid="96308" grpId="0" animBg="1" autoUpdateAnimBg="0"/>
      <p:bldP spid="96325" grpId="0" animBg="1" autoUpdateAnimBg="0"/>
      <p:bldP spid="96329" grpId="0" animBg="1" autoUpdateAnimBg="0"/>
      <p:bldP spid="96324" grpId="0" animBg="1" autoUpdateAnimBg="0"/>
      <p:bldP spid="96330" grpId="0" animBg="1" autoUpdateAnimBg="0"/>
      <p:bldP spid="96326" grpId="0" animBg="1" autoUpdateAnimBg="0"/>
      <p:bldP spid="96331" grpId="0" animBg="1" autoUpdateAnimBg="0"/>
      <p:bldP spid="96332" grpId="0" animBg="1" autoUpdateAnimBg="0"/>
      <p:bldP spid="9633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2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6197600"/>
            <a:ext cx="12192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5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266700"/>
            <a:ext cx="7467600" cy="64389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32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	Luyện tập thực hành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   </a:t>
            </a:r>
            <a:r>
              <a:rPr lang="en-US" sz="2400" smtClean="0"/>
              <a:t>          </a:t>
            </a:r>
            <a:r>
              <a:rPr lang="en-US" sz="2000" smtClean="0"/>
              <a:t>8750    35             23520     56	      2996   28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                    175      250             112       420          196   107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                      000                         000    	          00	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 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11780  42	 2420  12	13870   45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  338    280 	   020  201	  0370   308 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    020 	 	       8		      10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</a:t>
            </a:r>
          </a:p>
          <a:p>
            <a:pPr marL="762000" lvl="1" indent="-3048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000" b="1" i="1" smtClean="0"/>
          </a:p>
          <a:p>
            <a:pPr marL="762000" lvl="1" indent="-3048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mtClean="0"/>
              <a:t>          </a:t>
            </a:r>
          </a:p>
          <a:p>
            <a:pPr marL="762000" lvl="1" indent="-304800"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</p:txBody>
      </p:sp>
      <p:grpSp>
        <p:nvGrpSpPr>
          <p:cNvPr id="9220" name="Group 49"/>
          <p:cNvGrpSpPr>
            <a:grpSpLocks/>
          </p:cNvGrpSpPr>
          <p:nvPr/>
        </p:nvGrpSpPr>
        <p:grpSpPr bwMode="auto">
          <a:xfrm>
            <a:off x="3200400" y="1843088"/>
            <a:ext cx="457200" cy="914400"/>
            <a:chOff x="1008" y="1824"/>
            <a:chExt cx="288" cy="576"/>
          </a:xfrm>
        </p:grpSpPr>
        <p:sp>
          <p:nvSpPr>
            <p:cNvPr id="9241" name="Line 28"/>
            <p:cNvSpPr>
              <a:spLocks noChangeShapeType="1"/>
            </p:cNvSpPr>
            <p:nvPr/>
          </p:nvSpPr>
          <p:spPr bwMode="auto">
            <a:xfrm>
              <a:off x="1008" y="182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29"/>
            <p:cNvSpPr>
              <a:spLocks noChangeShapeType="1"/>
            </p:cNvSpPr>
            <p:nvPr/>
          </p:nvSpPr>
          <p:spPr bwMode="auto">
            <a:xfrm>
              <a:off x="1028" y="2028"/>
              <a:ext cx="2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1" name="Group 50"/>
          <p:cNvGrpSpPr>
            <a:grpSpLocks/>
          </p:cNvGrpSpPr>
          <p:nvPr/>
        </p:nvGrpSpPr>
        <p:grpSpPr bwMode="auto">
          <a:xfrm>
            <a:off x="5257800" y="1828800"/>
            <a:ext cx="457200" cy="914400"/>
            <a:chOff x="1008" y="1824"/>
            <a:chExt cx="288" cy="576"/>
          </a:xfrm>
        </p:grpSpPr>
        <p:sp>
          <p:nvSpPr>
            <p:cNvPr id="9239" name="Line 51"/>
            <p:cNvSpPr>
              <a:spLocks noChangeShapeType="1"/>
            </p:cNvSpPr>
            <p:nvPr/>
          </p:nvSpPr>
          <p:spPr bwMode="auto">
            <a:xfrm>
              <a:off x="1008" y="182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52"/>
            <p:cNvSpPr>
              <a:spLocks noChangeShapeType="1"/>
            </p:cNvSpPr>
            <p:nvPr/>
          </p:nvSpPr>
          <p:spPr bwMode="auto">
            <a:xfrm>
              <a:off x="1028" y="2028"/>
              <a:ext cx="2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2" name="Group 53"/>
          <p:cNvGrpSpPr>
            <a:grpSpLocks/>
          </p:cNvGrpSpPr>
          <p:nvPr/>
        </p:nvGrpSpPr>
        <p:grpSpPr bwMode="auto">
          <a:xfrm>
            <a:off x="3810000" y="3233738"/>
            <a:ext cx="457200" cy="914400"/>
            <a:chOff x="1008" y="1824"/>
            <a:chExt cx="288" cy="576"/>
          </a:xfrm>
        </p:grpSpPr>
        <p:sp>
          <p:nvSpPr>
            <p:cNvPr id="9237" name="Line 54"/>
            <p:cNvSpPr>
              <a:spLocks noChangeShapeType="1"/>
            </p:cNvSpPr>
            <p:nvPr/>
          </p:nvSpPr>
          <p:spPr bwMode="auto">
            <a:xfrm>
              <a:off x="1008" y="182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55"/>
            <p:cNvSpPr>
              <a:spLocks noChangeShapeType="1"/>
            </p:cNvSpPr>
            <p:nvPr/>
          </p:nvSpPr>
          <p:spPr bwMode="auto">
            <a:xfrm>
              <a:off x="1028" y="2028"/>
              <a:ext cx="2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3" name="Group 56"/>
          <p:cNvGrpSpPr>
            <a:grpSpLocks/>
          </p:cNvGrpSpPr>
          <p:nvPr/>
        </p:nvGrpSpPr>
        <p:grpSpPr bwMode="auto">
          <a:xfrm>
            <a:off x="6934200" y="1905000"/>
            <a:ext cx="457200" cy="914400"/>
            <a:chOff x="1008" y="1824"/>
            <a:chExt cx="288" cy="576"/>
          </a:xfrm>
        </p:grpSpPr>
        <p:sp>
          <p:nvSpPr>
            <p:cNvPr id="9235" name="Line 57"/>
            <p:cNvSpPr>
              <a:spLocks noChangeShapeType="1"/>
            </p:cNvSpPr>
            <p:nvPr/>
          </p:nvSpPr>
          <p:spPr bwMode="auto">
            <a:xfrm>
              <a:off x="1008" y="182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58"/>
            <p:cNvSpPr>
              <a:spLocks noChangeShapeType="1"/>
            </p:cNvSpPr>
            <p:nvPr/>
          </p:nvSpPr>
          <p:spPr bwMode="auto">
            <a:xfrm>
              <a:off x="1028" y="2028"/>
              <a:ext cx="2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4" name="Group 59"/>
          <p:cNvGrpSpPr>
            <a:grpSpLocks/>
          </p:cNvGrpSpPr>
          <p:nvPr/>
        </p:nvGrpSpPr>
        <p:grpSpPr bwMode="auto">
          <a:xfrm>
            <a:off x="5638800" y="3200400"/>
            <a:ext cx="457200" cy="914400"/>
            <a:chOff x="1008" y="1824"/>
            <a:chExt cx="288" cy="576"/>
          </a:xfrm>
        </p:grpSpPr>
        <p:sp>
          <p:nvSpPr>
            <p:cNvPr id="9233" name="Line 60"/>
            <p:cNvSpPr>
              <a:spLocks noChangeShapeType="1"/>
            </p:cNvSpPr>
            <p:nvPr/>
          </p:nvSpPr>
          <p:spPr bwMode="auto">
            <a:xfrm>
              <a:off x="1008" y="182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61"/>
            <p:cNvSpPr>
              <a:spLocks noChangeShapeType="1"/>
            </p:cNvSpPr>
            <p:nvPr/>
          </p:nvSpPr>
          <p:spPr bwMode="auto">
            <a:xfrm>
              <a:off x="1028" y="2028"/>
              <a:ext cx="2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5" name="Group 62"/>
          <p:cNvGrpSpPr>
            <a:grpSpLocks/>
          </p:cNvGrpSpPr>
          <p:nvPr/>
        </p:nvGrpSpPr>
        <p:grpSpPr bwMode="auto">
          <a:xfrm>
            <a:off x="7543800" y="3200400"/>
            <a:ext cx="457200" cy="914400"/>
            <a:chOff x="1008" y="1824"/>
            <a:chExt cx="288" cy="576"/>
          </a:xfrm>
        </p:grpSpPr>
        <p:sp>
          <p:nvSpPr>
            <p:cNvPr id="9231" name="Line 63"/>
            <p:cNvSpPr>
              <a:spLocks noChangeShapeType="1"/>
            </p:cNvSpPr>
            <p:nvPr/>
          </p:nvSpPr>
          <p:spPr bwMode="auto">
            <a:xfrm>
              <a:off x="1008" y="182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64"/>
            <p:cNvSpPr>
              <a:spLocks noChangeShapeType="1"/>
            </p:cNvSpPr>
            <p:nvPr/>
          </p:nvSpPr>
          <p:spPr bwMode="auto">
            <a:xfrm>
              <a:off x="1028" y="2028"/>
              <a:ext cx="2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62" name="Rectangle 70"/>
          <p:cNvSpPr>
            <a:spLocks noChangeArrowheads="1"/>
          </p:cNvSpPr>
          <p:nvPr/>
        </p:nvSpPr>
        <p:spPr bwMode="auto">
          <a:xfrm>
            <a:off x="3657600" y="1295400"/>
            <a:ext cx="2133600" cy="338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400" b="1" u="sng"/>
              <a:t>Bài tập 1</a:t>
            </a:r>
            <a:endParaRPr lang="en-US" sz="2400"/>
          </a:p>
        </p:txBody>
      </p:sp>
      <p:sp>
        <p:nvSpPr>
          <p:cNvPr id="110668" name="AutoShape 76"/>
          <p:cNvSpPr>
            <a:spLocks noChangeArrowheads="1"/>
          </p:cNvSpPr>
          <p:nvPr/>
        </p:nvSpPr>
        <p:spPr bwMode="auto">
          <a:xfrm>
            <a:off x="304800" y="4724400"/>
            <a:ext cx="4876800" cy="1143000"/>
          </a:xfrm>
          <a:prstGeom prst="rightArrow">
            <a:avLst>
              <a:gd name="adj1" fmla="val 50000"/>
              <a:gd name="adj2" fmla="val 10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i="1"/>
              <a:t>Khi thực hiện phép chia cho số có hai chữ số</a:t>
            </a:r>
          </a:p>
          <a:p>
            <a:pPr algn="ctr" eaLnBrk="0" hangingPunct="0"/>
            <a:r>
              <a:rPr lang="en-US" sz="2000" i="1"/>
              <a:t> ta thực hiện theo thứ tự nào?</a:t>
            </a:r>
          </a:p>
        </p:txBody>
      </p:sp>
      <p:sp>
        <p:nvSpPr>
          <p:cNvPr id="110670" name="Rectangle 78"/>
          <p:cNvSpPr>
            <a:spLocks noChangeArrowheads="1"/>
          </p:cNvSpPr>
          <p:nvPr/>
        </p:nvSpPr>
        <p:spPr bwMode="auto">
          <a:xfrm>
            <a:off x="1600200" y="228600"/>
            <a:ext cx="6477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HOẠT   ĐỘNG   DẠY</a:t>
            </a:r>
          </a:p>
        </p:txBody>
      </p:sp>
      <p:sp>
        <p:nvSpPr>
          <p:cNvPr id="110673" name="Oval 81"/>
          <p:cNvSpPr>
            <a:spLocks noChangeArrowheads="1"/>
          </p:cNvSpPr>
          <p:nvPr/>
        </p:nvSpPr>
        <p:spPr bwMode="auto">
          <a:xfrm>
            <a:off x="5486400" y="4876800"/>
            <a:ext cx="29718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i="1"/>
              <a:t>Ta thực hiện theo thứ tự </a:t>
            </a:r>
          </a:p>
          <a:p>
            <a:pPr algn="ctr" eaLnBrk="0" hangingPunct="0"/>
            <a:r>
              <a:rPr lang="en-US" sz="2000" i="1"/>
              <a:t>từ trái sang phải</a:t>
            </a:r>
          </a:p>
        </p:txBody>
      </p:sp>
      <p:pic>
        <p:nvPicPr>
          <p:cNvPr id="9230" name="Picture 83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0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0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0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0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7" grpId="0" autoUpdateAnimBg="0"/>
      <p:bldP spid="110662" grpId="0" animBg="1" autoUpdateAnimBg="0"/>
      <p:bldP spid="110668" grpId="0" animBg="1" autoUpdateAnimBg="0"/>
      <p:bldP spid="110670" grpId="0" animBg="1" autoUpdateAnimBg="0"/>
      <p:bldP spid="11067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762000"/>
            <a:ext cx="4953000" cy="5867400"/>
          </a:xfrm>
        </p:spPr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000" smtClean="0"/>
              <a:t>Đổi 1 giờ 13 phút = 72 phút.</a:t>
            </a:r>
          </a:p>
          <a:p>
            <a:pPr eaLnBrk="1" hangingPunct="1">
              <a:buFontTx/>
              <a:buNone/>
            </a:pPr>
            <a:r>
              <a:rPr lang="en-US" sz="2000" u="sng" smtClean="0"/>
              <a:t>Tóm tắt:</a:t>
            </a:r>
          </a:p>
          <a:p>
            <a:pPr eaLnBrk="1" hangingPunct="1">
              <a:buFontTx/>
              <a:buChar char="o"/>
            </a:pPr>
            <a:r>
              <a:rPr lang="en-US" sz="2000" smtClean="0"/>
              <a:t>1 giờ 12 phút : 97200 </a:t>
            </a:r>
            <a:r>
              <a:rPr lang="en-US" sz="2000" i="1" smtClean="0"/>
              <a:t>l			</a:t>
            </a:r>
          </a:p>
          <a:p>
            <a:pPr eaLnBrk="1" hangingPunct="1">
              <a:buFontTx/>
              <a:buChar char="o"/>
            </a:pPr>
            <a:r>
              <a:rPr lang="en-US" sz="2000" smtClean="0"/>
              <a:t>1 phút            : …………</a:t>
            </a:r>
            <a:r>
              <a:rPr lang="en-US" sz="2000" i="1" smtClean="0"/>
              <a:t>l </a:t>
            </a:r>
            <a:r>
              <a:rPr lang="en-US" sz="2000" smtClean="0"/>
              <a:t>?</a:t>
            </a:r>
          </a:p>
          <a:p>
            <a:pPr eaLnBrk="1" hangingPunct="1">
              <a:buFontTx/>
              <a:buNone/>
            </a:pPr>
            <a:endParaRPr lang="en-US" sz="2000" u="sng" smtClean="0"/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</p:txBody>
      </p:sp>
      <p:sp>
        <p:nvSpPr>
          <p:cNvPr id="100384" name="AutoShape 32"/>
          <p:cNvSpPr>
            <a:spLocks noChangeArrowheads="1"/>
          </p:cNvSpPr>
          <p:nvPr/>
        </p:nvSpPr>
        <p:spPr bwMode="auto">
          <a:xfrm>
            <a:off x="5410200" y="1676400"/>
            <a:ext cx="3124200" cy="7620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4400" i="1" baseline="-6000">
                <a:solidFill>
                  <a:schemeClr val="hlink"/>
                </a:solidFill>
              </a:rPr>
              <a:t>Bài giải</a:t>
            </a:r>
            <a:endParaRPr lang="en-US" sz="4400" i="1" baseline="-6000"/>
          </a:p>
        </p:txBody>
      </p:sp>
      <p:sp>
        <p:nvSpPr>
          <p:cNvPr id="100385" name="Rectangle 33"/>
          <p:cNvSpPr>
            <a:spLocks noChangeArrowheads="1"/>
          </p:cNvSpPr>
          <p:nvPr/>
        </p:nvSpPr>
        <p:spPr bwMode="auto">
          <a:xfrm>
            <a:off x="2819400" y="990600"/>
            <a:ext cx="2133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400" b="1" u="sng"/>
              <a:t>Bài tập 2</a:t>
            </a:r>
            <a:endParaRPr lang="en-US" sz="2400"/>
          </a:p>
        </p:txBody>
      </p:sp>
      <p:sp>
        <p:nvSpPr>
          <p:cNvPr id="100387" name="Rectangle 35"/>
          <p:cNvSpPr>
            <a:spLocks noChangeArrowheads="1"/>
          </p:cNvSpPr>
          <p:nvPr/>
        </p:nvSpPr>
        <p:spPr bwMode="auto">
          <a:xfrm>
            <a:off x="1524000" y="228600"/>
            <a:ext cx="6477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HOẠT   ĐỘNG   DẠY</a:t>
            </a:r>
          </a:p>
        </p:txBody>
      </p:sp>
      <p:sp>
        <p:nvSpPr>
          <p:cNvPr id="100389" name="Oval 37"/>
          <p:cNvSpPr>
            <a:spLocks noChangeArrowheads="1"/>
          </p:cNvSpPr>
          <p:nvPr/>
        </p:nvSpPr>
        <p:spPr bwMode="auto">
          <a:xfrm>
            <a:off x="838200" y="3962400"/>
            <a:ext cx="5181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i="1"/>
              <a:t>Muốn tìm số trung bình cộng của nhiều số </a:t>
            </a:r>
          </a:p>
          <a:p>
            <a:pPr algn="ctr" eaLnBrk="0" hangingPunct="0"/>
            <a:r>
              <a:rPr lang="en-US" sz="2000" i="1"/>
              <a:t>ta làm nh</a:t>
            </a:r>
            <a:r>
              <a:rPr lang="vi-VN" sz="2000" i="1"/>
              <a:t>ư</a:t>
            </a:r>
            <a:r>
              <a:rPr lang="en-US" sz="2000" i="1"/>
              <a:t> thế nào?-</a:t>
            </a:r>
          </a:p>
        </p:txBody>
      </p:sp>
      <p:sp>
        <p:nvSpPr>
          <p:cNvPr id="100390" name="AutoShape 38"/>
          <p:cNvSpPr>
            <a:spLocks noChangeArrowheads="1"/>
          </p:cNvSpPr>
          <p:nvPr/>
        </p:nvSpPr>
        <p:spPr bwMode="auto">
          <a:xfrm>
            <a:off x="1143000" y="5181600"/>
            <a:ext cx="6553200" cy="1295400"/>
          </a:xfrm>
          <a:prstGeom prst="leftArrow">
            <a:avLst>
              <a:gd name="adj1" fmla="val 50000"/>
              <a:gd name="adj2" fmla="val 1264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i="1"/>
              <a:t>Muốn tìm số trung bình cộng của nhiều số</a:t>
            </a:r>
          </a:p>
          <a:p>
            <a:pPr algn="ctr" eaLnBrk="0" hangingPunct="0"/>
            <a:r>
              <a:rPr lang="en-US" sz="2000" i="1"/>
              <a:t> ta lấy tổng chia cho số các số hạng</a:t>
            </a:r>
          </a:p>
        </p:txBody>
      </p:sp>
      <p:sp>
        <p:nvSpPr>
          <p:cNvPr id="10248" name="Line 39"/>
          <p:cNvSpPr>
            <a:spLocks noChangeShapeType="1"/>
          </p:cNvSpPr>
          <p:nvPr/>
        </p:nvSpPr>
        <p:spPr bwMode="auto">
          <a:xfrm>
            <a:off x="4800600" y="1600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392" name="Rectangle 40"/>
          <p:cNvSpPr>
            <a:spLocks noChangeArrowheads="1"/>
          </p:cNvSpPr>
          <p:nvPr/>
        </p:nvSpPr>
        <p:spPr bwMode="auto">
          <a:xfrm>
            <a:off x="5105400" y="27432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Trung bình mỗt phút b</a:t>
            </a:r>
            <a:r>
              <a:rPr lang="vi-VN" sz="2000"/>
              <a:t>ơ</a:t>
            </a:r>
            <a:r>
              <a:rPr lang="en-US" sz="2000"/>
              <a:t>m </a:t>
            </a:r>
            <a:r>
              <a:rPr lang="vi-VN" sz="2000"/>
              <a:t>đư</a:t>
            </a:r>
            <a:r>
              <a:rPr lang="en-US" sz="2000"/>
              <a:t>ợc là:</a:t>
            </a:r>
          </a:p>
        </p:txBody>
      </p:sp>
      <p:sp>
        <p:nvSpPr>
          <p:cNvPr id="100394" name="Rectangle 42"/>
          <p:cNvSpPr>
            <a:spLocks noChangeArrowheads="1"/>
          </p:cNvSpPr>
          <p:nvPr/>
        </p:nvSpPr>
        <p:spPr bwMode="auto">
          <a:xfrm>
            <a:off x="5029200" y="32766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/>
              <a:t>97200 : 72 = 1350 (</a:t>
            </a:r>
            <a:r>
              <a:rPr lang="en-US" sz="2000" i="1"/>
              <a:t>l</a:t>
            </a:r>
            <a:r>
              <a:rPr lang="en-US" sz="2000"/>
              <a:t>)</a:t>
            </a:r>
          </a:p>
        </p:txBody>
      </p:sp>
      <p:sp>
        <p:nvSpPr>
          <p:cNvPr id="100395" name="Rectangle 43"/>
          <p:cNvSpPr>
            <a:spLocks noChangeArrowheads="1"/>
          </p:cNvSpPr>
          <p:nvPr/>
        </p:nvSpPr>
        <p:spPr bwMode="auto">
          <a:xfrm>
            <a:off x="4953000" y="38100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000"/>
          </a:p>
          <a:p>
            <a:pPr algn="ctr" eaLnBrk="0" hangingPunct="0"/>
            <a:r>
              <a:rPr lang="en-US" sz="2000"/>
              <a:t>Đ/S : 1350 (</a:t>
            </a:r>
            <a:r>
              <a:rPr lang="en-US" sz="2000" i="1"/>
              <a:t>l</a:t>
            </a:r>
            <a:r>
              <a:rPr lang="en-US" sz="2000"/>
              <a:t>)</a:t>
            </a:r>
          </a:p>
          <a:p>
            <a:pPr algn="ctr" eaLnBrk="0" hangingPunct="0"/>
            <a:endParaRPr lang="en-US" sz="2000"/>
          </a:p>
        </p:txBody>
      </p:sp>
      <p:pic>
        <p:nvPicPr>
          <p:cNvPr id="10252" name="Picture 44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6156325"/>
            <a:ext cx="129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45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0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0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0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0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0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0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0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0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0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0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7" grpId="0" autoUpdateAnimBg="0"/>
      <p:bldP spid="100384" grpId="0" animBg="1" autoUpdateAnimBg="0"/>
      <p:bldP spid="100385" grpId="0" animBg="1" autoUpdateAnimBg="0"/>
      <p:bldP spid="100387" grpId="0" animBg="1" autoUpdateAnimBg="0"/>
      <p:bldP spid="100389" grpId="0" animBg="1" autoUpdateAnimBg="0"/>
      <p:bldP spid="100390" grpId="0" animBg="1" autoUpdateAnimBg="0"/>
      <p:bldP spid="100392" grpId="0" autoUpdateAnimBg="0"/>
      <p:bldP spid="100394" grpId="0" autoUpdateAnimBg="0"/>
      <p:bldP spid="10039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143000"/>
            <a:ext cx="6096000" cy="5257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i="1" smtClean="0"/>
          </a:p>
          <a:p>
            <a:pPr eaLnBrk="1" hangingPunct="1">
              <a:buFontTx/>
              <a:buNone/>
            </a:pPr>
            <a:r>
              <a:rPr lang="en-US" smtClean="0"/>
              <a:t>** Muốn tính chu vi hình chữ nhật ta làm nh</a:t>
            </a:r>
            <a:r>
              <a:rPr lang="vi-VN" smtClean="0"/>
              <a:t>ư</a:t>
            </a:r>
            <a:r>
              <a:rPr lang="en-US" smtClean="0"/>
              <a:t> thế nào? 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	</a:t>
            </a:r>
            <a:r>
              <a:rPr lang="en-US" smtClean="0">
                <a:solidFill>
                  <a:schemeClr val="hlink"/>
                </a:solidFill>
              </a:rPr>
              <a:t>Chu vi = </a:t>
            </a:r>
            <a:r>
              <a:rPr lang="en-US" i="1" smtClean="0">
                <a:solidFill>
                  <a:schemeClr val="hlink"/>
                </a:solidFill>
              </a:rPr>
              <a:t>(chiều dài +chiều rộng) x2 </a:t>
            </a:r>
          </a:p>
          <a:p>
            <a:pPr eaLnBrk="1" hangingPunct="1">
              <a:buFontTx/>
              <a:buNone/>
            </a:pPr>
            <a:r>
              <a:rPr lang="en-US" smtClean="0"/>
              <a:t>** Muốn tìm số lớn (số bé) ta làm nh</a:t>
            </a:r>
            <a:r>
              <a:rPr lang="vi-VN" smtClean="0"/>
              <a:t>ư</a:t>
            </a:r>
            <a:r>
              <a:rPr lang="en-US" smtClean="0"/>
              <a:t>  thế nào?</a:t>
            </a:r>
          </a:p>
          <a:p>
            <a:pPr eaLnBrk="1" hangingPunct="1">
              <a:buFontTx/>
              <a:buNone/>
            </a:pPr>
            <a:r>
              <a:rPr lang="en-US" i="1" smtClean="0">
                <a:solidFill>
                  <a:schemeClr val="hlink"/>
                </a:solidFill>
              </a:rPr>
              <a:t>	Số lớn = (Tổng + Hiệu):2</a:t>
            </a:r>
          </a:p>
          <a:p>
            <a:pPr eaLnBrk="1" hangingPunct="1">
              <a:buFontTx/>
              <a:buNone/>
            </a:pPr>
            <a:r>
              <a:rPr lang="en-US" i="1" smtClean="0">
                <a:solidFill>
                  <a:schemeClr val="hlink"/>
                </a:solidFill>
              </a:rPr>
              <a:t>	Số bé  = (Tổng - Hiệu):2</a:t>
            </a:r>
          </a:p>
          <a:p>
            <a:pPr eaLnBrk="1" hangingPunct="1">
              <a:buFontTx/>
              <a:buNone/>
            </a:pPr>
            <a:r>
              <a:rPr lang="en-US" smtClean="0"/>
              <a:t>** Nêu cách tính diện tích hình chữ nhật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i="1" smtClean="0">
                <a:solidFill>
                  <a:schemeClr val="hlink"/>
                </a:solidFill>
              </a:rPr>
              <a:t>	Diện tích = Chiều dài x Chiều rộng</a:t>
            </a:r>
          </a:p>
        </p:txBody>
      </p:sp>
      <p:sp>
        <p:nvSpPr>
          <p:cNvPr id="102425" name="Rectangle 25"/>
          <p:cNvSpPr>
            <a:spLocks noChangeArrowheads="1"/>
          </p:cNvSpPr>
          <p:nvPr/>
        </p:nvSpPr>
        <p:spPr bwMode="auto">
          <a:xfrm>
            <a:off x="2133600" y="914400"/>
            <a:ext cx="2133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400" b="1" u="sng"/>
              <a:t>Bài tập 3</a:t>
            </a:r>
            <a:endParaRPr lang="en-US" sz="2400"/>
          </a:p>
        </p:txBody>
      </p:sp>
      <p:sp>
        <p:nvSpPr>
          <p:cNvPr id="102432" name="Rectangle 32"/>
          <p:cNvSpPr>
            <a:spLocks noChangeArrowheads="1"/>
          </p:cNvSpPr>
          <p:nvPr/>
        </p:nvSpPr>
        <p:spPr bwMode="auto">
          <a:xfrm>
            <a:off x="1524000" y="228600"/>
            <a:ext cx="6477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HOẠT   ĐỘNG   DẠY</a:t>
            </a:r>
          </a:p>
        </p:txBody>
      </p:sp>
      <p:pic>
        <p:nvPicPr>
          <p:cNvPr id="11269" name="Picture 34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6115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35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"/>
            <a:ext cx="1371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5" grpId="0" animBg="1"/>
      <p:bldP spid="102432" grpId="0" animBg="1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953</TotalTime>
  <Words>391</Words>
  <Application>Microsoft Office PowerPoint</Application>
  <PresentationFormat>On-screen Show (4:3)</PresentationFormat>
  <Paragraphs>175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Wingdings</vt:lpstr>
      <vt:lpstr>Wingdings 2</vt:lpstr>
      <vt:lpstr>.VnTimeH</vt:lpstr>
      <vt:lpstr>Mountain Top</vt:lpstr>
      <vt:lpstr>MÔN TOÁN – LỚP 4  THƯƠNG CÓ CHỮ SỐ 0 </vt:lpstr>
      <vt:lpstr>THƯƠNG CÓ CHỮ SỐ 0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quangtrung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Ch­¬ng cã ch÷ sè 0 </dc:title>
  <dc:creator>NguyenLy</dc:creator>
  <cp:lastModifiedBy>CSTeam</cp:lastModifiedBy>
  <cp:revision>46</cp:revision>
  <dcterms:created xsi:type="dcterms:W3CDTF">2005-10-28T06:16:16Z</dcterms:created>
  <dcterms:modified xsi:type="dcterms:W3CDTF">2016-06-30T02:12:28Z</dcterms:modified>
</cp:coreProperties>
</file>