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84" r:id="rId3"/>
    <p:sldId id="295" r:id="rId4"/>
    <p:sldId id="296" r:id="rId5"/>
    <p:sldId id="297" r:id="rId6"/>
    <p:sldId id="299" r:id="rId7"/>
    <p:sldId id="270" r:id="rId8"/>
    <p:sldId id="282" r:id="rId9"/>
    <p:sldId id="281" r:id="rId10"/>
    <p:sldId id="272" r:id="rId11"/>
    <p:sldId id="273" r:id="rId12"/>
    <p:sldId id="279" r:id="rId13"/>
    <p:sldId id="274" r:id="rId14"/>
    <p:sldId id="280" r:id="rId15"/>
    <p:sldId id="275" r:id="rId16"/>
    <p:sldId id="277" r:id="rId17"/>
    <p:sldId id="300" r:id="rId18"/>
    <p:sldId id="301" r:id="rId19"/>
    <p:sldId id="276" r:id="rId20"/>
    <p:sldId id="302" r:id="rId21"/>
    <p:sldId id="286" r:id="rId22"/>
    <p:sldId id="291" r:id="rId23"/>
    <p:sldId id="288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66CCFF"/>
    <a:srgbClr val="6666FF"/>
    <a:srgbClr val="99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3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13B88-05B2-4269-BB5E-9D0FC881575F}" type="datetimeFigureOut">
              <a:rPr lang="en-SG" smtClean="0"/>
              <a:t>14/8/2020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2F7D1-A608-4D9B-B93B-7D1FA35558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20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0251FB-2F07-4073-829B-9399ED301A47}" type="slidenum">
              <a:rPr lang="en-US" altLang="en-US" sz="1200">
                <a:latin typeface="Arial" charset="0"/>
              </a:rPr>
              <a:pPr/>
              <a:t>3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0251FB-2F07-4073-829B-9399ED301A47}" type="slidenum">
              <a:rPr lang="en-US" altLang="en-US" sz="1200">
                <a:latin typeface="Arial" charset="0"/>
              </a:rPr>
              <a:pPr/>
              <a:t>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0251FB-2F07-4073-829B-9399ED301A47}" type="slidenum">
              <a:rPr lang="en-US" altLang="en-US" sz="1200">
                <a:latin typeface="Arial" charset="0"/>
              </a:rPr>
              <a:pPr/>
              <a:t>5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0251FB-2F07-4073-829B-9399ED301A47}" type="slidenum">
              <a:rPr lang="en-US" altLang="en-US" sz="1200">
                <a:latin typeface="Arial" charset="0"/>
              </a:rPr>
              <a:pPr/>
              <a:t>6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2F7D1-A608-4D9B-B93B-7D1FA3555838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328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0251FB-2F07-4073-829B-9399ED301A47}" type="slidenum">
              <a:rPr lang="en-US" altLang="en-US" sz="1200">
                <a:latin typeface="Arial" charset="0"/>
              </a:rPr>
              <a:pPr/>
              <a:t>17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0251FB-2F07-4073-829B-9399ED301A47}" type="slidenum">
              <a:rPr lang="en-US" altLang="en-US" sz="1200">
                <a:latin typeface="Arial" charset="0"/>
              </a:rPr>
              <a:pPr/>
              <a:t>18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2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0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2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5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DE8C-6C76-450F-8AF0-CE2E903544B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5CBE-D931-4A59-8CF4-5FE2D833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5818" y="1916832"/>
            <a:ext cx="10439400" cy="259326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Chào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mừng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quý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Thầy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Cô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đến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dự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giờ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ahoma" pitchFamily="34" charset="0"/>
            </a:endParaRP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-636588" y="537369"/>
            <a:ext cx="13465176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 PHONG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-40482" y="4653136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7200" b="1" kern="10" dirty="0" smtClean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TẬP LÀM VĂN</a:t>
            </a:r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" y="167299"/>
            <a:ext cx="11108577" cy="66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11665296" cy="68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4624"/>
            <a:ext cx="11773127" cy="69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11017224" cy="68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" y="260648"/>
            <a:ext cx="11355720" cy="62646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04112" y="476672"/>
            <a:ext cx="3935760" cy="155128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 học lớp 2, trường</a:t>
            </a:r>
            <a:r>
              <a:rPr lang="en-SG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SG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Tiểu</a:t>
            </a:r>
            <a:r>
              <a:rPr lang="en-SG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SG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vi-V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 Phong.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81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1907380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 bwMode="auto">
          <a:xfrm>
            <a:off x="1326226" y="-6350"/>
            <a:ext cx="304800" cy="844922"/>
          </a:xfrm>
          <a:prstGeom prst="leftBrace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27" y="0"/>
            <a:ext cx="1274233" cy="914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Thân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đoạn</a:t>
            </a:r>
            <a:endParaRPr lang="en-US" altLang="en-US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724159" y="0"/>
            <a:ext cx="9762067" cy="838572"/>
          </a:xfrm>
          <a:prstGeom prst="rect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i="1" dirty="0" smtClean="0">
                <a:latin typeface="Times New Roman" panose="02020603050405020304" pitchFamily="18" charset="0"/>
              </a:rPr>
              <a:t> -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Hoạt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động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chung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cả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gia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đình</a:t>
            </a:r>
            <a:r>
              <a:rPr lang="en-US" sz="2800" b="1" i="1" dirty="0" smtClean="0">
                <a:latin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en-US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75965" y="1520788"/>
            <a:ext cx="9865096" cy="792088"/>
          </a:xfrm>
          <a:prstGeom prst="rect">
            <a:avLst/>
          </a:prstGeom>
          <a:solidFill>
            <a:srgbClr val="92D05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Tối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nào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gia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đình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cũng</a:t>
            </a:r>
            <a:r>
              <a:rPr lang="en-US" altLang="en-US" b="1" dirty="0" smtClean="0"/>
              <a:t>  </a:t>
            </a:r>
            <a:r>
              <a:rPr lang="en-US" altLang="en-US" b="1" dirty="0" err="1" smtClean="0"/>
              <a:t>quây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quần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bên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bữa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cơm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sau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lại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cùng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nhau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trò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chuyện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11497" y="2564904"/>
            <a:ext cx="9829564" cy="792088"/>
          </a:xfrm>
          <a:prstGeom prst="rect">
            <a:avLst/>
          </a:prstGeom>
          <a:solidFill>
            <a:srgbClr val="00B05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Thỉnh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thoảng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cuối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tuần</a:t>
            </a:r>
            <a:r>
              <a:rPr lang="en-US" altLang="en-US" b="1" dirty="0" smtClean="0"/>
              <a:t> hay </a:t>
            </a:r>
            <a:r>
              <a:rPr lang="en-US" altLang="en-US" b="1" dirty="0" err="1" smtClean="0"/>
              <a:t>ngày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lễ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bố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đưa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cả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gia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đình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về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quê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thăm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ông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bà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11497" y="3645024"/>
            <a:ext cx="9901572" cy="792088"/>
          </a:xfrm>
          <a:prstGeom prst="rect">
            <a:avLst/>
          </a:prstGeom>
          <a:solidFill>
            <a:srgbClr val="66CCFF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Hè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năm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nào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cả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nhà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cũng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cùng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nhau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nghỉ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mát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vui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vẻ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bên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nhau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15108" y="4725144"/>
            <a:ext cx="9901572" cy="792088"/>
          </a:xfrm>
          <a:prstGeom prst="rect">
            <a:avLst/>
          </a:prstGeom>
          <a:solidFill>
            <a:srgbClr val="6699FF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Buổi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chiều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tối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các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thành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viên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trong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gia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đình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đều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bận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rộn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chuẩn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bị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bữa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tối</a:t>
            </a:r>
            <a:r>
              <a:rPr lang="en-US" altLang="en-US" b="1" dirty="0" smtClean="0"/>
              <a:t>. </a:t>
            </a:r>
            <a:endParaRPr lang="en-US" altLang="en-US" b="1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5108" y="5805264"/>
            <a:ext cx="9901572" cy="792088"/>
          </a:xfrm>
          <a:prstGeom prst="rect">
            <a:avLst/>
          </a:prstGeom>
          <a:solidFill>
            <a:srgbClr val="0070C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Cuối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tuần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cả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nhà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thường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ngồi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bên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nhau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trò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chuyện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hoặc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cùng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nhau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xem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ti</a:t>
            </a:r>
            <a:r>
              <a:rPr lang="en-US" altLang="en-US" b="1" dirty="0" smtClean="0"/>
              <a:t> vi. </a:t>
            </a:r>
            <a:r>
              <a:rPr lang="en-US" altLang="en-US" b="1" dirty="0" err="1" smtClean="0"/>
              <a:t>Thật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hạnh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phúc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biết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bao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1" y="1101787"/>
            <a:ext cx="1930941" cy="119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5" y="998630"/>
            <a:ext cx="2301401" cy="12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4" y="2350150"/>
            <a:ext cx="1657322" cy="110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720" y="3569529"/>
            <a:ext cx="2663751" cy="8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MÃ³n ngon buá»i tá»i cáº£ tuáº§n ÄÆ¡n giáº£n dá» lÃ m cho ngÆ°á»i báº­n rá»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4" y="4536903"/>
            <a:ext cx="1742807" cy="98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" y="5805264"/>
            <a:ext cx="2119818" cy="89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1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/>
          <p:cNvSpPr/>
          <p:nvPr/>
        </p:nvSpPr>
        <p:spPr bwMode="auto">
          <a:xfrm>
            <a:off x="1338076" y="0"/>
            <a:ext cx="304800" cy="1041400"/>
          </a:xfrm>
          <a:prstGeom prst="leftBrace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276" y="63400"/>
            <a:ext cx="1274233" cy="914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Kết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đoạn</a:t>
            </a:r>
            <a:endParaRPr lang="en-US" altLang="en-US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67761" y="0"/>
            <a:ext cx="9730316" cy="1041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</a:rPr>
              <a:t>c)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yêu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quý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như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thế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sz="2800" b="1" i="1" dirty="0" smtClean="0">
                <a:latin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1" y="116632"/>
            <a:ext cx="11642447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 descr="thin bar2"/>
          <p:cNvSpPr>
            <a:spLocks noChangeArrowheads="1" noChangeShapeType="1" noTextEdit="1"/>
          </p:cNvSpPr>
          <p:nvPr/>
        </p:nvSpPr>
        <p:spPr bwMode="auto">
          <a:xfrm>
            <a:off x="1600200" y="568326"/>
            <a:ext cx="8915400" cy="58737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977332"/>
                <a:gd name="adj2" fmla="val 64352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3505200" y="586709"/>
            <a:ext cx="51054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en-US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Tập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văn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- </a:t>
            </a:r>
            <a:r>
              <a:rPr lang="en-US" sz="40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Lớp</a:t>
            </a:r>
            <a:r>
              <a: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2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714500" y="1700808"/>
            <a:ext cx="868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67"/>
              </a:avLst>
            </a:prstTxWarp>
          </a:bodyPr>
          <a:lstStyle/>
          <a:p>
            <a:pPr>
              <a:defRPr/>
            </a:pPr>
            <a:r>
              <a:rPr lang="en-US" sz="3600" b="1" kern="10" dirty="0" err="1" smtClean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 smtClean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3600" b="1" kern="10" dirty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055" name="Picture 7" descr="ANd9GcRqtrxiT_vZGJytNBhszI31l3leUpRBnQ1CSZyeqnpj58MkW5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260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ANd9GcRqtrxiT_vZGJytNBhszI31l3leUpRBnQ1CSZyeqnpj58MkW5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206" y="5372100"/>
            <a:ext cx="1260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95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476672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9456" y="1268760"/>
            <a:ext cx="7920880" cy="0"/>
          </a:xfrm>
          <a:prstGeom prst="line">
            <a:avLst/>
          </a:prstGeom>
          <a:ln w="381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380712" y="1271664"/>
            <a:ext cx="1827856" cy="0"/>
          </a:xfrm>
          <a:prstGeom prst="line">
            <a:avLst/>
          </a:prstGeom>
          <a:ln w="381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27448" y="1916832"/>
            <a:ext cx="1656184" cy="0"/>
          </a:xfrm>
          <a:prstGeom prst="line">
            <a:avLst/>
          </a:prstGeom>
          <a:ln w="38100">
            <a:solidFill>
              <a:srgbClr val="66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7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199456" y="908720"/>
            <a:ext cx="107291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/>
            <a:r>
              <a:rPr lang="en-US" sz="4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bốn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ngân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Tiền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Phong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sz="44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luôn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đùm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bọc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lẫn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51013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03535"/>
              </p:ext>
            </p:extLst>
          </p:nvPr>
        </p:nvGraphicFramePr>
        <p:xfrm>
          <a:off x="5519936" y="2099362"/>
          <a:ext cx="6840760" cy="5010912"/>
        </p:xfrm>
        <a:graphic>
          <a:graphicData uri="http://schemas.openxmlformats.org/drawingml/2006/table">
            <a:tbl>
              <a:tblPr/>
              <a:tblGrid>
                <a:gridCol w="6840760"/>
              </a:tblGrid>
              <a:tr h="248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Hùng</a:t>
                      </a: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đình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4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Ba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thợ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mộc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Má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may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khéo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lớp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2c ,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bé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Ly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mẫu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giáo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phường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Xuân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Yên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đình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hòa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thuận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đầm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ấm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2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08556"/>
              </p:ext>
            </p:extLst>
          </p:nvPr>
        </p:nvGraphicFramePr>
        <p:xfrm>
          <a:off x="35532" y="2154436"/>
          <a:ext cx="5192488" cy="4750117"/>
        </p:xfrm>
        <a:graphic>
          <a:graphicData uri="http://schemas.openxmlformats.org/drawingml/2006/table">
            <a:tbl>
              <a:tblPr/>
              <a:tblGrid>
                <a:gridCol w="5192488"/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Bạn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đình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4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  Ba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thợ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má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may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đồ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khéo.Em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lớp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2A.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mẫu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giáo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phường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Phước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Long.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đình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em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hòa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thuận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đầm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ấm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055440" y="0"/>
            <a:ext cx="10873208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 err="1">
                <a:latin typeface="Times New Roman" panose="02020603050405020304" pitchFamily="18" charset="0"/>
              </a:rPr>
              <a:t>Em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</a:rPr>
              <a:t> so </a:t>
            </a:r>
            <a:r>
              <a:rPr lang="en-US" sz="4000" b="1" i="1" dirty="0" err="1">
                <a:latin typeface="Times New Roman" panose="02020603050405020304" pitchFamily="18" charset="0"/>
              </a:rPr>
              <a:t>sánh</a:t>
            </a:r>
            <a:r>
              <a:rPr lang="en-US" sz="4000" b="1" i="1" dirty="0">
                <a:latin typeface="Times New Roman" panose="02020603050405020304" pitchFamily="18" charset="0"/>
              </a:rPr>
              <a:t> 2 </a:t>
            </a:r>
            <a:r>
              <a:rPr lang="en-US" sz="4000" b="1" i="1" dirty="0" err="1">
                <a:latin typeface="Times New Roman" panose="02020603050405020304" pitchFamily="18" charset="0"/>
              </a:rPr>
              <a:t>đoạn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văn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sau</a:t>
            </a:r>
            <a:r>
              <a:rPr lang="en-US" sz="4000" b="1" i="1" dirty="0">
                <a:latin typeface="Times New Roman" panose="02020603050405020304" pitchFamily="18" charset="0"/>
              </a:rPr>
              <a:t> : </a:t>
            </a:r>
            <a:r>
              <a:rPr lang="en-US" sz="4000" b="1" i="1" dirty="0" err="1">
                <a:latin typeface="Times New Roman" panose="02020603050405020304" pitchFamily="18" charset="0"/>
              </a:rPr>
              <a:t>Bạn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nào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viết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thành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một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đoạn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văn</a:t>
            </a:r>
            <a:r>
              <a:rPr lang="en-US" sz="4000" b="1" i="1" dirty="0">
                <a:latin typeface="Times New Roman" panose="02020603050405020304" pitchFamily="18" charset="0"/>
              </a:rPr>
              <a:t> ? </a:t>
            </a:r>
            <a:r>
              <a:rPr lang="en-US" sz="4000" b="1" i="1" dirty="0" err="1">
                <a:latin typeface="Times New Roman" panose="02020603050405020304" pitchFamily="18" charset="0"/>
              </a:rPr>
              <a:t>Bạn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nào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chưa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viết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thành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một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đoạn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văn</a:t>
            </a:r>
            <a:r>
              <a:rPr lang="en-US" sz="4000" b="1" i="1" dirty="0">
                <a:latin typeface="Times New Roman" panose="02020603050405020304" pitchFamily="18" charset="0"/>
              </a:rPr>
              <a:t>  ? </a:t>
            </a:r>
            <a:r>
              <a:rPr lang="en-US" sz="4000" b="1" i="1" dirty="0" err="1">
                <a:latin typeface="Times New Roman" panose="02020603050405020304" pitchFamily="18" charset="0"/>
              </a:rPr>
              <a:t>Vì</a:t>
            </a:r>
            <a:r>
              <a:rPr 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</a:rPr>
              <a:t>sao</a:t>
            </a:r>
            <a:r>
              <a:rPr lang="en-US" sz="4000" b="1" i="1" dirty="0">
                <a:latin typeface="Times New Roman" panose="02020603050405020304" pitchFamily="18" charset="0"/>
              </a:rPr>
              <a:t>?</a:t>
            </a:r>
            <a:r>
              <a:rPr lang="en-US" sz="5400" b="1" dirty="0">
                <a:latin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64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5" grpId="0"/>
      <p:bldP spid="1950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91344" y="0"/>
            <a:ext cx="11665296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sz="5400" b="1" i="1" dirty="0" err="1">
                <a:latin typeface="Times New Roman" panose="02020603050405020304" pitchFamily="18" charset="0"/>
              </a:rPr>
              <a:t>Gia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đình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em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gồm</a:t>
            </a:r>
            <a:r>
              <a:rPr lang="en-US" sz="5400" b="1" i="1" dirty="0">
                <a:latin typeface="Times New Roman" panose="02020603050405020304" pitchFamily="18" charset="0"/>
              </a:rPr>
              <a:t> 6 </a:t>
            </a:r>
            <a:r>
              <a:rPr lang="en-US" sz="54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5400" b="1" i="1" dirty="0">
                <a:latin typeface="Times New Roman" panose="02020603050405020304" pitchFamily="18" charset="0"/>
              </a:rPr>
              <a:t>. </a:t>
            </a:r>
            <a:r>
              <a:rPr lang="en-US" sz="5400" b="1" i="1" dirty="0" err="1">
                <a:latin typeface="Times New Roman" panose="02020603050405020304" pitchFamily="18" charset="0"/>
              </a:rPr>
              <a:t>Đó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là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ông</a:t>
            </a:r>
            <a:r>
              <a:rPr lang="en-US" sz="5400" b="1" i="1" dirty="0">
                <a:latin typeface="Times New Roman" panose="02020603050405020304" pitchFamily="18" charset="0"/>
              </a:rPr>
              <a:t>, </a:t>
            </a:r>
            <a:r>
              <a:rPr lang="en-US" sz="5400" b="1" i="1" dirty="0" err="1">
                <a:latin typeface="Times New Roman" panose="02020603050405020304" pitchFamily="18" charset="0"/>
              </a:rPr>
              <a:t>bà</a:t>
            </a:r>
            <a:r>
              <a:rPr lang="en-US" sz="5400" b="1" i="1" dirty="0">
                <a:latin typeface="Times New Roman" panose="02020603050405020304" pitchFamily="18" charset="0"/>
              </a:rPr>
              <a:t>, </a:t>
            </a:r>
            <a:r>
              <a:rPr lang="en-US" sz="5400" b="1" i="1" dirty="0" err="1">
                <a:latin typeface="Times New Roman" panose="02020603050405020304" pitchFamily="18" charset="0"/>
              </a:rPr>
              <a:t>ba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mẹ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em</a:t>
            </a:r>
            <a:r>
              <a:rPr lang="en-US" sz="5400" b="1" i="1" dirty="0">
                <a:latin typeface="Times New Roman" panose="02020603050405020304" pitchFamily="18" charset="0"/>
              </a:rPr>
              <a:t> , </a:t>
            </a:r>
            <a:r>
              <a:rPr lang="en-US" sz="5400" b="1" i="1" dirty="0" err="1">
                <a:latin typeface="Times New Roman" panose="02020603050405020304" pitchFamily="18" charset="0"/>
              </a:rPr>
              <a:t>anh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hai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và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em</a:t>
            </a:r>
            <a:r>
              <a:rPr lang="en-US" sz="5400" b="1" i="1" dirty="0">
                <a:latin typeface="Times New Roman" panose="02020603050405020304" pitchFamily="18" charset="0"/>
              </a:rPr>
              <a:t> . </a:t>
            </a:r>
            <a:r>
              <a:rPr lang="en-US" sz="5400" b="1" i="1" dirty="0" err="1">
                <a:latin typeface="Times New Roman" panose="02020603050405020304" pitchFamily="18" charset="0"/>
              </a:rPr>
              <a:t>Hằng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ngày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ông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em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chăm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sóc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cây</a:t>
            </a:r>
            <a:r>
              <a:rPr lang="en-US" sz="5400" b="1" i="1" dirty="0">
                <a:latin typeface="Times New Roman" panose="02020603050405020304" pitchFamily="18" charset="0"/>
              </a:rPr>
              <a:t>, </a:t>
            </a:r>
            <a:r>
              <a:rPr lang="en-US" sz="5400" b="1" i="1" dirty="0" err="1">
                <a:latin typeface="Times New Roman" panose="02020603050405020304" pitchFamily="18" charset="0"/>
              </a:rPr>
              <a:t>bà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thì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khâu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vá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quần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áo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và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cùng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mẹ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nấu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cơm</a:t>
            </a:r>
            <a:r>
              <a:rPr lang="en-US" sz="5400" b="1" i="1" dirty="0">
                <a:latin typeface="Times New Roman" panose="02020603050405020304" pitchFamily="18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Anh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hai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là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học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sinh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lớp</a:t>
            </a:r>
            <a:r>
              <a:rPr lang="en-US" sz="5400" b="1" i="1" dirty="0">
                <a:latin typeface="Times New Roman" panose="02020603050405020304" pitchFamily="18" charset="0"/>
              </a:rPr>
              <a:t> 7, </a:t>
            </a:r>
            <a:r>
              <a:rPr lang="en-US" sz="5400" b="1" i="1" dirty="0" err="1">
                <a:latin typeface="Times New Roman" panose="02020603050405020304" pitchFamily="18" charset="0"/>
              </a:rPr>
              <a:t>em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là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học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sinh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lớp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smtClean="0">
                <a:latin typeface="Times New Roman" panose="02020603050405020304" pitchFamily="18" charset="0"/>
              </a:rPr>
              <a:t>2/1 </a:t>
            </a:r>
            <a:r>
              <a:rPr lang="en-US" sz="5400" b="1" i="1" dirty="0" err="1">
                <a:latin typeface="Times New Roman" panose="02020603050405020304" pitchFamily="18" charset="0"/>
              </a:rPr>
              <a:t>trường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Tiểu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họcPhạm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Văn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Chính.Em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yêu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quý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và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tự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hào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về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những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thân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trong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gia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đình</a:t>
            </a:r>
            <a:r>
              <a:rPr lang="en-US" sz="5400" b="1" i="1" dirty="0">
                <a:latin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</a:rPr>
              <a:t>em</a:t>
            </a:r>
            <a:r>
              <a:rPr lang="en-US" sz="5400" b="1" i="1" dirty="0">
                <a:latin typeface="Times New Roman" panose="02020603050405020304" pitchFamily="18" charset="0"/>
              </a:rPr>
              <a:t> .</a:t>
            </a:r>
            <a:endParaRPr lang="en-US" sz="5400" dirty="0">
              <a:latin typeface="Times New Roman" panose="02020603050405020304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191344" y="260648"/>
            <a:ext cx="12000656" cy="669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Nghe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Đoán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ai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398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2" grpId="1"/>
      <p:bldP spid="205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0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8" name="Text Box 520"/>
          <p:cNvSpPr txBox="1">
            <a:spLocks noChangeArrowheads="1"/>
          </p:cNvSpPr>
          <p:nvPr/>
        </p:nvSpPr>
        <p:spPr bwMode="auto">
          <a:xfrm>
            <a:off x="1524000" y="938214"/>
            <a:ext cx="10668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ý:</a:t>
            </a:r>
          </a:p>
        </p:txBody>
      </p:sp>
      <p:sp>
        <p:nvSpPr>
          <p:cNvPr id="12810" name="Rectangle 522"/>
          <p:cNvSpPr>
            <a:spLocks noChangeArrowheads="1"/>
          </p:cNvSpPr>
          <p:nvPr/>
        </p:nvSpPr>
        <p:spPr bwMode="auto">
          <a:xfrm>
            <a:off x="730251" y="228601"/>
            <a:ext cx="10972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>
            <a:off x="1320800" y="1752600"/>
            <a:ext cx="304800" cy="762000"/>
          </a:xfrm>
          <a:prstGeom prst="leftBrace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" y="1722512"/>
            <a:ext cx="1274232" cy="914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Mở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đoạn</a:t>
            </a:r>
            <a:endParaRPr lang="en-US" altLang="en-US" b="1" dirty="0"/>
          </a:p>
        </p:txBody>
      </p:sp>
      <p:sp>
        <p:nvSpPr>
          <p:cNvPr id="6" name="Left Brace 5"/>
          <p:cNvSpPr/>
          <p:nvPr/>
        </p:nvSpPr>
        <p:spPr bwMode="auto">
          <a:xfrm>
            <a:off x="1320800" y="2774950"/>
            <a:ext cx="304800" cy="1644650"/>
          </a:xfrm>
          <a:prstGeom prst="leftBrace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eft Brace 6"/>
          <p:cNvSpPr/>
          <p:nvPr/>
        </p:nvSpPr>
        <p:spPr bwMode="auto">
          <a:xfrm>
            <a:off x="1320800" y="5043488"/>
            <a:ext cx="304800" cy="1041400"/>
          </a:xfrm>
          <a:prstGeom prst="leftBrace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" y="3162672"/>
            <a:ext cx="1274233" cy="914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Thân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đoạn</a:t>
            </a:r>
            <a:endParaRPr lang="en-US" altLang="en-US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106888"/>
            <a:ext cx="1274233" cy="914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Kết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đoạn</a:t>
            </a:r>
            <a:endParaRPr lang="en-US" altLang="en-US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0485" y="1752600"/>
            <a:ext cx="9425516" cy="7620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sz="2800" b="1" i="1" dirty="0" err="1">
                <a:latin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mấy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</a:rPr>
              <a:t> ? </a:t>
            </a:r>
            <a:r>
              <a:rPr lang="en-US" sz="2800" b="1" i="1" dirty="0" err="1">
                <a:latin typeface="Times New Roman" panose="02020603050405020304" pitchFamily="18" charset="0"/>
              </a:rPr>
              <a:t>Đó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ai</a:t>
            </a:r>
            <a:r>
              <a:rPr lang="en-US" sz="2800" b="1" i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718733" y="2781300"/>
            <a:ext cx="9762067" cy="1638300"/>
          </a:xfrm>
          <a:prstGeom prst="rect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i="1" dirty="0" smtClean="0">
                <a:latin typeface="Times New Roman" panose="02020603050405020304" pitchFamily="18" charset="0"/>
              </a:rPr>
              <a:t>b)- 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Nói</a:t>
            </a:r>
            <a:r>
              <a:rPr lang="en-US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từng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</a:rPr>
              <a:t>.</a:t>
            </a:r>
          </a:p>
          <a:p>
            <a:endParaRPr lang="en-US" sz="2800" b="1" i="1" dirty="0">
              <a:latin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</a:rPr>
              <a:t>   </a:t>
            </a:r>
            <a:endParaRPr lang="en-US" altLang="en-US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50485" y="5043488"/>
            <a:ext cx="9730316" cy="1041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</a:rPr>
              <a:t>c)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yêu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quý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như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thế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nào</a:t>
            </a:r>
            <a:r>
              <a:rPr lang="en-US" sz="2800" b="1" i="1" dirty="0" smtClean="0">
                <a:latin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528" y="3648165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 - </a:t>
            </a:r>
            <a:r>
              <a:rPr lang="en-US" sz="2800" b="1" i="1" dirty="0" err="1"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chung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cả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79376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8" grpId="0"/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4" grpId="0" animBg="1"/>
      <p:bldP spid="12" grpId="0" animBg="1"/>
      <p:bldP spid="1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/>
          <p:cNvSpPr/>
          <p:nvPr/>
        </p:nvSpPr>
        <p:spPr bwMode="auto">
          <a:xfrm>
            <a:off x="1320800" y="404664"/>
            <a:ext cx="304800" cy="762000"/>
          </a:xfrm>
          <a:prstGeom prst="leftBrace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b="1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374576"/>
            <a:ext cx="1320799" cy="914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Mở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đoạn</a:t>
            </a:r>
            <a:endParaRPr lang="en-US" altLang="en-US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0485" y="404664"/>
            <a:ext cx="10106155" cy="7620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sz="2800" b="1" i="1" dirty="0" err="1">
                <a:latin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mấy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</a:rPr>
              <a:t> ? </a:t>
            </a:r>
            <a:r>
              <a:rPr lang="en-US" sz="2800" b="1" i="1" dirty="0" err="1">
                <a:latin typeface="Times New Roman" panose="02020603050405020304" pitchFamily="18" charset="0"/>
              </a:rPr>
              <a:t>Đó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ai</a:t>
            </a:r>
            <a:r>
              <a:rPr lang="en-US" sz="2800" b="1" i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91544" y="1520788"/>
            <a:ext cx="9865096" cy="792088"/>
          </a:xfrm>
          <a:prstGeom prst="rect">
            <a:avLst/>
          </a:prstGeom>
          <a:solidFill>
            <a:srgbClr val="92D05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Gia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đình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gồm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sáu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người</a:t>
            </a:r>
            <a:r>
              <a:rPr lang="en-US" altLang="en-US" b="1" dirty="0" smtClean="0"/>
              <a:t>. </a:t>
            </a:r>
            <a:r>
              <a:rPr lang="en-US" altLang="en-US" b="1" dirty="0" err="1" smtClean="0"/>
              <a:t>Đó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ông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bà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bố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mẹ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anh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trai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27076" y="2564904"/>
            <a:ext cx="9829564" cy="792088"/>
          </a:xfrm>
          <a:prstGeom prst="rect">
            <a:avLst/>
          </a:prstGeom>
          <a:solidFill>
            <a:srgbClr val="00B05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Gia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đình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thân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yêu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của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thành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viên</a:t>
            </a:r>
            <a:r>
              <a:rPr lang="en-US" altLang="en-US" b="1" dirty="0" smtClean="0"/>
              <a:t>; </a:t>
            </a:r>
            <a:r>
              <a:rPr lang="en-US" altLang="en-US" b="1" dirty="0" err="1" smtClean="0"/>
              <a:t>bố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mẹ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27076" y="3645024"/>
            <a:ext cx="9901572" cy="792088"/>
          </a:xfrm>
          <a:prstGeom prst="rect">
            <a:avLst/>
          </a:prstGeom>
          <a:solidFill>
            <a:srgbClr val="00B0F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Gia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đình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hạnh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phúc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của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bốn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thành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viên</a:t>
            </a:r>
            <a:r>
              <a:rPr lang="en-US" altLang="en-US" b="1" dirty="0" smtClean="0"/>
              <a:t>. </a:t>
            </a:r>
            <a:r>
              <a:rPr lang="en-US" altLang="en-US" b="1" dirty="0" err="1" smtClean="0"/>
              <a:t>Đó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là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bố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mẹ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chị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gái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30687" y="4725144"/>
            <a:ext cx="9901572" cy="792088"/>
          </a:xfrm>
          <a:prstGeom prst="rect">
            <a:avLst/>
          </a:prstGeom>
          <a:solidFill>
            <a:srgbClr val="7030A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Tổ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ấm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thân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thương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của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có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năm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thành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viên</a:t>
            </a:r>
            <a:r>
              <a:rPr lang="en-US" altLang="en-US" b="1" dirty="0" smtClean="0"/>
              <a:t>; </a:t>
            </a:r>
            <a:r>
              <a:rPr lang="en-US" altLang="en-US" b="1" dirty="0" err="1" smtClean="0"/>
              <a:t>ông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ngoại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bố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mẹ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trai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và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em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0687" y="5805264"/>
            <a:ext cx="9901572" cy="792088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Ng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0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 bwMode="auto">
          <a:xfrm>
            <a:off x="1352552" y="182290"/>
            <a:ext cx="304800" cy="1644650"/>
          </a:xfrm>
          <a:prstGeom prst="leftBrace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753" y="570012"/>
            <a:ext cx="1274233" cy="914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Thân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đoạn</a:t>
            </a:r>
            <a:endParaRPr lang="en-US" altLang="en-US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750485" y="188640"/>
            <a:ext cx="9762067" cy="1638300"/>
          </a:xfrm>
          <a:prstGeom prst="rect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i="1" dirty="0" smtClean="0">
                <a:latin typeface="Times New Roman" panose="02020603050405020304" pitchFamily="18" charset="0"/>
              </a:rPr>
              <a:t>b)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Nói</a:t>
            </a:r>
            <a:r>
              <a:rPr lang="en-US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từng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altLang="en-US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67808" y="3678760"/>
            <a:ext cx="2016224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413013" y="428124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GIA ĐÌNH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63752" y="2204864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4332224" y="2231286"/>
            <a:ext cx="11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23137" y="3024911"/>
            <a:ext cx="2007023" cy="548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2130311" y="3024911"/>
            <a:ext cx="11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19536" y="5325292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2354747" y="5378136"/>
            <a:ext cx="11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BỐ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62543" y="4149080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2185696" y="4201924"/>
            <a:ext cx="11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51784" y="6069001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223131" y="6121845"/>
            <a:ext cx="216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CHỊ GÁI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99729" y="5506622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6442782" y="5525988"/>
            <a:ext cx="23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ANH TRAI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94664" y="4514040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7021971" y="4545780"/>
            <a:ext cx="228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 GÁI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16080" y="3502545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6979221" y="3548131"/>
            <a:ext cx="2192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 TRAI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410825" y="2448847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6498067" y="2439175"/>
            <a:ext cx="300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5265291">
            <a:off x="4527238" y="3087705"/>
            <a:ext cx="1043981" cy="240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ight Arrow 33"/>
          <p:cNvSpPr/>
          <p:nvPr/>
        </p:nvSpPr>
        <p:spPr>
          <a:xfrm rot="12937547">
            <a:off x="3622489" y="3528801"/>
            <a:ext cx="1162817" cy="17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ight Arrow 34"/>
          <p:cNvSpPr/>
          <p:nvPr/>
        </p:nvSpPr>
        <p:spPr>
          <a:xfrm rot="10644957">
            <a:off x="3710030" y="4350771"/>
            <a:ext cx="653026" cy="225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ight Arrow 35"/>
          <p:cNvSpPr/>
          <p:nvPr/>
        </p:nvSpPr>
        <p:spPr>
          <a:xfrm rot="8922479">
            <a:off x="3894767" y="5325948"/>
            <a:ext cx="886818" cy="208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ight Arrow 36"/>
          <p:cNvSpPr/>
          <p:nvPr/>
        </p:nvSpPr>
        <p:spPr>
          <a:xfrm rot="5550717">
            <a:off x="4902938" y="5626289"/>
            <a:ext cx="683785" cy="178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ight Arrow 37"/>
          <p:cNvSpPr/>
          <p:nvPr/>
        </p:nvSpPr>
        <p:spPr>
          <a:xfrm rot="3370620">
            <a:off x="5973557" y="5322061"/>
            <a:ext cx="612936" cy="16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ight Arrow 38"/>
          <p:cNvSpPr/>
          <p:nvPr/>
        </p:nvSpPr>
        <p:spPr>
          <a:xfrm rot="283812">
            <a:off x="6364016" y="4750142"/>
            <a:ext cx="612936" cy="16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ight Arrow 39"/>
          <p:cNvSpPr/>
          <p:nvPr/>
        </p:nvSpPr>
        <p:spPr>
          <a:xfrm rot="20873478">
            <a:off x="6246581" y="3998105"/>
            <a:ext cx="612936" cy="16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ight Arrow 40"/>
          <p:cNvSpPr/>
          <p:nvPr/>
        </p:nvSpPr>
        <p:spPr>
          <a:xfrm rot="17963130">
            <a:off x="5669803" y="3260705"/>
            <a:ext cx="1038198" cy="229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2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 animBg="1"/>
      <p:bldP spid="15" grpId="0"/>
      <p:bldP spid="26" grpId="0" animBg="1"/>
      <p:bldP spid="18" grpId="0"/>
      <p:bldP spid="27" grpId="0" animBg="1"/>
      <p:bldP spid="19" grpId="0"/>
      <p:bldP spid="28" grpId="0" animBg="1"/>
      <p:bldP spid="20" grpId="0"/>
      <p:bldP spid="29" grpId="0" animBg="1"/>
      <p:bldP spid="22" grpId="0"/>
      <p:bldP spid="30" grpId="0" animBg="1"/>
      <p:bldP spid="21" grpId="0"/>
      <p:bldP spid="31" grpId="0" animBg="1"/>
      <p:bldP spid="23" grpId="0"/>
      <p:bldP spid="32" grpId="0" animBg="1"/>
      <p:bldP spid="24" grpId="0"/>
      <p:bldP spid="33" grpId="0" animBg="1"/>
      <p:bldP spid="25" grpId="0"/>
      <p:bldP spid="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 bwMode="auto">
          <a:xfrm>
            <a:off x="1352552" y="182290"/>
            <a:ext cx="304800" cy="942454"/>
          </a:xfrm>
          <a:prstGeom prst="leftBrace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8319" y="210344"/>
            <a:ext cx="1274233" cy="9144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 dirty="0" smtClean="0"/>
          </a:p>
          <a:p>
            <a:r>
              <a:rPr lang="en-US" altLang="en-US" b="1" dirty="0" err="1" smtClean="0"/>
              <a:t>Thân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đoạn</a:t>
            </a:r>
            <a:endParaRPr lang="en-US" altLang="en-US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750485" y="188640"/>
            <a:ext cx="9762067" cy="936104"/>
          </a:xfrm>
          <a:prstGeom prst="rect">
            <a:avLst/>
          </a:prstGeom>
          <a:solidFill>
            <a:schemeClr val="accent2"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800" b="1" i="1" dirty="0" smtClean="0">
                <a:latin typeface="Times New Roman" panose="02020603050405020304" pitchFamily="18" charset="0"/>
              </a:rPr>
              <a:t>b)</a:t>
            </a:r>
            <a:r>
              <a:rPr lang="en-US" sz="2800" b="1" i="1" dirty="0" err="1" smtClean="0">
                <a:latin typeface="Times New Roman" panose="02020603050405020304" pitchFamily="18" charset="0"/>
              </a:rPr>
              <a:t>Nói</a:t>
            </a:r>
            <a:r>
              <a:rPr lang="en-US" b="1" i="1" dirty="0" smtClean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từng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đình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altLang="en-US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67808" y="3678760"/>
            <a:ext cx="2016224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295800" y="428124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GIA ĐÌNH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63752" y="2204864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4332224" y="2231286"/>
            <a:ext cx="11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ÔNG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23137" y="3024911"/>
            <a:ext cx="2007023" cy="548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/>
          <p:cNvSpPr txBox="1"/>
          <p:nvPr/>
        </p:nvSpPr>
        <p:spPr>
          <a:xfrm>
            <a:off x="2130311" y="3024911"/>
            <a:ext cx="11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BÀ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19536" y="5325292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2354747" y="5378136"/>
            <a:ext cx="11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BỐ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62543" y="4149080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2185696" y="4201924"/>
            <a:ext cx="11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51784" y="6069001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295139" y="6121845"/>
            <a:ext cx="174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CHỊ GÁI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99729" y="5506622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6441470" y="5505418"/>
            <a:ext cx="217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ANH TRAI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94664" y="4514040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7173248" y="4534828"/>
            <a:ext cx="182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 GÁI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16080" y="3502545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6979221" y="3548131"/>
            <a:ext cx="2192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 TRAI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410825" y="2448847"/>
            <a:ext cx="200702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6498067" y="2439175"/>
            <a:ext cx="191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5265291">
            <a:off x="4527238" y="3087705"/>
            <a:ext cx="1043981" cy="240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ight Arrow 33"/>
          <p:cNvSpPr/>
          <p:nvPr/>
        </p:nvSpPr>
        <p:spPr>
          <a:xfrm rot="12937547">
            <a:off x="3622489" y="3528801"/>
            <a:ext cx="1162817" cy="176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ight Arrow 34"/>
          <p:cNvSpPr/>
          <p:nvPr/>
        </p:nvSpPr>
        <p:spPr>
          <a:xfrm rot="10644957">
            <a:off x="3710030" y="4350771"/>
            <a:ext cx="653026" cy="225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ight Arrow 35"/>
          <p:cNvSpPr/>
          <p:nvPr/>
        </p:nvSpPr>
        <p:spPr>
          <a:xfrm rot="8922479">
            <a:off x="3894767" y="5325948"/>
            <a:ext cx="886818" cy="208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ight Arrow 36"/>
          <p:cNvSpPr/>
          <p:nvPr/>
        </p:nvSpPr>
        <p:spPr>
          <a:xfrm rot="5550717">
            <a:off x="4902938" y="5626289"/>
            <a:ext cx="683785" cy="178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ight Arrow 37"/>
          <p:cNvSpPr/>
          <p:nvPr/>
        </p:nvSpPr>
        <p:spPr>
          <a:xfrm rot="3370620">
            <a:off x="5973557" y="5322061"/>
            <a:ext cx="612936" cy="16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ight Arrow 38"/>
          <p:cNvSpPr/>
          <p:nvPr/>
        </p:nvSpPr>
        <p:spPr>
          <a:xfrm rot="283812">
            <a:off x="6364016" y="4750142"/>
            <a:ext cx="612936" cy="16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ight Arrow 39"/>
          <p:cNvSpPr/>
          <p:nvPr/>
        </p:nvSpPr>
        <p:spPr>
          <a:xfrm rot="20873478">
            <a:off x="6246581" y="3998105"/>
            <a:ext cx="612936" cy="161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ight Arrow 40"/>
          <p:cNvSpPr/>
          <p:nvPr/>
        </p:nvSpPr>
        <p:spPr>
          <a:xfrm rot="17963130">
            <a:off x="5669803" y="3260705"/>
            <a:ext cx="1038198" cy="229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Left Brace 2"/>
          <p:cNvSpPr/>
          <p:nvPr/>
        </p:nvSpPr>
        <p:spPr>
          <a:xfrm>
            <a:off x="2331311" y="1196752"/>
            <a:ext cx="596337" cy="5376305"/>
          </a:xfrm>
          <a:prstGeom prst="leftBrace">
            <a:avLst/>
          </a:prstGeom>
          <a:solidFill>
            <a:srgbClr val="6699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0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2973E-6 -2.96296E-6 L -0.31966 -0.0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83" y="-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517E-6 1.48148E-6 L -0.33086 -0.099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3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4.07407E-6 L -0.00325 -0.14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736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576E-6 4.07407E-6 L 0.0004 -0.1469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3.33333E-6 L 0.17611 -0.1574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7" y="-78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1.48148E-6 L 0.17493 -0.1594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2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8225E-6 -2.22222E-6 L -1.88225E-6 -0.19815 C -1.88225E-6 -0.28703 0.04182 -0.39583 0.07581 -0.39583 L 0.15175 -0.39583 " pathEditMode="relative" rAng="0" ptsTypes="FfFF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1" y="-1979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364E-6 1.48148E-6 L 2.78364E-6 -0.19653 C 2.78364E-6 -0.28472 0.04389 -0.39213 0.07972 -0.39213 L 0.15996 -0.39213 " pathEditMode="relative" rAng="0" ptsTypes="FfFF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8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4615E-6 -4.44444E-6 L 0.16569 -0.129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4" y="-64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399E-6 0.01042 L 0.17286 -0.1261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6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206 L -0.03517 -0.315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" y="-1682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0371 L -0.02266 -0.3076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34 0.02268 L -0.03634 -0.2273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34 0.02269 L -0.03634 -0.2273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8 0.03171 L -0.26794 0.0317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5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2 0.03102 L -0.25648 0.0310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41 4.44444E-6 L -0.08233 0.1754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3" y="877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7 3.7037E-6 L -0.06422 0.1784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1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5.55112E-17 L -0.20581 0.4423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6" y="2210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4.07407E-6 L -0.20854 0.4370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6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 animBg="1"/>
      <p:bldP spid="15" grpId="0"/>
      <p:bldP spid="26" grpId="0" animBg="1"/>
      <p:bldP spid="18" grpId="0"/>
      <p:bldP spid="27" grpId="0" animBg="1"/>
      <p:bldP spid="19" grpId="0"/>
      <p:bldP spid="28" grpId="0" animBg="1"/>
      <p:bldP spid="20" grpId="0"/>
      <p:bldP spid="29" grpId="0" animBg="1"/>
      <p:bldP spid="22" grpId="0"/>
      <p:bldP spid="30" grpId="0" animBg="1"/>
      <p:bldP spid="21" grpId="0"/>
      <p:bldP spid="31" grpId="0" animBg="1"/>
      <p:bldP spid="23" grpId="0"/>
      <p:bldP spid="32" grpId="0" animBg="1"/>
      <p:bldP spid="24" grpId="0"/>
      <p:bldP spid="33" grpId="0" animBg="1"/>
      <p:bldP spid="25" grpId="0"/>
      <p:bldP spid="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9" y="145178"/>
            <a:ext cx="11754429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12"/>
            <a:ext cx="11831468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12000656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769</Words>
  <Application>Microsoft Office PowerPoint</Application>
  <PresentationFormat>Custom</PresentationFormat>
  <Paragraphs>100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Dựa vào những điều đã kể ở bài tập 1, hãy viết một đoạn văn ngắn (từ 3 đến 5 câu) kể về gia đình em. 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</cp:lastModifiedBy>
  <cp:revision>76</cp:revision>
  <dcterms:created xsi:type="dcterms:W3CDTF">2019-10-24T23:34:05Z</dcterms:created>
  <dcterms:modified xsi:type="dcterms:W3CDTF">2020-08-14T06:21:50Z</dcterms:modified>
</cp:coreProperties>
</file>