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340" r:id="rId2"/>
    <p:sldId id="334" r:id="rId3"/>
    <p:sldId id="332" r:id="rId4"/>
    <p:sldId id="321" r:id="rId5"/>
    <p:sldId id="305" r:id="rId6"/>
    <p:sldId id="322" r:id="rId7"/>
    <p:sldId id="311" r:id="rId8"/>
    <p:sldId id="331" r:id="rId9"/>
    <p:sldId id="309" r:id="rId10"/>
    <p:sldId id="335" r:id="rId11"/>
    <p:sldId id="337" r:id="rId12"/>
    <p:sldId id="297" r:id="rId13"/>
    <p:sldId id="323" r:id="rId14"/>
    <p:sldId id="326" r:id="rId15"/>
    <p:sldId id="325" r:id="rId16"/>
    <p:sldId id="327" r:id="rId17"/>
    <p:sldId id="328" r:id="rId18"/>
    <p:sldId id="329" r:id="rId19"/>
    <p:sldId id="330" r:id="rId20"/>
    <p:sldId id="320" r:id="rId21"/>
    <p:sldId id="299" r:id="rId22"/>
    <p:sldId id="284" r:id="rId23"/>
    <p:sldId id="33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FFF00"/>
    <a:srgbClr val="6699FF"/>
    <a:srgbClr val="33CC33"/>
    <a:srgbClr val="3399FF"/>
    <a:srgbClr val="008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381" autoAdjust="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27F7AAB-DEC5-40E2-B9D3-8B987853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68B31E8-4FCD-4465-A066-D7D8E023C7E1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135298B7-D4CB-4D08-A716-EFF230958C62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EC0EB83-E751-4DC2-B550-79BCFE5204B7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329621C7-DE58-49A4-86ED-DE1CBAA9FE56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7BE8-F3DC-488E-AF42-AA731E705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822E-F7D0-406A-9178-CBFFF792A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35879-EF4D-4E07-BB98-AEF9F9A3E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5F22-66AD-4D4E-B9F8-063E31E9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CD07-36DE-4364-8358-C3BE8F924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6957-58D2-4F3A-9439-4F5F1A7F0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57D8-EDD3-4EF1-85F0-028E5DD6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91AD-088C-4B4C-9434-72B707BF7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9BA0-8740-4D4F-9732-155B2FA98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BF51-BDF0-48D0-9778-1CD0713D9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BB89-964F-4053-ACFE-E36775EEB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9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9B0A-35FB-4D32-A706-124C79C81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DC44-609D-4EAC-B13C-F7319C9F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99D3F-FDF5-4B64-BD28-0FA24BACB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6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1.wmf"/><Relationship Id="rId3" Type="http://schemas.openxmlformats.org/officeDocument/2006/relationships/image" Target="../media/image43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5.png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gif"/><Relationship Id="rId5" Type="http://schemas.openxmlformats.org/officeDocument/2006/relationships/audio" Target="../media/audio2.wav"/><Relationship Id="rId10" Type="http://schemas.openxmlformats.org/officeDocument/2006/relationships/image" Target="../media/image5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5.gif"/><Relationship Id="rId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gif"/><Relationship Id="rId5" Type="http://schemas.openxmlformats.org/officeDocument/2006/relationships/audio" Target="../media/audio2.wav"/><Relationship Id="rId10" Type="http://schemas.openxmlformats.org/officeDocument/2006/relationships/image" Target="../media/image5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microsoft.com/office/2007/relationships/media" Target="file:///E:\TH&#7846;Y%20NH&#7898;\JOLI-HOAI%20(H)\NH&#7840;C\nhac%206230\Nhung%20bong%20hoa%20nhung%20bai%20ca.mp3" TargetMode="External"/><Relationship Id="rId7" Type="http://schemas.openxmlformats.org/officeDocument/2006/relationships/image" Target="../media/image59.png"/><Relationship Id="rId12" Type="http://schemas.openxmlformats.org/officeDocument/2006/relationships/image" Target="../media/image64.gif"/><Relationship Id="rId2" Type="http://schemas.openxmlformats.org/officeDocument/2006/relationships/audio" Target="file:///D:\Mucsic3\hay%20hat%20len.mp3" TargetMode="External"/><Relationship Id="rId1" Type="http://schemas.microsoft.com/office/2007/relationships/media" Target="file:///D:\Mucsic3\hay%20hat%20len.mp3" TargetMode="External"/><Relationship Id="rId6" Type="http://schemas.openxmlformats.org/officeDocument/2006/relationships/image" Target="../media/image58.wmf"/><Relationship Id="rId11" Type="http://schemas.openxmlformats.org/officeDocument/2006/relationships/image" Target="../media/image63.gi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2.gif"/><Relationship Id="rId4" Type="http://schemas.openxmlformats.org/officeDocument/2006/relationships/audio" Target="file:///E:\TH&#7846;Y%20NH&#7898;\JOLI-HOAI%20(H)\NH&#7840;C\nhac%206230\Nhung%20bong%20hoa%20nhung%20bai%20ca.mp3" TargetMode="External"/><Relationship Id="rId9" Type="http://schemas.openxmlformats.org/officeDocument/2006/relationships/image" Target="../media/image6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" Target="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0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 TRẠCH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87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4A4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19100" y="31242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NGUYỄN THỊ LUẬN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6391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394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6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90" name="Picture 2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TextBox 24"/>
          <p:cNvSpPr txBox="1">
            <a:spLocks noChangeArrowheads="1"/>
          </p:cNvSpPr>
          <p:nvPr/>
        </p:nvSpPr>
        <p:spPr bwMode="auto">
          <a:xfrm>
            <a:off x="0" y="15240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 3: Viết các phân số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0" y="24384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Hai phần năm: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0" y="32004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Mười một phần mười hai: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0" y="38862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Bốn phần chín:</a:t>
            </a: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0" y="49530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Chín phần mười:</a:t>
            </a: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0" y="5867400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e) Năm mươi hai phần tám mươi tư:</a:t>
            </a:r>
          </a:p>
        </p:txBody>
      </p:sp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2971800" y="2133600"/>
          <a:ext cx="415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4159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4724400" y="2819400"/>
          <a:ext cx="546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19400"/>
                        <a:ext cx="5461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/>
        </p:nvGraphicFramePr>
        <p:xfrm>
          <a:off x="2895600" y="3733800"/>
          <a:ext cx="5191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51911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3657600" y="4495800"/>
          <a:ext cx="508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95800"/>
                        <a:ext cx="508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/>
        </p:nvGraphicFramePr>
        <p:xfrm>
          <a:off x="5807075" y="5559425"/>
          <a:ext cx="512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1" imgW="215713" imgH="393359" progId="Equation.3">
                  <p:embed/>
                </p:oleObj>
              </mc:Choice>
              <mc:Fallback>
                <p:oleObj name="Equation" r:id="rId11" imgW="215713" imgH="39335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5559425"/>
                        <a:ext cx="5127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98613"/>
            <a:ext cx="170497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44725" y="1598613"/>
          <a:ext cx="733425" cy="1411287"/>
        </p:xfrm>
        <a:graphic>
          <a:graphicData uri="http://schemas.openxmlformats.org/drawingml/2006/table">
            <a:tbl>
              <a:tblPr/>
              <a:tblGrid>
                <a:gridCol w="733425"/>
              </a:tblGrid>
              <a:tr h="141128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85" marR="91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2462213" y="1806575"/>
          <a:ext cx="3952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1806575"/>
                        <a:ext cx="395287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200775" y="1546225"/>
          <a:ext cx="733425" cy="1360488"/>
        </p:xfrm>
        <a:graphic>
          <a:graphicData uri="http://schemas.openxmlformats.org/drawingml/2006/table">
            <a:tbl>
              <a:tblPr/>
              <a:tblGrid>
                <a:gridCol w="733425"/>
              </a:tblGrid>
              <a:tr h="13604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85" marR="91485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6246813" y="1724025"/>
          <a:ext cx="6096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6" imgW="215713" imgH="393359" progId="Equation.3">
                  <p:embed/>
                </p:oleObj>
              </mc:Choice>
              <mc:Fallback>
                <p:oleObj name="Equation" r:id="rId6" imgW="215713" imgH="39335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1724025"/>
                        <a:ext cx="6096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470025"/>
            <a:ext cx="13255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274888" y="3975100"/>
          <a:ext cx="722312" cy="1411288"/>
        </p:xfrm>
        <a:graphic>
          <a:graphicData uri="http://schemas.openxmlformats.org/drawingml/2006/table">
            <a:tbl>
              <a:tblPr/>
              <a:tblGrid>
                <a:gridCol w="722312"/>
              </a:tblGrid>
              <a:tr h="1411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16"/>
          <p:cNvGraphicFramePr>
            <a:graphicFrameLocks noChangeAspect="1"/>
          </p:cNvGraphicFramePr>
          <p:nvPr/>
        </p:nvGraphicFramePr>
        <p:xfrm>
          <a:off x="2320925" y="4129088"/>
          <a:ext cx="5365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9" imgW="215713" imgH="393359" progId="Equation.3">
                  <p:embed/>
                </p:oleObj>
              </mc:Choice>
              <mc:Fallback>
                <p:oleObj name="Equation" r:id="rId9" imgW="215713" imgH="39335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4129088"/>
                        <a:ext cx="53657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46" descr="http://www.pd4pic.com/images/rooster-cock-tap-faucet-hammer-chicken-hen-far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841750"/>
            <a:ext cx="1339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157913" y="3851275"/>
          <a:ext cx="733425" cy="1411288"/>
        </p:xfrm>
        <a:graphic>
          <a:graphicData uri="http://schemas.openxmlformats.org/drawingml/2006/table">
            <a:tbl>
              <a:tblPr/>
              <a:tblGrid>
                <a:gridCol w="733425"/>
              </a:tblGrid>
              <a:tr h="1411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85" marR="914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Object 24"/>
          <p:cNvGraphicFramePr>
            <a:graphicFrameLocks noChangeAspect="1"/>
          </p:cNvGraphicFramePr>
          <p:nvPr/>
        </p:nvGraphicFramePr>
        <p:xfrm>
          <a:off x="6157913" y="4064000"/>
          <a:ext cx="7762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4064000"/>
                        <a:ext cx="77628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805238"/>
            <a:ext cx="15017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827463" y="4916488"/>
          <a:ext cx="550862" cy="1238250"/>
        </p:xfrm>
        <a:graphic>
          <a:graphicData uri="http://schemas.openxmlformats.org/drawingml/2006/table">
            <a:tbl>
              <a:tblPr/>
              <a:tblGrid>
                <a:gridCol w="550862"/>
              </a:tblGrid>
              <a:tr h="12382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258" marR="91258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Object 17"/>
          <p:cNvGraphicFramePr>
            <a:graphicFrameLocks noChangeAspect="1"/>
          </p:cNvGraphicFramePr>
          <p:nvPr/>
        </p:nvGraphicFramePr>
        <p:xfrm>
          <a:off x="3779838" y="4916488"/>
          <a:ext cx="55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916488"/>
                        <a:ext cx="558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862513"/>
            <a:ext cx="9445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4863" y="1422400"/>
            <a:ext cx="1338262" cy="187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2" name="Rectangle 41"/>
          <p:cNvSpPr/>
          <p:nvPr/>
        </p:nvSpPr>
        <p:spPr>
          <a:xfrm>
            <a:off x="5938838" y="3598863"/>
            <a:ext cx="995362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3779838" y="4865688"/>
            <a:ext cx="800100" cy="135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4" name="Rectangle 43"/>
          <p:cNvSpPr/>
          <p:nvPr/>
        </p:nvSpPr>
        <p:spPr>
          <a:xfrm>
            <a:off x="2235200" y="3975100"/>
            <a:ext cx="860425" cy="144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5" name="Rectangle 44"/>
          <p:cNvSpPr/>
          <p:nvPr/>
        </p:nvSpPr>
        <p:spPr>
          <a:xfrm>
            <a:off x="6200775" y="1477963"/>
            <a:ext cx="860425" cy="144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7215" name="WordArt 49"/>
          <p:cNvSpPr>
            <a:spLocks noChangeArrowheads="1" noChangeShapeType="1" noTextEdit="1"/>
          </p:cNvSpPr>
          <p:nvPr/>
        </p:nvSpPr>
        <p:spPr bwMode="auto">
          <a:xfrm>
            <a:off x="2209800" y="2819400"/>
            <a:ext cx="23241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216" name="WordArt 51"/>
          <p:cNvSpPr>
            <a:spLocks noChangeArrowheads="1" noChangeShapeType="1" noTextEdit="1"/>
          </p:cNvSpPr>
          <p:nvPr/>
        </p:nvSpPr>
        <p:spPr bwMode="auto">
          <a:xfrm>
            <a:off x="7467600" y="2286000"/>
            <a:ext cx="1676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MANG 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000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 rot="182134">
            <a:off x="2743200" y="1066800"/>
            <a:ext cx="3352800" cy="18319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333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5486400" cy="962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13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Ai nhanh – Ai đúng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1295400" y="1219200"/>
            <a:ext cx="1676400" cy="1323975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863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863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8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PHẦN THI RUNG CHUÔNG VÀNG LỚP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4A4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1511" name="Picture 8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0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1524000"/>
            <a:ext cx="900113" cy="900113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7966075" y="1620838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1641" name="Oval 2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1642" name="Oval 26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21535" name="Text Box 35"/>
          <p:cNvSpPr txBox="1">
            <a:spLocks noChangeArrowheads="1"/>
          </p:cNvSpPr>
          <p:nvPr/>
        </p:nvSpPr>
        <p:spPr bwMode="auto">
          <a:xfrm>
            <a:off x="3870325" y="6210300"/>
            <a:ext cx="268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21536" name="AutoShape 36"/>
          <p:cNvSpPr>
            <a:spLocks noChangeArrowheads="1"/>
          </p:cNvSpPr>
          <p:nvPr/>
        </p:nvSpPr>
        <p:spPr bwMode="auto">
          <a:xfrm>
            <a:off x="228600" y="2438400"/>
            <a:ext cx="8528050" cy="2951163"/>
          </a:xfrm>
          <a:prstGeom prst="cloudCallout">
            <a:avLst>
              <a:gd name="adj1" fmla="val -41958"/>
              <a:gd name="adj2" fmla="val 87903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/>
            <a:r>
              <a:rPr lang="en-US" sz="3200" b="1" i="1">
                <a:solidFill>
                  <a:srgbClr val="6600CC"/>
                </a:solidFill>
                <a:latin typeface="Times New Roman" pitchFamily="18" charset="0"/>
              </a:rPr>
              <a:t>Viết phân số: năm mươi hai phần tám mươi tư</a:t>
            </a:r>
          </a:p>
          <a:p>
            <a:pPr algn="ctr"/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62400" y="7620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>
            <p:ph/>
          </p:nvPr>
        </p:nvGraphicFramePr>
        <p:xfrm>
          <a:off x="4343400" y="2133600"/>
          <a:ext cx="9017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215713" imgH="393359" progId="Equation.3">
                  <p:embed/>
                </p:oleObj>
              </mc:Choice>
              <mc:Fallback>
                <p:oleObj name="Equation" r:id="rId3" imgW="215713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0"/>
                        <a:ext cx="90170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1295400" y="1219200"/>
            <a:ext cx="1828800" cy="1323975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140200" y="177482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149725" y="1776413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121150" y="177165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PHẦN THI RUNG CHUÔNG VÀNG LỚP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4A4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9224" name="Picture 7" descr="Earth-2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!bell_0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9" descr="sbwatchdo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1524000"/>
            <a:ext cx="900113" cy="900113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675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675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675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6755" name="Oval 19"/>
          <p:cNvSpPr>
            <a:spLocks noChangeArrowheads="1"/>
          </p:cNvSpPr>
          <p:nvPr/>
        </p:nvSpPr>
        <p:spPr bwMode="auto">
          <a:xfrm>
            <a:off x="7966075" y="1620838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675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675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675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675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676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676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676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9248" name="Text Box 31"/>
          <p:cNvSpPr txBox="1">
            <a:spLocks noChangeArrowheads="1"/>
          </p:cNvSpPr>
          <p:nvPr/>
        </p:nvSpPr>
        <p:spPr bwMode="auto">
          <a:xfrm>
            <a:off x="3870325" y="6210300"/>
            <a:ext cx="268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9218" name="Object 36"/>
          <p:cNvGraphicFramePr>
            <a:graphicFrameLocks noChangeAspect="1"/>
          </p:cNvGraphicFramePr>
          <p:nvPr/>
        </p:nvGraphicFramePr>
        <p:xfrm>
          <a:off x="5257800" y="2971800"/>
          <a:ext cx="5222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5222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2590800" y="30480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Đọc phân số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52" grpId="0" animBg="1"/>
      <p:bldP spid="116753" grpId="0" animBg="1"/>
      <p:bldP spid="116754" grpId="0" animBg="1"/>
      <p:bldP spid="116755" grpId="0" animBg="1"/>
      <p:bldP spid="116756" grpId="0" animBg="1"/>
      <p:bldP spid="116757" grpId="0" animBg="1"/>
      <p:bldP spid="116758" grpId="0" animBg="1"/>
      <p:bldP spid="116759" grpId="0" animBg="1"/>
      <p:bldP spid="116760" grpId="0" animBg="1"/>
      <p:bldP spid="116761" grpId="0" animBg="1"/>
      <p:bldP spid="116762" grpId="0" animBg="1"/>
      <p:bldP spid="116763" grpId="0" animBg="1"/>
      <p:bldP spid="116764" grpId="0" animBg="1"/>
      <p:bldP spid="116765" grpId="0" animBg="1"/>
      <p:bldP spid="1167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0" y="2590800"/>
            <a:ext cx="8909050" cy="1077913"/>
          </a:xfrm>
          <a:prstGeom prst="cloudCallout">
            <a:avLst>
              <a:gd name="adj1" fmla="val -43676"/>
              <a:gd name="adj2" fmla="val 8387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 err="1">
                <a:latin typeface="Times New Roman" pitchFamily="18" charset="0"/>
              </a:rPr>
              <a:t>Hai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phần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năm</a:t>
            </a:r>
            <a:endParaRPr lang="en-US" sz="4000" b="1" i="1" dirty="0">
              <a:latin typeface="Times New Roman" pitchFamily="18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1295400" y="1219200"/>
            <a:ext cx="1905000" cy="1371600"/>
          </a:xfrm>
          <a:prstGeom prst="irregularSeal2">
            <a:avLst/>
          </a:prstGeom>
          <a:solidFill>
            <a:schemeClr val="bg2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40200" y="177482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119563" y="1776413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114800" y="1776413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PHẦN THI RUNG CHUÔNG VÀNG LỚP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4A4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3559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1524000"/>
            <a:ext cx="900113" cy="900113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187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7966075" y="1620838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187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188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188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188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188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870325" y="6210300"/>
            <a:ext cx="268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23584" name="AutoShape 34"/>
          <p:cNvSpPr>
            <a:spLocks noChangeArrowheads="1"/>
          </p:cNvSpPr>
          <p:nvPr/>
        </p:nvSpPr>
        <p:spPr bwMode="auto">
          <a:xfrm>
            <a:off x="0" y="3276600"/>
            <a:ext cx="8909050" cy="2014538"/>
          </a:xfrm>
          <a:prstGeom prst="cloudCallout">
            <a:avLst>
              <a:gd name="adj1" fmla="val -43676"/>
              <a:gd name="adj2" fmla="val 37532"/>
            </a:avLst>
          </a:prstGeom>
          <a:solidFill>
            <a:srgbClr val="99FF99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latin typeface="Times New Roman" pitchFamily="18" charset="0"/>
              </a:rPr>
              <a:t>Viết phân số có tử số là 9, mẫu số là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animBg="1"/>
      <p:bldP spid="12186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57200" y="1219200"/>
            <a:ext cx="7772400" cy="107791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4343400" y="12954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38400" y="18288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sz="28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0245" name="Picture 5" descr="Tàng-Tà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1295400" y="1219200"/>
            <a:ext cx="1828800" cy="144780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140200" y="1774825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138613" y="1776413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149725" y="1776413"/>
            <a:ext cx="1905000" cy="528637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PHẦN THI RUNG CHUÔNG VÀNG LỚP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4A4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1272" name="Picture 7" descr="Earth-2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!bell_0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sbwatchdo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1524000"/>
            <a:ext cx="900113" cy="900113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4945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7966075" y="1620838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4955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4956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4958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1296" name="Text Box 31"/>
          <p:cNvSpPr txBox="1">
            <a:spLocks noChangeArrowheads="1"/>
          </p:cNvSpPr>
          <p:nvPr/>
        </p:nvSpPr>
        <p:spPr bwMode="auto">
          <a:xfrm>
            <a:off x="3870325" y="6210300"/>
            <a:ext cx="268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0" y="2667000"/>
            <a:ext cx="8909050" cy="1827213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solidFill>
                  <a:srgbClr val="6600CC"/>
                </a:solidFill>
                <a:latin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6600CC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i="1" dirty="0" err="1">
                <a:solidFill>
                  <a:srgbClr val="6600CC"/>
                </a:solidFill>
                <a:latin typeface="Times New Roman" pitchFamily="18" charset="0"/>
              </a:rPr>
              <a:t>có</a:t>
            </a:r>
            <a:r>
              <a:rPr lang="en-US" sz="36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6600CC"/>
                </a:solidFill>
                <a:latin typeface="Times New Roman" pitchFamily="18" charset="0"/>
              </a:rPr>
              <a:t>mẫu</a:t>
            </a:r>
            <a:r>
              <a:rPr lang="en-US" sz="36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6600CC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6600CC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6600CC"/>
                </a:solidFill>
                <a:latin typeface="Times New Roman" pitchFamily="18" charset="0"/>
              </a:rPr>
              <a:t> …</a:t>
            </a:r>
          </a:p>
        </p:txBody>
      </p:sp>
      <p:graphicFrame>
        <p:nvGraphicFramePr>
          <p:cNvPr id="11266" name="Object 34"/>
          <p:cNvGraphicFramePr>
            <a:graphicFrameLocks noChangeAspect="1"/>
          </p:cNvGraphicFramePr>
          <p:nvPr>
            <p:ph/>
          </p:nvPr>
        </p:nvGraphicFramePr>
        <p:xfrm>
          <a:off x="4967288" y="288925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9" imgW="228501" imgH="393529" progId="Equation.3">
                  <p:embed/>
                </p:oleObj>
              </mc:Choice>
              <mc:Fallback>
                <p:oleObj name="Equation" r:id="rId9" imgW="228501" imgH="393529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2889250"/>
                        <a:ext cx="83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2" grpId="0" animBg="1"/>
      <p:bldP spid="124933" grpId="0" animBg="1"/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 animBg="1"/>
      <p:bldP spid="124950" grpId="0" animBg="1"/>
      <p:bldP spid="124951" grpId="0" animBg="1"/>
      <p:bldP spid="124952" grpId="0" animBg="1"/>
      <p:bldP spid="124953" grpId="0" animBg="1"/>
      <p:bldP spid="124954" grpId="0" animBg="1"/>
      <p:bldP spid="124955" grpId="0" animBg="1"/>
      <p:bldP spid="124956" grpId="0" animBg="1"/>
      <p:bldP spid="124957" grpId="0" animBg="1"/>
      <p:bldP spid="1249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25908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 công thức tính diện tích và chu vi của hình bình hành?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3810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* S = a x h (cùng đơn vị đo)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401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CŨ.</a:t>
            </a:r>
          </a:p>
        </p:txBody>
      </p:sp>
      <p:pic>
        <p:nvPicPr>
          <p:cNvPr id="17413" name="Picture 6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1371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àng-Tà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81000" y="1828800"/>
            <a:ext cx="8382000" cy="2951163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27</a:t>
            </a:r>
          </a:p>
          <a:p>
            <a:pPr algn="ctr">
              <a:defRPr/>
            </a:pPr>
            <a:endParaRPr lang="en-US" sz="4000" b="1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>
            <a:hlinkClick r:id="" action="ppaction://hlinkshowjump?jump=lastslideviewed"/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resentation" r:id="rId3" imgW="5928366" imgH="4445519" progId="PowerPoint.Show.8">
                  <p:embed/>
                </p:oleObj>
              </mc:Choice>
              <mc:Fallback>
                <p:oleObj name="Presentation" r:id="rId3" imgW="5928366" imgH="4445519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HUNG20"/>
          <p:cNvPicPr>
            <a:picLocks noGrp="1" noChangeAspect="1" noChangeArrowheads="1"/>
          </p:cNvPicPr>
          <p:nvPr>
            <p:ph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67800" cy="6858000"/>
          </a:xfrm>
          <a:noFill/>
        </p:spPr>
      </p:pic>
      <p:pic>
        <p:nvPicPr>
          <p:cNvPr id="18" name="hay hat l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flower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44279">
            <a:off x="2795588" y="4352925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flower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742">
            <a:off x="4289425" y="2332038"/>
            <a:ext cx="20256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flower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970">
            <a:off x="5091113" y="30099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flower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4742">
            <a:off x="3148013" y="2827338"/>
            <a:ext cx="129063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flower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542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angelgrue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-25400"/>
            <a:ext cx="190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flower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98">
            <a:off x="2679700" y="3475038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 descr="angelgrue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43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3" descr="flower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4532">
            <a:off x="3421063" y="4187825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4" descr="flower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04191">
            <a:off x="2465388" y="4140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6" descr="Notes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7" descr="Notes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3048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60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60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6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vi-VN" sz="6000" b="1">
              <a:latin typeface=".VnTifani HeavyH" pitchFamily="34" charset="0"/>
            </a:endParaRPr>
          </a:p>
        </p:txBody>
      </p:sp>
      <p:pic>
        <p:nvPicPr>
          <p:cNvPr id="45075" name="Nhung bong hoa nhung bai ca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0" descr="angelgrue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WordArt 21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7467600" cy="457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91" fill="hold"/>
                                        <p:tgtEl>
                                          <p:spTgt spid="45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5"/>
                </p:tgtEl>
              </p:cMediaNode>
            </p:audio>
          </p:childTnLst>
        </p:cTn>
      </p:par>
    </p:tnLst>
    <p:bldLst>
      <p:bldP spid="450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TextBox 24"/>
          <p:cNvSpPr txBox="1">
            <a:spLocks noChangeArrowheads="1"/>
          </p:cNvSpPr>
          <p:nvPr/>
        </p:nvSpPr>
        <p:spPr bwMode="auto">
          <a:xfrm>
            <a:off x="0" y="12192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Đọc các phân số</a:t>
            </a:r>
          </a:p>
        </p:txBody>
      </p:sp>
      <p:graphicFrame>
        <p:nvGraphicFramePr>
          <p:cNvPr id="9222" name="Object 16"/>
          <p:cNvGraphicFramePr>
            <a:graphicFrameLocks noChangeAspect="1"/>
          </p:cNvGraphicFramePr>
          <p:nvPr/>
        </p:nvGraphicFramePr>
        <p:xfrm>
          <a:off x="1219200" y="1676400"/>
          <a:ext cx="6858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68580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7"/>
          <p:cNvGraphicFramePr>
            <a:graphicFrameLocks noChangeAspect="1"/>
          </p:cNvGraphicFramePr>
          <p:nvPr/>
        </p:nvGraphicFramePr>
        <p:xfrm>
          <a:off x="0" y="2667000"/>
          <a:ext cx="685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685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8"/>
          <p:cNvGraphicFramePr>
            <a:graphicFrameLocks noChangeAspect="1"/>
          </p:cNvGraphicFramePr>
          <p:nvPr/>
        </p:nvGraphicFramePr>
        <p:xfrm>
          <a:off x="1752600" y="3733800"/>
          <a:ext cx="685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7" imgW="291960" imgH="393480" progId="Equation.3">
                  <p:embed/>
                </p:oleObj>
              </mc:Choice>
              <mc:Fallback>
                <p:oleObj name="Equation" r:id="rId7" imgW="29196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685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9"/>
          <p:cNvGraphicFramePr>
            <a:graphicFrameLocks noChangeAspect="1"/>
          </p:cNvGraphicFramePr>
          <p:nvPr/>
        </p:nvGraphicFramePr>
        <p:xfrm>
          <a:off x="0" y="4800600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0600"/>
                        <a:ext cx="609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20"/>
          <p:cNvGraphicFramePr>
            <a:graphicFrameLocks noChangeAspect="1"/>
          </p:cNvGraphicFramePr>
          <p:nvPr/>
        </p:nvGraphicFramePr>
        <p:xfrm>
          <a:off x="762000" y="5764213"/>
          <a:ext cx="6604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1" imgW="355320" imgH="393480" progId="Equation.3">
                  <p:embed/>
                </p:oleObj>
              </mc:Choice>
              <mc:Fallback>
                <p:oleObj name="Equation" r:id="rId11" imgW="355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64213"/>
                        <a:ext cx="66040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057400" y="19812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Năm phần chín.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1600200" y="60960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Tám mươi phần một trăm.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914400" y="5029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Mười chín phần ba mươi ba.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2590800" y="39624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 phần hai mươi bảy.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838200" y="28194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Tám phần mười bảy.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endParaRPr lang="en-US" sz="3600" dirty="0">
              <a:latin typeface="Times New Roman" pitchFamily="18" charset="0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295275" y="1954213"/>
            <a:ext cx="1477963" cy="1463675"/>
            <a:chOff x="-1776" y="1645"/>
            <a:chExt cx="1815" cy="1904"/>
          </a:xfrm>
        </p:grpSpPr>
        <p:sp>
          <p:nvSpPr>
            <p:cNvPr id="5" name="Line 55"/>
            <p:cNvSpPr>
              <a:spLocks noChangeShapeType="1"/>
            </p:cNvSpPr>
            <p:nvPr/>
          </p:nvSpPr>
          <p:spPr bwMode="auto">
            <a:xfrm>
              <a:off x="-1339" y="1690"/>
              <a:ext cx="0" cy="1859"/>
            </a:xfrm>
            <a:prstGeom prst="line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auto">
            <a:xfrm rot="-5400000">
              <a:off x="-1451" y="2191"/>
              <a:ext cx="1152" cy="947"/>
            </a:xfrm>
            <a:prstGeom prst="triangle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vi-VN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54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vi-VN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AutoShape 59"/>
            <p:cNvSpPr>
              <a:spLocks noChangeArrowheads="1"/>
            </p:cNvSpPr>
            <p:nvPr/>
          </p:nvSpPr>
          <p:spPr bwMode="auto">
            <a:xfrm rot="-9010992">
              <a:off x="-1160" y="1651"/>
              <a:ext cx="1137" cy="977"/>
            </a:xfrm>
            <a:prstGeom prst="triangle">
              <a:avLst>
                <a:gd name="adj" fmla="val 50088"/>
              </a:avLst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vi-VN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52" name="Group 60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</p:grpSpPr>
          <p:sp>
            <p:nvSpPr>
              <p:cNvPr id="10" name="Oval 61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5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vi-VN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Line 62"/>
              <p:cNvSpPr>
                <a:spLocks noChangeShapeType="1"/>
              </p:cNvSpPr>
              <p:nvPr/>
            </p:nvSpPr>
            <p:spPr bwMode="auto">
              <a:xfrm>
                <a:off x="1528" y="1071"/>
                <a:ext cx="0" cy="18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en-US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auto">
              <a:xfrm>
                <a:off x="748" y="1523"/>
                <a:ext cx="1515" cy="9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en-US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auto">
              <a:xfrm flipH="1">
                <a:off x="748" y="1565"/>
                <a:ext cx="1587" cy="9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en-US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Oval 49"/>
          <p:cNvSpPr>
            <a:spLocks noChangeArrowheads="1"/>
          </p:cNvSpPr>
          <p:nvPr/>
        </p:nvSpPr>
        <p:spPr bwMode="auto">
          <a:xfrm>
            <a:off x="304800" y="1981200"/>
            <a:ext cx="1474788" cy="143192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 flipH="1">
            <a:off x="1039813" y="1981200"/>
            <a:ext cx="1587" cy="1431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>
            <a:off x="381000" y="2319338"/>
            <a:ext cx="1258888" cy="760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52"/>
          <p:cNvSpPr>
            <a:spLocks noChangeShapeType="1"/>
          </p:cNvSpPr>
          <p:nvPr/>
        </p:nvSpPr>
        <p:spPr bwMode="auto">
          <a:xfrm flipH="1">
            <a:off x="406400" y="2365375"/>
            <a:ext cx="1292225" cy="682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5" name="Text Box 20"/>
          <p:cNvSpPr txBox="1">
            <a:spLocks noChangeArrowheads="1"/>
          </p:cNvSpPr>
          <p:nvPr/>
        </p:nvSpPr>
        <p:spPr bwMode="auto">
          <a:xfrm>
            <a:off x="0" y="70008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</a:p>
        </p:txBody>
      </p:sp>
      <p:sp>
        <p:nvSpPr>
          <p:cNvPr id="1036" name="Text Box 21"/>
          <p:cNvSpPr txBox="1">
            <a:spLocks noChangeArrowheads="1"/>
          </p:cNvSpPr>
          <p:nvPr/>
        </p:nvSpPr>
        <p:spPr bwMode="auto">
          <a:xfrm>
            <a:off x="1905000" y="1600200"/>
            <a:ext cx="701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Chia hình tròn thành 6 phần bằng nhau, tô màu 5 phần.</a:t>
            </a:r>
            <a:endParaRPr 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Text Box 22"/>
          <p:cNvSpPr txBox="1">
            <a:spLocks noChangeArrowheads="1"/>
          </p:cNvSpPr>
          <p:nvPr/>
        </p:nvSpPr>
        <p:spPr bwMode="auto">
          <a:xfrm>
            <a:off x="2057400" y="25146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Ta nói: Đã tô màu </a:t>
            </a:r>
            <a:r>
              <a:rPr 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phần sáu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hình tròn.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50" name="Object 34">
            <a:hlinkClick r:id="rId3" action="ppaction://hlinksldjump"/>
          </p:cNvPr>
          <p:cNvGraphicFramePr>
            <a:graphicFrameLocks noChangeAspect="1"/>
          </p:cNvGraphicFramePr>
          <p:nvPr>
            <p:ph/>
          </p:nvPr>
        </p:nvGraphicFramePr>
        <p:xfrm>
          <a:off x="1219200" y="3505200"/>
          <a:ext cx="60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09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25"/>
          <p:cNvSpPr txBox="1">
            <a:spLocks noChangeArrowheads="1"/>
          </p:cNvSpPr>
          <p:nvPr/>
        </p:nvSpPr>
        <p:spPr bwMode="auto">
          <a:xfrm>
            <a:off x="0" y="3886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Viết: </a:t>
            </a:r>
          </a:p>
        </p:txBody>
      </p:sp>
      <p:sp>
        <p:nvSpPr>
          <p:cNvPr id="1039" name="Text Box 57"/>
          <p:cNvSpPr txBox="1">
            <a:spLocks noChangeArrowheads="1"/>
          </p:cNvSpPr>
          <p:nvPr/>
        </p:nvSpPr>
        <p:spPr bwMode="auto">
          <a:xfrm>
            <a:off x="3278188" y="4070350"/>
            <a:ext cx="1682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5"/>
          <p:cNvGraphicFramePr>
            <a:graphicFrameLocks noChangeAspect="1"/>
          </p:cNvGraphicFramePr>
          <p:nvPr/>
        </p:nvGraphicFramePr>
        <p:xfrm>
          <a:off x="4779963" y="3884613"/>
          <a:ext cx="4619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3884613"/>
                        <a:ext cx="4619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59"/>
          <p:cNvSpPr txBox="1">
            <a:spLocks noChangeArrowheads="1"/>
          </p:cNvSpPr>
          <p:nvPr/>
        </p:nvSpPr>
        <p:spPr bwMode="auto">
          <a:xfrm>
            <a:off x="5129213" y="4038600"/>
            <a:ext cx="4014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tử số là 5, mẫu số là 6.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3"/>
          <p:cNvGraphicFramePr>
            <a:graphicFrameLocks noChangeAspect="1"/>
          </p:cNvGraphicFramePr>
          <p:nvPr/>
        </p:nvGraphicFramePr>
        <p:xfrm>
          <a:off x="3962400" y="2971800"/>
          <a:ext cx="4619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1800"/>
                        <a:ext cx="46196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 Box 59"/>
          <p:cNvSpPr txBox="1">
            <a:spLocks noChangeArrowheads="1"/>
          </p:cNvSpPr>
          <p:nvPr/>
        </p:nvSpPr>
        <p:spPr bwMode="auto">
          <a:xfrm>
            <a:off x="4311650" y="3201988"/>
            <a:ext cx="3787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1042" name="Text Box 27"/>
          <p:cNvSpPr txBox="1">
            <a:spLocks noChangeArrowheads="1"/>
          </p:cNvSpPr>
          <p:nvPr/>
        </p:nvSpPr>
        <p:spPr bwMode="auto">
          <a:xfrm>
            <a:off x="2286000" y="3200400"/>
            <a:ext cx="1804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gọi</a:t>
            </a:r>
          </a:p>
        </p:txBody>
      </p:sp>
      <p:sp>
        <p:nvSpPr>
          <p:cNvPr id="1043" name="Text Box 27"/>
          <p:cNvSpPr txBox="1">
            <a:spLocks noChangeArrowheads="1"/>
          </p:cNvSpPr>
          <p:nvPr/>
        </p:nvSpPr>
        <p:spPr bwMode="auto">
          <a:xfrm>
            <a:off x="4343400" y="3200400"/>
            <a:ext cx="2538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phân số.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0" y="4572000"/>
            <a:ext cx="382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Đọc: năm phần sáu.</a:t>
            </a:r>
          </a:p>
        </p:txBody>
      </p:sp>
      <p:sp>
        <p:nvSpPr>
          <p:cNvPr id="1045" name="Text Box 37"/>
          <p:cNvSpPr txBox="1">
            <a:spLocks noChangeArrowheads="1"/>
          </p:cNvSpPr>
          <p:nvPr/>
        </p:nvSpPr>
        <p:spPr bwMode="auto">
          <a:xfrm>
            <a:off x="0" y="51816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Mẫu số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số tự nhiên viết dưới gạch ngang. Mẫu số cho biết hình tròn được chia thành 6 phần bằng nhau.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Text Box 38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Tử số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số tự nhiên viết trên gạch ngang. Tử số cho biết 5 phần bằng nhau đã được tô màu.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Text Box 41"/>
          <p:cNvSpPr txBox="1">
            <a:spLocks noChangeArrowheads="1"/>
          </p:cNvSpPr>
          <p:nvPr/>
        </p:nvSpPr>
        <p:spPr bwMode="auto">
          <a:xfrm>
            <a:off x="0" y="1219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 thiệu phân số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048000" y="5867400"/>
            <a:ext cx="278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ba phần tư 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373438" y="4770438"/>
            <a:ext cx="1470025" cy="838200"/>
            <a:chOff x="389" y="3325"/>
            <a:chExt cx="633" cy="528"/>
          </a:xfrm>
        </p:grpSpPr>
        <p:sp>
          <p:nvSpPr>
            <p:cNvPr id="2070" name="Text Box 14"/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Viết:</a:t>
              </a:r>
            </a:p>
          </p:txBody>
        </p:sp>
        <p:graphicFrame>
          <p:nvGraphicFramePr>
            <p:cNvPr id="2052" name="Object 7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Equation" r:id="rId3" imgW="164957" imgH="393359" progId="Equation.3">
                    <p:embed/>
                  </p:oleObj>
                </mc:Choice>
                <mc:Fallback>
                  <p:oleObj name="Equation" r:id="rId3" imgW="164957" imgH="39335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2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68575"/>
            <a:ext cx="17732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82863"/>
            <a:ext cx="2651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119813" y="4781550"/>
            <a:ext cx="1473200" cy="838200"/>
            <a:chOff x="387" y="3325"/>
            <a:chExt cx="635" cy="528"/>
          </a:xfrm>
        </p:grpSpPr>
        <p:sp>
          <p:nvSpPr>
            <p:cNvPr id="2069" name="Text Box 14"/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Viết:</a:t>
              </a:r>
            </a:p>
          </p:txBody>
        </p:sp>
        <p:graphicFrame>
          <p:nvGraphicFramePr>
            <p:cNvPr id="2051" name="Object 8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7" imgW="164957" imgH="393359" progId="Equation.3">
                    <p:embed/>
                  </p:oleObj>
                </mc:Choice>
                <mc:Fallback>
                  <p:oleObj name="Equation" r:id="rId7" imgW="164957" imgH="393359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867400" y="56388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bốn phần bảy  </a:t>
            </a:r>
          </a:p>
        </p:txBody>
      </p:sp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82863"/>
            <a:ext cx="19351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13288"/>
            <a:ext cx="1371600" cy="838200"/>
            <a:chOff x="422" y="3325"/>
            <a:chExt cx="591" cy="528"/>
          </a:xfrm>
        </p:grpSpPr>
        <p:sp>
          <p:nvSpPr>
            <p:cNvPr id="2068" name="Text Box 14"/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Viết:</a:t>
              </a:r>
            </a:p>
          </p:txBody>
        </p:sp>
        <p:graphicFrame>
          <p:nvGraphicFramePr>
            <p:cNvPr id="2050" name="Object 36"/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10" imgW="152334" imgH="393529" progId="Equation.3">
                    <p:embed/>
                  </p:oleObj>
                </mc:Choice>
                <mc:Fallback>
                  <p:oleObj name="Equation" r:id="rId10" imgW="152334" imgH="393529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-85725" y="5673725"/>
            <a:ext cx="3133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một phần hai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16002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3000" y="416401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0" y="41830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858000" y="41068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pic>
        <p:nvPicPr>
          <p:cNvPr id="2066" name="Picture 10" descr="Flwr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524000" y="16002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rồi đọc phân số chỉ phần đã tô màu trong mỗi hình dưới đây: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31" grpId="0"/>
      <p:bldP spid="33" grpId="0"/>
      <p:bldP spid="35" grpId="0"/>
      <p:bldP spid="36" grpId="0"/>
      <p:bldP spid="38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905000" y="2133600"/>
          <a:ext cx="401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4016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2743200" y="2133600"/>
          <a:ext cx="401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33600"/>
                        <a:ext cx="4016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/>
          <p:cNvGraphicFramePr>
            <a:graphicFrameLocks noChangeAspect="1"/>
          </p:cNvGraphicFramePr>
          <p:nvPr/>
        </p:nvGraphicFramePr>
        <p:xfrm>
          <a:off x="3657600" y="2133600"/>
          <a:ext cx="4302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203112" imgH="393529" progId="Equation.3">
                  <p:embed/>
                </p:oleObj>
              </mc:Choice>
              <mc:Fallback>
                <p:oleObj name="Equation" r:id="rId7" imgW="203112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33600"/>
                        <a:ext cx="4302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4572000" y="2133600"/>
          <a:ext cx="431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431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562600" y="22860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là những phân số.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0" y="34290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Mỗi phân số có tử số và mẫu số. Tử số là số tự nhiên viết trên gạch ngang. Mẫu số là số tự nhiên khác 0 viết dưới gạch ngang.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0" y="1439863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838200" y="1371600"/>
            <a:ext cx="2286000" cy="1371600"/>
            <a:chOff x="384" y="1536"/>
            <a:chExt cx="1680" cy="1056"/>
          </a:xfrm>
        </p:grpSpPr>
        <p:grpSp>
          <p:nvGrpSpPr>
            <p:cNvPr id="18473" name="Group 3"/>
            <p:cNvGrpSpPr>
              <a:grpSpLocks/>
            </p:cNvGrpSpPr>
            <p:nvPr/>
          </p:nvGrpSpPr>
          <p:grpSpPr bwMode="auto">
            <a:xfrm>
              <a:off x="384" y="1536"/>
              <a:ext cx="672" cy="1056"/>
              <a:chOff x="384" y="1536"/>
              <a:chExt cx="672" cy="1056"/>
            </a:xfrm>
          </p:grpSpPr>
          <p:sp>
            <p:nvSpPr>
              <p:cNvPr id="18477" name="Rectangle 4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8" name="Rectangle 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474" name="Rectangle 7"/>
            <p:cNvSpPr>
              <a:spLocks noChangeArrowheads="1"/>
            </p:cNvSpPr>
            <p:nvPr/>
          </p:nvSpPr>
          <p:spPr bwMode="auto">
            <a:xfrm>
              <a:off x="1056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75" name="Rectangle 8"/>
            <p:cNvSpPr>
              <a:spLocks noChangeArrowheads="1"/>
            </p:cNvSpPr>
            <p:nvPr/>
          </p:nvSpPr>
          <p:spPr bwMode="auto">
            <a:xfrm>
              <a:off x="1392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76" name="Rectangle 9"/>
            <p:cNvSpPr>
              <a:spLocks noChangeArrowheads="1"/>
            </p:cNvSpPr>
            <p:nvPr/>
          </p:nvSpPr>
          <p:spPr bwMode="auto">
            <a:xfrm>
              <a:off x="1728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</p:grpSp>
      <p:pic>
        <p:nvPicPr>
          <p:cNvPr id="1843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10"/>
          <p:cNvGrpSpPr>
            <a:grpSpLocks/>
          </p:cNvGrpSpPr>
          <p:nvPr/>
        </p:nvGrpSpPr>
        <p:grpSpPr bwMode="auto">
          <a:xfrm>
            <a:off x="6781800" y="1219200"/>
            <a:ext cx="1905000" cy="1524000"/>
            <a:chOff x="4272" y="1200"/>
            <a:chExt cx="1152" cy="1008"/>
          </a:xfrm>
        </p:grpSpPr>
        <p:sp>
          <p:nvSpPr>
            <p:cNvPr id="18471" name="AutoShape 26"/>
            <p:cNvSpPr>
              <a:spLocks noChangeArrowheads="1"/>
            </p:cNvSpPr>
            <p:nvPr/>
          </p:nvSpPr>
          <p:spPr bwMode="auto">
            <a:xfrm>
              <a:off x="4272" y="1200"/>
              <a:ext cx="1152" cy="1008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72" name="AutoShape 27"/>
            <p:cNvSpPr>
              <a:spLocks noChangeArrowheads="1"/>
            </p:cNvSpPr>
            <p:nvPr/>
          </p:nvSpPr>
          <p:spPr bwMode="auto">
            <a:xfrm rot="10800000">
              <a:off x="4560" y="1704"/>
              <a:ext cx="576" cy="50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80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838200" y="5334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grpSp>
        <p:nvGrpSpPr>
          <p:cNvPr id="18438" name="Group 21"/>
          <p:cNvGrpSpPr>
            <a:grpSpLocks/>
          </p:cNvGrpSpPr>
          <p:nvPr/>
        </p:nvGrpSpPr>
        <p:grpSpPr bwMode="auto">
          <a:xfrm>
            <a:off x="304800" y="3735388"/>
            <a:ext cx="2743200" cy="990600"/>
            <a:chOff x="528" y="1200"/>
            <a:chExt cx="2352" cy="864"/>
          </a:xfrm>
        </p:grpSpPr>
        <p:sp>
          <p:nvSpPr>
            <p:cNvPr id="18460" name="Oval 4"/>
            <p:cNvSpPr>
              <a:spLocks noChangeArrowheads="1"/>
            </p:cNvSpPr>
            <p:nvPr/>
          </p:nvSpPr>
          <p:spPr bwMode="auto">
            <a:xfrm>
              <a:off x="528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61" name="Oval 16"/>
            <p:cNvSpPr>
              <a:spLocks noChangeArrowheads="1"/>
            </p:cNvSpPr>
            <p:nvPr/>
          </p:nvSpPr>
          <p:spPr bwMode="auto">
            <a:xfrm>
              <a:off x="528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62" name="Oval 18"/>
            <p:cNvSpPr>
              <a:spLocks noChangeArrowheads="1"/>
            </p:cNvSpPr>
            <p:nvPr/>
          </p:nvSpPr>
          <p:spPr bwMode="auto">
            <a:xfrm>
              <a:off x="1008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63" name="Oval 20"/>
            <p:cNvSpPr>
              <a:spLocks noChangeArrowheads="1"/>
            </p:cNvSpPr>
            <p:nvPr/>
          </p:nvSpPr>
          <p:spPr bwMode="auto">
            <a:xfrm>
              <a:off x="153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grpSp>
          <p:nvGrpSpPr>
            <p:cNvPr id="18464" name="Group 26"/>
            <p:cNvGrpSpPr>
              <a:grpSpLocks/>
            </p:cNvGrpSpPr>
            <p:nvPr/>
          </p:nvGrpSpPr>
          <p:grpSpPr bwMode="auto">
            <a:xfrm>
              <a:off x="1008" y="1200"/>
              <a:ext cx="1392" cy="384"/>
              <a:chOff x="1008" y="1200"/>
              <a:chExt cx="1392" cy="384"/>
            </a:xfrm>
          </p:grpSpPr>
          <p:sp>
            <p:nvSpPr>
              <p:cNvPr id="18468" name="Oval 17"/>
              <p:cNvSpPr>
                <a:spLocks noChangeArrowheads="1"/>
              </p:cNvSpPr>
              <p:nvPr/>
            </p:nvSpPr>
            <p:spPr bwMode="auto">
              <a:xfrm>
                <a:off x="1008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9" name="Oval 19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0" name="Oval 21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465" name="Oval 22"/>
            <p:cNvSpPr>
              <a:spLocks noChangeArrowheads="1"/>
            </p:cNvSpPr>
            <p:nvPr/>
          </p:nvSpPr>
          <p:spPr bwMode="auto">
            <a:xfrm>
              <a:off x="201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66" name="Oval 23"/>
            <p:cNvSpPr>
              <a:spLocks noChangeArrowheads="1"/>
            </p:cNvSpPr>
            <p:nvPr/>
          </p:nvSpPr>
          <p:spPr bwMode="auto">
            <a:xfrm>
              <a:off x="2496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8467" name="Oval 24"/>
            <p:cNvSpPr>
              <a:spLocks noChangeArrowheads="1"/>
            </p:cNvSpPr>
            <p:nvPr/>
          </p:nvSpPr>
          <p:spPr bwMode="auto">
            <a:xfrm>
              <a:off x="249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39" name="Group 33"/>
          <p:cNvGrpSpPr>
            <a:grpSpLocks/>
          </p:cNvGrpSpPr>
          <p:nvPr/>
        </p:nvGrpSpPr>
        <p:grpSpPr bwMode="auto">
          <a:xfrm>
            <a:off x="5716588" y="3684588"/>
            <a:ext cx="3254375" cy="1101725"/>
            <a:chOff x="1008" y="2544"/>
            <a:chExt cx="2736" cy="1056"/>
          </a:xfrm>
        </p:grpSpPr>
        <p:grpSp>
          <p:nvGrpSpPr>
            <p:cNvPr id="18450" name="Group 34"/>
            <p:cNvGrpSpPr>
              <a:grpSpLocks/>
            </p:cNvGrpSpPr>
            <p:nvPr/>
          </p:nvGrpSpPr>
          <p:grpSpPr bwMode="auto">
            <a:xfrm>
              <a:off x="1536" y="2544"/>
              <a:ext cx="1104" cy="1056"/>
              <a:chOff x="1536" y="2544"/>
              <a:chExt cx="1104" cy="1056"/>
            </a:xfrm>
          </p:grpSpPr>
          <p:sp>
            <p:nvSpPr>
              <p:cNvPr id="18457" name="AutoShape 34"/>
              <p:cNvSpPr>
                <a:spLocks noChangeArrowheads="1"/>
              </p:cNvSpPr>
              <p:nvPr/>
            </p:nvSpPr>
            <p:spPr bwMode="auto">
              <a:xfrm>
                <a:off x="1537" y="2544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utoShape 38"/>
              <p:cNvSpPr>
                <a:spLocks noChangeArrowheads="1"/>
              </p:cNvSpPr>
              <p:nvPr/>
            </p:nvSpPr>
            <p:spPr bwMode="auto">
              <a:xfrm>
                <a:off x="1585" y="3168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AutoShape 39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51" name="Group 38"/>
            <p:cNvGrpSpPr>
              <a:grpSpLocks/>
            </p:cNvGrpSpPr>
            <p:nvPr/>
          </p:nvGrpSpPr>
          <p:grpSpPr bwMode="auto">
            <a:xfrm>
              <a:off x="1008" y="2544"/>
              <a:ext cx="2736" cy="1056"/>
              <a:chOff x="1008" y="2544"/>
              <a:chExt cx="2736" cy="1056"/>
            </a:xfrm>
          </p:grpSpPr>
          <p:sp>
            <p:nvSpPr>
              <p:cNvPr id="18452" name="AutoShape 35"/>
              <p:cNvSpPr>
                <a:spLocks noChangeArrowheads="1"/>
              </p:cNvSpPr>
              <p:nvPr/>
            </p:nvSpPr>
            <p:spPr bwMode="auto">
              <a:xfrm>
                <a:off x="2112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AutoShape 36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AutoShape 37"/>
              <p:cNvSpPr>
                <a:spLocks noChangeArrowheads="1"/>
              </p:cNvSpPr>
              <p:nvPr/>
            </p:nvSpPr>
            <p:spPr bwMode="auto">
              <a:xfrm>
                <a:off x="3264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AutoShape 40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AutoShape 41"/>
              <p:cNvSpPr>
                <a:spLocks noChangeArrowheads="1"/>
              </p:cNvSpPr>
              <p:nvPr/>
            </p:nvSpPr>
            <p:spPr bwMode="auto">
              <a:xfrm>
                <a:off x="100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44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25838"/>
            <a:ext cx="1752600" cy="14478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46"/>
          <p:cNvSpPr txBox="1">
            <a:spLocks noChangeArrowheads="1"/>
          </p:cNvSpPr>
          <p:nvPr/>
        </p:nvSpPr>
        <p:spPr bwMode="auto">
          <a:xfrm>
            <a:off x="4114800" y="2895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Arial" charset="0"/>
              </a:rPr>
              <a:t>Hình 2</a:t>
            </a:r>
          </a:p>
        </p:txBody>
      </p:sp>
      <p:sp>
        <p:nvSpPr>
          <p:cNvPr id="18442" name="Text Box 47"/>
          <p:cNvSpPr txBox="1">
            <a:spLocks noChangeArrowheads="1"/>
          </p:cNvSpPr>
          <p:nvPr/>
        </p:nvSpPr>
        <p:spPr bwMode="auto">
          <a:xfrm>
            <a:off x="6858000" y="2819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Arial" charset="0"/>
              </a:rPr>
              <a:t>Hình 3</a:t>
            </a:r>
          </a:p>
        </p:txBody>
      </p:sp>
      <p:sp>
        <p:nvSpPr>
          <p:cNvPr id="18443" name="Oval 52"/>
          <p:cNvSpPr>
            <a:spLocks noChangeArrowheads="1"/>
          </p:cNvSpPr>
          <p:nvPr/>
        </p:nvSpPr>
        <p:spPr bwMode="auto">
          <a:xfrm>
            <a:off x="57150" y="396875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VNI-Times" pitchFamily="2" charset="0"/>
                <a:cs typeface="Arial" charset="0"/>
              </a:rPr>
              <a:t>1</a:t>
            </a:r>
          </a:p>
        </p:txBody>
      </p:sp>
      <p:sp>
        <p:nvSpPr>
          <p:cNvPr id="18444" name="Text Box 53"/>
          <p:cNvSpPr txBox="1">
            <a:spLocks noChangeArrowheads="1"/>
          </p:cNvSpPr>
          <p:nvPr/>
        </p:nvSpPr>
        <p:spPr bwMode="auto">
          <a:xfrm>
            <a:off x="304800" y="3810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a)Viết rồi đọc phân số chỉ phần đã tô màu trong mỗi hình dưới đây:</a:t>
            </a:r>
          </a:p>
        </p:txBody>
      </p:sp>
      <p:sp>
        <p:nvSpPr>
          <p:cNvPr id="18445" name="Text Box 46"/>
          <p:cNvSpPr txBox="1">
            <a:spLocks noChangeArrowheads="1"/>
          </p:cNvSpPr>
          <p:nvPr/>
        </p:nvSpPr>
        <p:spPr bwMode="auto">
          <a:xfrm>
            <a:off x="1219200" y="2971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Arial" charset="0"/>
              </a:rPr>
              <a:t>Hình 1</a:t>
            </a:r>
          </a:p>
        </p:txBody>
      </p:sp>
      <p:sp>
        <p:nvSpPr>
          <p:cNvPr id="18446" name="Text Box 46"/>
          <p:cNvSpPr txBox="1">
            <a:spLocks noChangeArrowheads="1"/>
          </p:cNvSpPr>
          <p:nvPr/>
        </p:nvSpPr>
        <p:spPr bwMode="auto">
          <a:xfrm>
            <a:off x="609600" y="50292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Arial" charset="0"/>
              </a:rPr>
              <a:t>Hình 4</a:t>
            </a:r>
          </a:p>
        </p:txBody>
      </p:sp>
      <p:sp>
        <p:nvSpPr>
          <p:cNvPr id="18447" name="Text Box 46"/>
          <p:cNvSpPr txBox="1">
            <a:spLocks noChangeArrowheads="1"/>
          </p:cNvSpPr>
          <p:nvPr/>
        </p:nvSpPr>
        <p:spPr bwMode="auto">
          <a:xfrm>
            <a:off x="3733800" y="5029200"/>
            <a:ext cx="155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Arial" charset="0"/>
              </a:rPr>
              <a:t>Hình 5</a:t>
            </a:r>
          </a:p>
        </p:txBody>
      </p:sp>
      <p:sp>
        <p:nvSpPr>
          <p:cNvPr id="18448" name="Text Box 46"/>
          <p:cNvSpPr txBox="1">
            <a:spLocks noChangeArrowheads="1"/>
          </p:cNvSpPr>
          <p:nvPr/>
        </p:nvSpPr>
        <p:spPr bwMode="auto">
          <a:xfrm>
            <a:off x="6477000" y="5033963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Arial" charset="0"/>
              </a:rPr>
              <a:t>Hình 6</a:t>
            </a:r>
          </a:p>
        </p:txBody>
      </p:sp>
      <p:sp>
        <p:nvSpPr>
          <p:cNvPr id="18449" name="Text Box 53"/>
          <p:cNvSpPr txBox="1">
            <a:spLocks noChangeArrowheads="1"/>
          </p:cNvSpPr>
          <p:nvPr/>
        </p:nvSpPr>
        <p:spPr bwMode="auto">
          <a:xfrm>
            <a:off x="0" y="57150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b) Trong mỗi phân số đó,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số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cho biết gì,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số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cho biết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457200"/>
            <a:ext cx="2286000" cy="1295400"/>
            <a:chOff x="384" y="1536"/>
            <a:chExt cx="1680" cy="1056"/>
          </a:xfrm>
        </p:grpSpPr>
        <p:grpSp>
          <p:nvGrpSpPr>
            <p:cNvPr id="4164" name="Group 3"/>
            <p:cNvGrpSpPr>
              <a:grpSpLocks/>
            </p:cNvGrpSpPr>
            <p:nvPr/>
          </p:nvGrpSpPr>
          <p:grpSpPr bwMode="auto">
            <a:xfrm>
              <a:off x="384" y="1536"/>
              <a:ext cx="672" cy="1056"/>
              <a:chOff x="384" y="1536"/>
              <a:chExt cx="672" cy="1056"/>
            </a:xfrm>
          </p:grpSpPr>
          <p:sp>
            <p:nvSpPr>
              <p:cNvPr id="4168" name="Rectangle 4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69" name="Rectangle 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65" name="Rectangle 7"/>
            <p:cNvSpPr>
              <a:spLocks noChangeArrowheads="1"/>
            </p:cNvSpPr>
            <p:nvPr/>
          </p:nvSpPr>
          <p:spPr bwMode="auto">
            <a:xfrm>
              <a:off x="1056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66" name="Rectangle 8"/>
            <p:cNvSpPr>
              <a:spLocks noChangeArrowheads="1"/>
            </p:cNvSpPr>
            <p:nvPr/>
          </p:nvSpPr>
          <p:spPr bwMode="auto">
            <a:xfrm>
              <a:off x="1392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67" name="Rectangle 9"/>
            <p:cNvSpPr>
              <a:spLocks noChangeArrowheads="1"/>
            </p:cNvSpPr>
            <p:nvPr/>
          </p:nvSpPr>
          <p:spPr bwMode="auto">
            <a:xfrm>
              <a:off x="1728" y="1536"/>
              <a:ext cx="3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</p:grpSp>
      <p:pic>
        <p:nvPicPr>
          <p:cNvPr id="410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705600" y="457200"/>
            <a:ext cx="1905000" cy="1295400"/>
            <a:chOff x="4272" y="1200"/>
            <a:chExt cx="1152" cy="1008"/>
          </a:xfrm>
        </p:grpSpPr>
        <p:sp>
          <p:nvSpPr>
            <p:cNvPr id="4162" name="AutoShape 26"/>
            <p:cNvSpPr>
              <a:spLocks noChangeArrowheads="1"/>
            </p:cNvSpPr>
            <p:nvPr/>
          </p:nvSpPr>
          <p:spPr bwMode="auto">
            <a:xfrm>
              <a:off x="4272" y="1200"/>
              <a:ext cx="1152" cy="1008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63" name="AutoShape 27"/>
            <p:cNvSpPr>
              <a:spLocks noChangeArrowheads="1"/>
            </p:cNvSpPr>
            <p:nvPr/>
          </p:nvSpPr>
          <p:spPr bwMode="auto">
            <a:xfrm rot="10800000">
              <a:off x="4560" y="1704"/>
              <a:ext cx="576" cy="50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80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107" name="Text Box 31"/>
          <p:cNvSpPr txBox="1">
            <a:spLocks noChangeArrowheads="1"/>
          </p:cNvSpPr>
          <p:nvPr/>
        </p:nvSpPr>
        <p:spPr bwMode="auto">
          <a:xfrm>
            <a:off x="838200" y="5348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04800" y="3352800"/>
            <a:ext cx="2743200" cy="990600"/>
            <a:chOff x="528" y="1200"/>
            <a:chExt cx="2352" cy="864"/>
          </a:xfrm>
        </p:grpSpPr>
        <p:sp>
          <p:nvSpPr>
            <p:cNvPr id="4151" name="Oval 4"/>
            <p:cNvSpPr>
              <a:spLocks noChangeArrowheads="1"/>
            </p:cNvSpPr>
            <p:nvPr/>
          </p:nvSpPr>
          <p:spPr bwMode="auto">
            <a:xfrm>
              <a:off x="528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52" name="Oval 16"/>
            <p:cNvSpPr>
              <a:spLocks noChangeArrowheads="1"/>
            </p:cNvSpPr>
            <p:nvPr/>
          </p:nvSpPr>
          <p:spPr bwMode="auto">
            <a:xfrm>
              <a:off x="528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53" name="Oval 18"/>
            <p:cNvSpPr>
              <a:spLocks noChangeArrowheads="1"/>
            </p:cNvSpPr>
            <p:nvPr/>
          </p:nvSpPr>
          <p:spPr bwMode="auto">
            <a:xfrm>
              <a:off x="1008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54" name="Oval 20"/>
            <p:cNvSpPr>
              <a:spLocks noChangeArrowheads="1"/>
            </p:cNvSpPr>
            <p:nvPr/>
          </p:nvSpPr>
          <p:spPr bwMode="auto">
            <a:xfrm>
              <a:off x="153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grpSp>
          <p:nvGrpSpPr>
            <p:cNvPr id="4155" name="Group 26"/>
            <p:cNvGrpSpPr>
              <a:grpSpLocks/>
            </p:cNvGrpSpPr>
            <p:nvPr/>
          </p:nvGrpSpPr>
          <p:grpSpPr bwMode="auto">
            <a:xfrm>
              <a:off x="1008" y="1200"/>
              <a:ext cx="1392" cy="384"/>
              <a:chOff x="1008" y="1200"/>
              <a:chExt cx="1392" cy="384"/>
            </a:xfrm>
          </p:grpSpPr>
          <p:sp>
            <p:nvSpPr>
              <p:cNvPr id="4159" name="Oval 17"/>
              <p:cNvSpPr>
                <a:spLocks noChangeArrowheads="1"/>
              </p:cNvSpPr>
              <p:nvPr/>
            </p:nvSpPr>
            <p:spPr bwMode="auto">
              <a:xfrm>
                <a:off x="1008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60" name="Oval 19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61" name="Oval 21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56" name="Oval 22"/>
            <p:cNvSpPr>
              <a:spLocks noChangeArrowheads="1"/>
            </p:cNvSpPr>
            <p:nvPr/>
          </p:nvSpPr>
          <p:spPr bwMode="auto">
            <a:xfrm>
              <a:off x="201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57" name="Oval 23"/>
            <p:cNvSpPr>
              <a:spLocks noChangeArrowheads="1"/>
            </p:cNvSpPr>
            <p:nvPr/>
          </p:nvSpPr>
          <p:spPr bwMode="auto">
            <a:xfrm>
              <a:off x="2496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158" name="Oval 24"/>
            <p:cNvSpPr>
              <a:spLocks noChangeArrowheads="1"/>
            </p:cNvSpPr>
            <p:nvPr/>
          </p:nvSpPr>
          <p:spPr bwMode="auto">
            <a:xfrm>
              <a:off x="2496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019800" y="3505200"/>
            <a:ext cx="2819400" cy="914400"/>
            <a:chOff x="1008" y="2544"/>
            <a:chExt cx="2736" cy="1056"/>
          </a:xfrm>
        </p:grpSpPr>
        <p:grpSp>
          <p:nvGrpSpPr>
            <p:cNvPr id="4141" name="Group 34"/>
            <p:cNvGrpSpPr>
              <a:grpSpLocks/>
            </p:cNvGrpSpPr>
            <p:nvPr/>
          </p:nvGrpSpPr>
          <p:grpSpPr bwMode="auto">
            <a:xfrm>
              <a:off x="1536" y="2544"/>
              <a:ext cx="1104" cy="1056"/>
              <a:chOff x="1536" y="2544"/>
              <a:chExt cx="1104" cy="1056"/>
            </a:xfrm>
          </p:grpSpPr>
          <p:sp>
            <p:nvSpPr>
              <p:cNvPr id="4148" name="AutoShape 34"/>
              <p:cNvSpPr>
                <a:spLocks noChangeArrowheads="1"/>
              </p:cNvSpPr>
              <p:nvPr/>
            </p:nvSpPr>
            <p:spPr bwMode="auto">
              <a:xfrm>
                <a:off x="1537" y="2544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AutoShape 38"/>
              <p:cNvSpPr>
                <a:spLocks noChangeArrowheads="1"/>
              </p:cNvSpPr>
              <p:nvPr/>
            </p:nvSpPr>
            <p:spPr bwMode="auto">
              <a:xfrm>
                <a:off x="1585" y="3168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AutoShape 39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480" cy="432"/>
              </a:xfrm>
              <a:custGeom>
                <a:avLst/>
                <a:gdLst>
                  <a:gd name="T0" fmla="*/ 240 w 480"/>
                  <a:gd name="T1" fmla="*/ 0 h 432"/>
                  <a:gd name="T2" fmla="*/ 0 w 480"/>
                  <a:gd name="T3" fmla="*/ 165 h 432"/>
                  <a:gd name="T4" fmla="*/ 92 w 480"/>
                  <a:gd name="T5" fmla="*/ 432 h 432"/>
                  <a:gd name="T6" fmla="*/ 388 w 480"/>
                  <a:gd name="T7" fmla="*/ 432 h 432"/>
                  <a:gd name="T8" fmla="*/ 480 w 480"/>
                  <a:gd name="T9" fmla="*/ 165 h 432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8 w 480"/>
                  <a:gd name="T16" fmla="*/ 165 h 432"/>
                  <a:gd name="T17" fmla="*/ 332 w 480"/>
                  <a:gd name="T18" fmla="*/ 330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42" name="Group 38"/>
            <p:cNvGrpSpPr>
              <a:grpSpLocks/>
            </p:cNvGrpSpPr>
            <p:nvPr/>
          </p:nvGrpSpPr>
          <p:grpSpPr bwMode="auto">
            <a:xfrm>
              <a:off x="1008" y="2544"/>
              <a:ext cx="2736" cy="1056"/>
              <a:chOff x="1008" y="2544"/>
              <a:chExt cx="2736" cy="1056"/>
            </a:xfrm>
          </p:grpSpPr>
          <p:sp>
            <p:nvSpPr>
              <p:cNvPr id="4143" name="AutoShape 35"/>
              <p:cNvSpPr>
                <a:spLocks noChangeArrowheads="1"/>
              </p:cNvSpPr>
              <p:nvPr/>
            </p:nvSpPr>
            <p:spPr bwMode="auto">
              <a:xfrm>
                <a:off x="2112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AutoShape 36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AutoShape 37"/>
              <p:cNvSpPr>
                <a:spLocks noChangeArrowheads="1"/>
              </p:cNvSpPr>
              <p:nvPr/>
            </p:nvSpPr>
            <p:spPr bwMode="auto">
              <a:xfrm>
                <a:off x="3264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AutoShape 40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AutoShape 41"/>
              <p:cNvSpPr>
                <a:spLocks noChangeArrowheads="1"/>
              </p:cNvSpPr>
              <p:nvPr/>
            </p:nvSpPr>
            <p:spPr bwMode="auto">
              <a:xfrm>
                <a:off x="100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234950 w 762000"/>
                  <a:gd name="T16" fmla="*/ 261938 h 685800"/>
                  <a:gd name="T17" fmla="*/ 527050 w 762000"/>
                  <a:gd name="T18" fmla="*/ 523875 h 685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11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1447800" cy="12192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46"/>
          <p:cNvSpPr txBox="1">
            <a:spLocks noChangeArrowheads="1"/>
          </p:cNvSpPr>
          <p:nvPr/>
        </p:nvSpPr>
        <p:spPr bwMode="auto">
          <a:xfrm>
            <a:off x="4114800" y="1905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VNI-Times" pitchFamily="2" charset="0"/>
                <a:cs typeface="Arial" charset="0"/>
              </a:rPr>
              <a:t> Hình 2</a:t>
            </a:r>
          </a:p>
        </p:txBody>
      </p:sp>
      <p:sp>
        <p:nvSpPr>
          <p:cNvPr id="4112" name="Text Box 47"/>
          <p:cNvSpPr txBox="1">
            <a:spLocks noChangeArrowheads="1"/>
          </p:cNvSpPr>
          <p:nvPr/>
        </p:nvSpPr>
        <p:spPr bwMode="auto">
          <a:xfrm>
            <a:off x="6934200" y="1828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VNI-Times" pitchFamily="2" charset="0"/>
                <a:cs typeface="Arial" charset="0"/>
              </a:rPr>
              <a:t> Hình 3</a:t>
            </a:r>
          </a:p>
        </p:txBody>
      </p:sp>
      <p:sp>
        <p:nvSpPr>
          <p:cNvPr id="4114" name="Text Box 53"/>
          <p:cNvSpPr txBox="1">
            <a:spLocks noChangeArrowheads="1"/>
          </p:cNvSpPr>
          <p:nvPr/>
        </p:nvSpPr>
        <p:spPr bwMode="auto">
          <a:xfrm>
            <a:off x="685800" y="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a)Viết rồi đọc phân số chỉ phần đã tô màu trong mỗi hình dưới đây:</a:t>
            </a:r>
            <a:endParaRPr lang="en-US" sz="2200">
              <a:solidFill>
                <a:srgbClr val="0000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6521450" y="2286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Viết:</a:t>
            </a:r>
            <a:r>
              <a:rPr lang="en-US" sz="2800"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4115" name="Text Box 58"/>
          <p:cNvSpPr txBox="1">
            <a:spLocks noChangeArrowheads="1"/>
          </p:cNvSpPr>
          <p:nvPr/>
        </p:nvSpPr>
        <p:spPr bwMode="auto">
          <a:xfrm>
            <a:off x="6248400" y="2819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Đọc:ba phần tư</a:t>
            </a:r>
          </a:p>
        </p:txBody>
      </p:sp>
      <p:graphicFrame>
        <p:nvGraphicFramePr>
          <p:cNvPr id="4098" name="Object 59"/>
          <p:cNvGraphicFramePr>
            <a:graphicFrameLocks noChangeAspect="1"/>
          </p:cNvGraphicFramePr>
          <p:nvPr/>
        </p:nvGraphicFramePr>
        <p:xfrm>
          <a:off x="7543800" y="2209800"/>
          <a:ext cx="301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09800"/>
                        <a:ext cx="3016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" name="Text Box 63"/>
          <p:cNvSpPr txBox="1">
            <a:spLocks noChangeArrowheads="1"/>
          </p:cNvSpPr>
          <p:nvPr/>
        </p:nvSpPr>
        <p:spPr bwMode="auto">
          <a:xfrm>
            <a:off x="3662363" y="2362200"/>
            <a:ext cx="1208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17" name="Text Box 64"/>
          <p:cNvSpPr txBox="1">
            <a:spLocks noChangeArrowheads="1"/>
          </p:cNvSpPr>
          <p:nvPr/>
        </p:nvSpPr>
        <p:spPr bwMode="auto">
          <a:xfrm>
            <a:off x="3352800" y="2895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Đọc: năm phần tám</a:t>
            </a:r>
          </a:p>
        </p:txBody>
      </p:sp>
      <p:graphicFrame>
        <p:nvGraphicFramePr>
          <p:cNvPr id="4099" name="Object 65"/>
          <p:cNvGraphicFramePr>
            <a:graphicFrameLocks noChangeAspect="1"/>
          </p:cNvGraphicFramePr>
          <p:nvPr/>
        </p:nvGraphicFramePr>
        <p:xfrm>
          <a:off x="4722813" y="2286000"/>
          <a:ext cx="292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2286000"/>
                        <a:ext cx="292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8" name="Text Box 54"/>
          <p:cNvSpPr txBox="1">
            <a:spLocks noChangeArrowheads="1"/>
          </p:cNvSpPr>
          <p:nvPr/>
        </p:nvSpPr>
        <p:spPr bwMode="auto">
          <a:xfrm>
            <a:off x="969963" y="2057400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VNI-Times" pitchFamily="2" charset="0"/>
                <a:cs typeface="Arial" charset="0"/>
              </a:rPr>
              <a:t> </a:t>
            </a:r>
            <a:endParaRPr lang="en-US" sz="2800" b="1">
              <a:latin typeface="VNI-Times" pitchFamily="2" charset="0"/>
              <a:cs typeface="Arial" charset="0"/>
            </a:endParaRPr>
          </a:p>
        </p:txBody>
      </p:sp>
      <p:sp>
        <p:nvSpPr>
          <p:cNvPr id="4119" name="Text Box 67"/>
          <p:cNvSpPr txBox="1">
            <a:spLocks noChangeArrowheads="1"/>
          </p:cNvSpPr>
          <p:nvPr/>
        </p:nvSpPr>
        <p:spPr bwMode="auto">
          <a:xfrm>
            <a:off x="312738" y="2286000"/>
            <a:ext cx="1274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Viết:</a:t>
            </a:r>
            <a:r>
              <a:rPr lang="en-US" sz="2800" b="1"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4120" name="Text Box 68"/>
          <p:cNvSpPr txBox="1">
            <a:spLocks noChangeArrowheads="1"/>
          </p:cNvSpPr>
          <p:nvPr/>
        </p:nvSpPr>
        <p:spPr bwMode="auto">
          <a:xfrm>
            <a:off x="0" y="2819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Đọc: hai phần năm</a:t>
            </a:r>
          </a:p>
        </p:txBody>
      </p:sp>
      <p:graphicFrame>
        <p:nvGraphicFramePr>
          <p:cNvPr id="4100" name="Object 69"/>
          <p:cNvGraphicFramePr>
            <a:graphicFrameLocks noChangeAspect="1"/>
          </p:cNvGraphicFramePr>
          <p:nvPr/>
        </p:nvGraphicFramePr>
        <p:xfrm>
          <a:off x="1417638" y="2209800"/>
          <a:ext cx="336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2209800"/>
                        <a:ext cx="3365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381000" y="4419600"/>
            <a:ext cx="2836863" cy="1535113"/>
            <a:chOff x="388" y="1862"/>
            <a:chExt cx="1680" cy="988"/>
          </a:xfrm>
        </p:grpSpPr>
        <p:sp>
          <p:nvSpPr>
            <p:cNvPr id="4137" name="Text Box 72"/>
            <p:cNvSpPr txBox="1">
              <a:spLocks noChangeArrowheads="1"/>
            </p:cNvSpPr>
            <p:nvPr/>
          </p:nvSpPr>
          <p:spPr bwMode="auto">
            <a:xfrm>
              <a:off x="720" y="1862"/>
              <a:ext cx="72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 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38" name="Group 73"/>
            <p:cNvGrpSpPr>
              <a:grpSpLocks/>
            </p:cNvGrpSpPr>
            <p:nvPr/>
          </p:nvGrpSpPr>
          <p:grpSpPr bwMode="auto">
            <a:xfrm>
              <a:off x="388" y="2150"/>
              <a:ext cx="1680" cy="700"/>
              <a:chOff x="4036" y="2160"/>
              <a:chExt cx="1680" cy="700"/>
            </a:xfrm>
          </p:grpSpPr>
          <p:sp>
            <p:nvSpPr>
              <p:cNvPr id="4139" name="Text Box 74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72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  <a:latin typeface="VNI-Times" pitchFamily="2" charset="0"/>
                    <a:cs typeface="Arial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Viết: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140" name="Text Box 75"/>
              <p:cNvSpPr txBox="1">
                <a:spLocks noChangeArrowheads="1"/>
              </p:cNvSpPr>
              <p:nvPr/>
            </p:nvSpPr>
            <p:spPr bwMode="auto">
              <a:xfrm>
                <a:off x="4036" y="2604"/>
                <a:ext cx="1680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Đọc: bảy phần mười</a:t>
                </a:r>
              </a:p>
            </p:txBody>
          </p:sp>
          <p:graphicFrame>
            <p:nvGraphicFramePr>
              <p:cNvPr id="4103" name="Object 76"/>
              <p:cNvGraphicFramePr>
                <a:graphicFrameLocks noChangeAspect="1"/>
              </p:cNvGraphicFramePr>
              <p:nvPr/>
            </p:nvGraphicFramePr>
            <p:xfrm>
              <a:off x="4721" y="2160"/>
              <a:ext cx="253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3" name="Equation" r:id="rId11" imgW="203112" imgH="393529" progId="Equation.3">
                      <p:embed/>
                    </p:oleObj>
                  </mc:Choice>
                  <mc:Fallback>
                    <p:oleObj name="Equation" r:id="rId11" imgW="203112" imgH="393529" progId="Equation.3">
                      <p:embed/>
                      <p:pic>
                        <p:nvPicPr>
                          <p:cNvPr id="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1" y="2160"/>
                            <a:ext cx="253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3276600" y="4583113"/>
            <a:ext cx="3048000" cy="1428750"/>
            <a:chOff x="366" y="1920"/>
            <a:chExt cx="1680" cy="900"/>
          </a:xfrm>
        </p:grpSpPr>
        <p:sp>
          <p:nvSpPr>
            <p:cNvPr id="4133" name="Text Box 78"/>
            <p:cNvSpPr txBox="1">
              <a:spLocks noChangeArrowheads="1"/>
            </p:cNvSpPr>
            <p:nvPr/>
          </p:nvSpPr>
          <p:spPr bwMode="auto">
            <a:xfrm>
              <a:off x="720" y="192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34" name="Group 79"/>
            <p:cNvGrpSpPr>
              <a:grpSpLocks/>
            </p:cNvGrpSpPr>
            <p:nvPr/>
          </p:nvGrpSpPr>
          <p:grpSpPr bwMode="auto">
            <a:xfrm>
              <a:off x="366" y="2150"/>
              <a:ext cx="1680" cy="670"/>
              <a:chOff x="4014" y="2160"/>
              <a:chExt cx="1680" cy="670"/>
            </a:xfrm>
          </p:grpSpPr>
          <p:sp>
            <p:nvSpPr>
              <p:cNvPr id="4135" name="Text Box 80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7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  <a:latin typeface="VNI-Times" pitchFamily="2" charset="0"/>
                    <a:cs typeface="Arial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Viết: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136" name="Text Box 81"/>
              <p:cNvSpPr txBox="1">
                <a:spLocks noChangeArrowheads="1"/>
              </p:cNvSpPr>
              <p:nvPr/>
            </p:nvSpPr>
            <p:spPr bwMode="auto">
              <a:xfrm>
                <a:off x="4014" y="2580"/>
                <a:ext cx="16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Đọc: ba phần sáu</a:t>
                </a:r>
              </a:p>
            </p:txBody>
          </p:sp>
          <p:graphicFrame>
            <p:nvGraphicFramePr>
              <p:cNvPr id="4102" name="Object 82"/>
              <p:cNvGraphicFramePr>
                <a:graphicFrameLocks noChangeAspect="1"/>
              </p:cNvGraphicFramePr>
              <p:nvPr/>
            </p:nvGraphicFramePr>
            <p:xfrm>
              <a:off x="4752" y="2160"/>
              <a:ext cx="190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4" name="Equation" r:id="rId13" imgW="152334" imgH="393529" progId="Equation.3">
                      <p:embed/>
                    </p:oleObj>
                  </mc:Choice>
                  <mc:Fallback>
                    <p:oleObj name="Equation" r:id="rId13" imgW="152334" imgH="393529" progId="Equation.3">
                      <p:embed/>
                      <p:pic>
                        <p:nvPicPr>
                          <p:cNvPr id="0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2" y="2160"/>
                            <a:ext cx="190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5994400" y="4546600"/>
            <a:ext cx="2997200" cy="1463675"/>
            <a:chOff x="345" y="1920"/>
            <a:chExt cx="1680" cy="922"/>
          </a:xfrm>
        </p:grpSpPr>
        <p:sp>
          <p:nvSpPr>
            <p:cNvPr id="4129" name="Text Box 84"/>
            <p:cNvSpPr txBox="1">
              <a:spLocks noChangeArrowheads="1"/>
            </p:cNvSpPr>
            <p:nvPr/>
          </p:nvSpPr>
          <p:spPr bwMode="auto">
            <a:xfrm>
              <a:off x="968" y="192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30" name="Group 85"/>
            <p:cNvGrpSpPr>
              <a:grpSpLocks/>
            </p:cNvGrpSpPr>
            <p:nvPr/>
          </p:nvGrpSpPr>
          <p:grpSpPr bwMode="auto">
            <a:xfrm>
              <a:off x="345" y="2150"/>
              <a:ext cx="1680" cy="692"/>
              <a:chOff x="3993" y="2160"/>
              <a:chExt cx="1680" cy="692"/>
            </a:xfrm>
          </p:grpSpPr>
          <p:sp>
            <p:nvSpPr>
              <p:cNvPr id="4131" name="Text Box 8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7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Viết:</a:t>
                </a:r>
                <a:r>
                  <a:rPr 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132" name="Text Box 87"/>
              <p:cNvSpPr txBox="1">
                <a:spLocks noChangeArrowheads="1"/>
              </p:cNvSpPr>
              <p:nvPr/>
            </p:nvSpPr>
            <p:spPr bwMode="auto">
              <a:xfrm>
                <a:off x="3993" y="2602"/>
                <a:ext cx="16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Đọc: ba phần tám</a:t>
                </a:r>
              </a:p>
            </p:txBody>
          </p:sp>
          <p:graphicFrame>
            <p:nvGraphicFramePr>
              <p:cNvPr id="4101" name="Object 88"/>
              <p:cNvGraphicFramePr>
                <a:graphicFrameLocks noChangeAspect="1"/>
              </p:cNvGraphicFramePr>
              <p:nvPr/>
            </p:nvGraphicFramePr>
            <p:xfrm>
              <a:off x="4760" y="2160"/>
              <a:ext cx="17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5" name="Equation" r:id="rId15" imgW="139639" imgH="393529" progId="Equation.3">
                      <p:embed/>
                    </p:oleObj>
                  </mc:Choice>
                  <mc:Fallback>
                    <p:oleObj name="Equation" r:id="rId15" imgW="139639" imgH="393529" progId="Equation.3">
                      <p:embed/>
                      <p:pic>
                        <p:nvPicPr>
                          <p:cNvPr id="0" name="Object 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0" y="2160"/>
                            <a:ext cx="17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171" name="Text Box 46"/>
          <p:cNvSpPr txBox="1">
            <a:spLocks noChangeArrowheads="1"/>
          </p:cNvSpPr>
          <p:nvPr/>
        </p:nvSpPr>
        <p:spPr bwMode="auto">
          <a:xfrm>
            <a:off x="1295400" y="1752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VNI-Times" pitchFamily="2" charset="0"/>
                <a:cs typeface="Arial" charset="0"/>
              </a:rPr>
              <a:t> Hình 1</a:t>
            </a:r>
          </a:p>
        </p:txBody>
      </p:sp>
      <p:sp>
        <p:nvSpPr>
          <p:cNvPr id="4172" name="Text Box 46"/>
          <p:cNvSpPr txBox="1">
            <a:spLocks noChangeArrowheads="1"/>
          </p:cNvSpPr>
          <p:nvPr/>
        </p:nvSpPr>
        <p:spPr bwMode="auto">
          <a:xfrm>
            <a:off x="1143000" y="4419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  <a:cs typeface="Arial" charset="0"/>
              </a:rPr>
              <a:t> Hình 4</a:t>
            </a:r>
          </a:p>
        </p:txBody>
      </p:sp>
      <p:sp>
        <p:nvSpPr>
          <p:cNvPr id="4173" name="Text Box 46"/>
          <p:cNvSpPr txBox="1">
            <a:spLocks noChangeArrowheads="1"/>
          </p:cNvSpPr>
          <p:nvPr/>
        </p:nvSpPr>
        <p:spPr bwMode="auto">
          <a:xfrm>
            <a:off x="3810000" y="4648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  <a:cs typeface="Arial" charset="0"/>
              </a:rPr>
              <a:t> Hình 5</a:t>
            </a:r>
          </a:p>
        </p:txBody>
      </p:sp>
      <p:sp>
        <p:nvSpPr>
          <p:cNvPr id="4177" name="Text Box 46"/>
          <p:cNvSpPr txBox="1">
            <a:spLocks noChangeArrowheads="1"/>
          </p:cNvSpPr>
          <p:nvPr/>
        </p:nvSpPr>
        <p:spPr bwMode="auto">
          <a:xfrm>
            <a:off x="6781800" y="4495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  <a:cs typeface="Arial" charset="0"/>
              </a:rPr>
              <a:t> Hình 6</a:t>
            </a:r>
          </a:p>
        </p:txBody>
      </p:sp>
      <p:sp>
        <p:nvSpPr>
          <p:cNvPr id="4128" name="Text Box 79"/>
          <p:cNvSpPr txBox="1">
            <a:spLocks noChangeArrowheads="1"/>
          </p:cNvSpPr>
          <p:nvPr/>
        </p:nvSpPr>
        <p:spPr bwMode="auto">
          <a:xfrm>
            <a:off x="0" y="6164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Trong mỗi phân số đó,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 số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cho biết gì,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 số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cho biết gì ?</a:t>
            </a:r>
            <a:endParaRPr 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  <p:bldP spid="4114" grpId="0"/>
      <p:bldP spid="4171" grpId="0"/>
      <p:bldP spid="4172" grpId="0"/>
      <p:bldP spid="4173" grpId="0"/>
      <p:bldP spid="4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58800" y="22860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800" b="1" i="1">
                <a:latin typeface="Times New Roman" pitchFamily="18" charset="0"/>
              </a:rPr>
              <a:t>Mẫu số là tổng số phần bằng nhau đã được chia ra. Tử số là số phần bằng nhau được tô màu. </a:t>
            </a:r>
          </a:p>
        </p:txBody>
      </p:sp>
      <p:sp>
        <p:nvSpPr>
          <p:cNvPr id="19459" name="Text Box 53"/>
          <p:cNvSpPr txBox="1">
            <a:spLocks noChangeArrowheads="1"/>
          </p:cNvSpPr>
          <p:nvPr/>
        </p:nvSpPr>
        <p:spPr bwMode="auto">
          <a:xfrm>
            <a:off x="533400" y="160020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31"/>
          <p:cNvSpPr txBox="1">
            <a:spLocks noChangeArrowheads="1"/>
          </p:cNvSpPr>
          <p:nvPr/>
        </p:nvSpPr>
        <p:spPr bwMode="auto">
          <a:xfrm>
            <a:off x="838200" y="5348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5129" name="Oval 52"/>
          <p:cNvSpPr>
            <a:spLocks noChangeArrowheads="1"/>
          </p:cNvSpPr>
          <p:nvPr/>
        </p:nvSpPr>
        <p:spPr bwMode="auto">
          <a:xfrm>
            <a:off x="228600" y="1752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2</a:t>
            </a:r>
          </a:p>
        </p:txBody>
      </p:sp>
      <p:sp>
        <p:nvSpPr>
          <p:cNvPr id="5130" name="Text Box 53"/>
          <p:cNvSpPr txBox="1">
            <a:spLocks noChangeArrowheads="1"/>
          </p:cNvSpPr>
          <p:nvPr/>
        </p:nvSpPr>
        <p:spPr bwMode="auto">
          <a:xfrm>
            <a:off x="685800" y="16764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theo mẫu:</a:t>
            </a:r>
          </a:p>
        </p:txBody>
      </p:sp>
      <p:graphicFrame>
        <p:nvGraphicFramePr>
          <p:cNvPr id="9281" name="Group 65"/>
          <p:cNvGraphicFramePr>
            <a:graphicFrameLocks noGrp="1"/>
          </p:cNvGraphicFramePr>
          <p:nvPr/>
        </p:nvGraphicFramePr>
        <p:xfrm>
          <a:off x="4724400" y="2362200"/>
          <a:ext cx="4267200" cy="4252913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  <a:gridCol w="14224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số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 số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991" name="Group 71"/>
          <p:cNvGraphicFramePr>
            <a:graphicFrameLocks noGrp="1"/>
          </p:cNvGraphicFramePr>
          <p:nvPr/>
        </p:nvGraphicFramePr>
        <p:xfrm>
          <a:off x="330200" y="2362200"/>
          <a:ext cx="4113213" cy="4252913"/>
        </p:xfrm>
        <a:graphic>
          <a:graphicData uri="http://schemas.openxmlformats.org/drawingml/2006/table">
            <a:tbl>
              <a:tblPr/>
              <a:tblGrid>
                <a:gridCol w="1420813"/>
                <a:gridCol w="1346200"/>
                <a:gridCol w="13462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số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 số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260"/>
          <p:cNvGraphicFramePr>
            <a:graphicFrameLocks noChangeAspect="1"/>
          </p:cNvGraphicFramePr>
          <p:nvPr/>
        </p:nvGraphicFramePr>
        <p:xfrm>
          <a:off x="625475" y="3048000"/>
          <a:ext cx="10350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3" imgW="190417" imgH="393529" progId="Equation.3">
                  <p:embed/>
                </p:oleObj>
              </mc:Choice>
              <mc:Fallback>
                <p:oleObj name="Equation" r:id="rId3" imgW="190417" imgH="393529" progId="Equation.3">
                  <p:embed/>
                  <p:pic>
                    <p:nvPicPr>
                      <p:cNvPr id="0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048000"/>
                        <a:ext cx="103505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85" name="Object 261"/>
          <p:cNvGraphicFramePr>
            <a:graphicFrameLocks noChangeAspect="1"/>
          </p:cNvGraphicFramePr>
          <p:nvPr/>
        </p:nvGraphicFramePr>
        <p:xfrm>
          <a:off x="5029200" y="2895600"/>
          <a:ext cx="625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6254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62"/>
          <p:cNvGraphicFramePr>
            <a:graphicFrameLocks noChangeAspect="1"/>
          </p:cNvGraphicFramePr>
          <p:nvPr/>
        </p:nvGraphicFramePr>
        <p:xfrm>
          <a:off x="4894263" y="4267200"/>
          <a:ext cx="10239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7" imgW="228501" imgH="393529" progId="Equation.3">
                  <p:embed/>
                </p:oleObj>
              </mc:Choice>
              <mc:Fallback>
                <p:oleObj name="Equation" r:id="rId7" imgW="228501" imgH="393529" progId="Equation.3">
                  <p:embed/>
                  <p:pic>
                    <p:nvPicPr>
                      <p:cNvPr id="0" name="Object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4267200"/>
                        <a:ext cx="102393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63"/>
          <p:cNvGraphicFramePr>
            <a:graphicFrameLocks noChangeAspect="1"/>
          </p:cNvGraphicFramePr>
          <p:nvPr/>
        </p:nvGraphicFramePr>
        <p:xfrm>
          <a:off x="542925" y="5410200"/>
          <a:ext cx="10810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5410200"/>
                        <a:ext cx="10810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264"/>
          <p:cNvGraphicFramePr>
            <a:graphicFrameLocks noChangeAspect="1"/>
          </p:cNvGraphicFramePr>
          <p:nvPr/>
        </p:nvGraphicFramePr>
        <p:xfrm>
          <a:off x="625475" y="4191000"/>
          <a:ext cx="10350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0" name="Object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191000"/>
                        <a:ext cx="103505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89" name="Object 265"/>
          <p:cNvGraphicFramePr>
            <a:graphicFrameLocks noChangeAspect="1"/>
          </p:cNvGraphicFramePr>
          <p:nvPr/>
        </p:nvGraphicFramePr>
        <p:xfrm>
          <a:off x="4892675" y="5334000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13" imgW="215713" imgH="393359" progId="Equation.3">
                  <p:embed/>
                </p:oleObj>
              </mc:Choice>
              <mc:Fallback>
                <p:oleObj name="Equation" r:id="rId13" imgW="215713" imgH="393359" progId="Equation.3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5334000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90" name="Text Box 266"/>
          <p:cNvSpPr txBox="1">
            <a:spLocks noChangeArrowheads="1"/>
          </p:cNvSpPr>
          <p:nvPr/>
        </p:nvSpPr>
        <p:spPr bwMode="auto">
          <a:xfrm>
            <a:off x="3505200" y="3429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52491" name="Text Box 267"/>
          <p:cNvSpPr txBox="1">
            <a:spLocks noChangeArrowheads="1"/>
          </p:cNvSpPr>
          <p:nvPr/>
        </p:nvSpPr>
        <p:spPr bwMode="auto">
          <a:xfrm>
            <a:off x="2362200" y="3429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52492" name="Text Box 268"/>
          <p:cNvSpPr txBox="1">
            <a:spLocks noChangeArrowheads="1"/>
          </p:cNvSpPr>
          <p:nvPr/>
        </p:nvSpPr>
        <p:spPr bwMode="auto">
          <a:xfrm>
            <a:off x="2286000" y="4572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52493" name="Text Box 269"/>
          <p:cNvSpPr txBox="1">
            <a:spLocks noChangeArrowheads="1"/>
          </p:cNvSpPr>
          <p:nvPr/>
        </p:nvSpPr>
        <p:spPr bwMode="auto">
          <a:xfrm>
            <a:off x="2209800" y="5638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52494" name="Text Box 270"/>
          <p:cNvSpPr txBox="1">
            <a:spLocks noChangeArrowheads="1"/>
          </p:cNvSpPr>
          <p:nvPr/>
        </p:nvSpPr>
        <p:spPr bwMode="auto">
          <a:xfrm>
            <a:off x="3505200" y="457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52495" name="Text Box 271"/>
          <p:cNvSpPr txBox="1">
            <a:spLocks noChangeArrowheads="1"/>
          </p:cNvSpPr>
          <p:nvPr/>
        </p:nvSpPr>
        <p:spPr bwMode="auto">
          <a:xfrm>
            <a:off x="3581400" y="5715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52496" name="Text Box 272"/>
          <p:cNvSpPr txBox="1">
            <a:spLocks noChangeArrowheads="1"/>
          </p:cNvSpPr>
          <p:nvPr/>
        </p:nvSpPr>
        <p:spPr bwMode="auto">
          <a:xfrm>
            <a:off x="6400800" y="457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52497" name="Text Box 273"/>
          <p:cNvSpPr txBox="1">
            <a:spLocks noChangeArrowheads="1"/>
          </p:cNvSpPr>
          <p:nvPr/>
        </p:nvSpPr>
        <p:spPr bwMode="auto">
          <a:xfrm>
            <a:off x="7772400" y="457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90" grpId="0"/>
      <p:bldP spid="52491" grpId="0"/>
      <p:bldP spid="52492" grpId="0"/>
      <p:bldP spid="52493" grpId="0"/>
      <p:bldP spid="52494" grpId="0"/>
      <p:bldP spid="52495" grpId="0"/>
      <p:bldP spid="52496" grpId="0"/>
      <p:bldP spid="524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754</Words>
  <Application>Microsoft Office PowerPoint</Application>
  <PresentationFormat>On-screen Show (4:3)</PresentationFormat>
  <Paragraphs>234</Paragraphs>
  <Slides>23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.VnTime</vt:lpstr>
      <vt:lpstr>Arial</vt:lpstr>
      <vt:lpstr>Calibri</vt:lpstr>
      <vt:lpstr>Times New Roman</vt:lpstr>
      <vt:lpstr>.VnArial</vt:lpstr>
      <vt:lpstr>VNI-Times</vt:lpstr>
      <vt:lpstr>.VnTifani HeavyH</vt:lpstr>
      <vt:lpstr>Office Theme</vt:lpstr>
      <vt:lpstr>MathType 5.0 Equation</vt:lpstr>
      <vt:lpstr>Microsoft Equation 3.0</vt:lpstr>
      <vt:lpstr>Microsoft PowerPoint 97-2003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317BachMai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Q93H6-W8JXV-VM2TF-D9C9G-2FP26</dc:creator>
  <cp:lastModifiedBy>Nguyen Thi Luan</cp:lastModifiedBy>
  <cp:revision>261</cp:revision>
  <dcterms:created xsi:type="dcterms:W3CDTF">2010-03-12T22:30:58Z</dcterms:created>
  <dcterms:modified xsi:type="dcterms:W3CDTF">2020-01-19T15:09:35Z</dcterms:modified>
</cp:coreProperties>
</file>