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B51BBF-AB2F-4ADD-A522-7C06EA3C040A}"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52E6-225C-443D-9A31-0C25AD0F0D06}" type="slidenum">
              <a:rPr lang="en-US" smtClean="0"/>
              <a:t>‹#›</a:t>
            </a:fld>
            <a:endParaRPr lang="en-US"/>
          </a:p>
        </p:txBody>
      </p:sp>
    </p:spTree>
    <p:extLst>
      <p:ext uri="{BB962C8B-B14F-4D97-AF65-F5344CB8AC3E}">
        <p14:creationId xmlns:p14="http://schemas.microsoft.com/office/powerpoint/2010/main" val="303439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51BBF-AB2F-4ADD-A522-7C06EA3C040A}"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52E6-225C-443D-9A31-0C25AD0F0D06}" type="slidenum">
              <a:rPr lang="en-US" smtClean="0"/>
              <a:t>‹#›</a:t>
            </a:fld>
            <a:endParaRPr lang="en-US"/>
          </a:p>
        </p:txBody>
      </p:sp>
    </p:spTree>
    <p:extLst>
      <p:ext uri="{BB962C8B-B14F-4D97-AF65-F5344CB8AC3E}">
        <p14:creationId xmlns:p14="http://schemas.microsoft.com/office/powerpoint/2010/main" val="262261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51BBF-AB2F-4ADD-A522-7C06EA3C040A}"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52E6-225C-443D-9A31-0C25AD0F0D06}" type="slidenum">
              <a:rPr lang="en-US" smtClean="0"/>
              <a:t>‹#›</a:t>
            </a:fld>
            <a:endParaRPr lang="en-US"/>
          </a:p>
        </p:txBody>
      </p:sp>
    </p:spTree>
    <p:extLst>
      <p:ext uri="{BB962C8B-B14F-4D97-AF65-F5344CB8AC3E}">
        <p14:creationId xmlns:p14="http://schemas.microsoft.com/office/powerpoint/2010/main" val="155209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977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187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6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42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13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74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730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9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51BBF-AB2F-4ADD-A522-7C06EA3C040A}"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52E6-225C-443D-9A31-0C25AD0F0D06}" type="slidenum">
              <a:rPr lang="en-US" smtClean="0"/>
              <a:t>‹#›</a:t>
            </a:fld>
            <a:endParaRPr lang="en-US"/>
          </a:p>
        </p:txBody>
      </p:sp>
    </p:spTree>
    <p:extLst>
      <p:ext uri="{BB962C8B-B14F-4D97-AF65-F5344CB8AC3E}">
        <p14:creationId xmlns:p14="http://schemas.microsoft.com/office/powerpoint/2010/main" val="3171202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325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952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2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B51BBF-AB2F-4ADD-A522-7C06EA3C040A}"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452E6-225C-443D-9A31-0C25AD0F0D06}" type="slidenum">
              <a:rPr lang="en-US" smtClean="0"/>
              <a:t>‹#›</a:t>
            </a:fld>
            <a:endParaRPr lang="en-US"/>
          </a:p>
        </p:txBody>
      </p:sp>
    </p:spTree>
    <p:extLst>
      <p:ext uri="{BB962C8B-B14F-4D97-AF65-F5344CB8AC3E}">
        <p14:creationId xmlns:p14="http://schemas.microsoft.com/office/powerpoint/2010/main" val="204870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B51BBF-AB2F-4ADD-A522-7C06EA3C040A}"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452E6-225C-443D-9A31-0C25AD0F0D06}" type="slidenum">
              <a:rPr lang="en-US" smtClean="0"/>
              <a:t>‹#›</a:t>
            </a:fld>
            <a:endParaRPr lang="en-US"/>
          </a:p>
        </p:txBody>
      </p:sp>
    </p:spTree>
    <p:extLst>
      <p:ext uri="{BB962C8B-B14F-4D97-AF65-F5344CB8AC3E}">
        <p14:creationId xmlns:p14="http://schemas.microsoft.com/office/powerpoint/2010/main" val="83152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B51BBF-AB2F-4ADD-A522-7C06EA3C040A}" type="datetimeFigureOut">
              <a:rPr lang="en-US" smtClean="0"/>
              <a:t>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452E6-225C-443D-9A31-0C25AD0F0D06}" type="slidenum">
              <a:rPr lang="en-US" smtClean="0"/>
              <a:t>‹#›</a:t>
            </a:fld>
            <a:endParaRPr lang="en-US"/>
          </a:p>
        </p:txBody>
      </p:sp>
    </p:spTree>
    <p:extLst>
      <p:ext uri="{BB962C8B-B14F-4D97-AF65-F5344CB8AC3E}">
        <p14:creationId xmlns:p14="http://schemas.microsoft.com/office/powerpoint/2010/main" val="63630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B51BBF-AB2F-4ADD-A522-7C06EA3C040A}" type="datetimeFigureOut">
              <a:rPr lang="en-US" smtClean="0"/>
              <a:t>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452E6-225C-443D-9A31-0C25AD0F0D06}" type="slidenum">
              <a:rPr lang="en-US" smtClean="0"/>
              <a:t>‹#›</a:t>
            </a:fld>
            <a:endParaRPr lang="en-US"/>
          </a:p>
        </p:txBody>
      </p:sp>
    </p:spTree>
    <p:extLst>
      <p:ext uri="{BB962C8B-B14F-4D97-AF65-F5344CB8AC3E}">
        <p14:creationId xmlns:p14="http://schemas.microsoft.com/office/powerpoint/2010/main" val="55083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51BBF-AB2F-4ADD-A522-7C06EA3C040A}" type="datetimeFigureOut">
              <a:rPr lang="en-US" smtClean="0"/>
              <a:t>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452E6-225C-443D-9A31-0C25AD0F0D06}" type="slidenum">
              <a:rPr lang="en-US" smtClean="0"/>
              <a:t>‹#›</a:t>
            </a:fld>
            <a:endParaRPr lang="en-US"/>
          </a:p>
        </p:txBody>
      </p:sp>
    </p:spTree>
    <p:extLst>
      <p:ext uri="{BB962C8B-B14F-4D97-AF65-F5344CB8AC3E}">
        <p14:creationId xmlns:p14="http://schemas.microsoft.com/office/powerpoint/2010/main" val="123770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51BBF-AB2F-4ADD-A522-7C06EA3C040A}"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452E6-225C-443D-9A31-0C25AD0F0D06}" type="slidenum">
              <a:rPr lang="en-US" smtClean="0"/>
              <a:t>‹#›</a:t>
            </a:fld>
            <a:endParaRPr lang="en-US"/>
          </a:p>
        </p:txBody>
      </p:sp>
    </p:spTree>
    <p:extLst>
      <p:ext uri="{BB962C8B-B14F-4D97-AF65-F5344CB8AC3E}">
        <p14:creationId xmlns:p14="http://schemas.microsoft.com/office/powerpoint/2010/main" val="329247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51BBF-AB2F-4ADD-A522-7C06EA3C040A}"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452E6-225C-443D-9A31-0C25AD0F0D06}" type="slidenum">
              <a:rPr lang="en-US" smtClean="0"/>
              <a:t>‹#›</a:t>
            </a:fld>
            <a:endParaRPr lang="en-US"/>
          </a:p>
        </p:txBody>
      </p:sp>
    </p:spTree>
    <p:extLst>
      <p:ext uri="{BB962C8B-B14F-4D97-AF65-F5344CB8AC3E}">
        <p14:creationId xmlns:p14="http://schemas.microsoft.com/office/powerpoint/2010/main" val="598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51BBF-AB2F-4ADD-A522-7C06EA3C040A}" type="datetimeFigureOut">
              <a:rPr lang="en-US" smtClean="0"/>
              <a:t>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452E6-225C-443D-9A31-0C25AD0F0D06}" type="slidenum">
              <a:rPr lang="en-US" smtClean="0"/>
              <a:t>‹#›</a:t>
            </a:fld>
            <a:endParaRPr lang="en-US"/>
          </a:p>
        </p:txBody>
      </p:sp>
    </p:spTree>
    <p:extLst>
      <p:ext uri="{BB962C8B-B14F-4D97-AF65-F5344CB8AC3E}">
        <p14:creationId xmlns:p14="http://schemas.microsoft.com/office/powerpoint/2010/main" val="3434063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E086B-97C8-44D8-8405-F06C3E75051A}" type="datetimeFigureOut">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E60CC-4883-4761-84B0-A8C1AB0C8E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905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WordArt 6"/>
          <p:cNvSpPr>
            <a:spLocks noChangeArrowheads="1" noChangeShapeType="1" noTextEdit="1"/>
          </p:cNvSpPr>
          <p:nvPr/>
        </p:nvSpPr>
        <p:spPr bwMode="auto">
          <a:xfrm>
            <a:off x="650745" y="332656"/>
            <a:ext cx="7696200" cy="2133600"/>
          </a:xfrm>
          <a:prstGeom prst="rect">
            <a:avLst/>
          </a:prstGeom>
        </p:spPr>
        <p:txBody>
          <a:bodyPr wrap="none" fromWordArt="1">
            <a:prstTxWarp prst="textCanUp">
              <a:avLst>
                <a:gd name="adj" fmla="val 85713"/>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1800" b="1" kern="10"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a:cs typeface="Times New Roman"/>
            </a:endParaRPr>
          </a:p>
        </p:txBody>
      </p:sp>
      <p:sp>
        <p:nvSpPr>
          <p:cNvPr id="5" name="TextBox 4"/>
          <p:cNvSpPr txBox="1"/>
          <p:nvPr/>
        </p:nvSpPr>
        <p:spPr>
          <a:xfrm>
            <a:off x="11297" y="548680"/>
            <a:ext cx="9144000" cy="132343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Nhiệt liệt chào mừng</a:t>
            </a:r>
          </a:p>
          <a:p>
            <a:pPr algn="ctr"/>
            <a:r>
              <a:rPr lang="en-US" sz="4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q</a:t>
            </a:r>
            <a:r>
              <a:rPr lang="en-US"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uý thầy cô giáo về dự giờ!</a:t>
            </a:r>
            <a:endParaRPr lang="en-US" sz="4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6" name="Subtitle 2"/>
          <p:cNvSpPr txBox="1">
            <a:spLocks/>
          </p:cNvSpPr>
          <p:nvPr/>
        </p:nvSpPr>
        <p:spPr>
          <a:xfrm>
            <a:off x="694865" y="2466256"/>
            <a:ext cx="7776864"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i="1" dirty="0" smtClean="0">
                <a:solidFill>
                  <a:srgbClr val="FF0000"/>
                </a:solidFill>
                <a:latin typeface="Times New Roman" pitchFamily="18" charset="0"/>
                <a:cs typeface="Times New Roman" pitchFamily="18" charset="0"/>
              </a:rPr>
              <a:t>Môn: Đạo đức </a:t>
            </a:r>
            <a:endParaRPr lang="en-US" b="1" i="1" dirty="0">
              <a:solidFill>
                <a:srgbClr val="FF0000"/>
              </a:solidFill>
              <a:latin typeface="Times New Roman" pitchFamily="18" charset="0"/>
              <a:cs typeface="Times New Roman" pitchFamily="18" charset="0"/>
            </a:endParaRPr>
          </a:p>
          <a:p>
            <a:pPr marL="0" indent="0" algn="ctr">
              <a:buNone/>
            </a:pPr>
            <a:r>
              <a:rPr lang="en-US" b="1" i="1" dirty="0" smtClean="0">
                <a:solidFill>
                  <a:srgbClr val="FF0000"/>
                </a:solidFill>
                <a:latin typeface="Times New Roman" pitchFamily="18" charset="0"/>
                <a:cs typeface="Times New Roman" pitchFamily="18" charset="0"/>
              </a:rPr>
              <a:t>L</a:t>
            </a:r>
            <a:r>
              <a:rPr lang="en-US" b="1" i="1" dirty="0" smtClean="0">
                <a:solidFill>
                  <a:srgbClr val="FF0000"/>
                </a:solidFill>
                <a:latin typeface="Times New Roman" pitchFamily="18" charset="0"/>
                <a:cs typeface="Times New Roman" pitchFamily="18" charset="0"/>
              </a:rPr>
              <a:t>ớp 4A2</a:t>
            </a:r>
            <a:endParaRPr lang="en-US" b="1" i="1" dirty="0" smtClean="0">
              <a:solidFill>
                <a:srgbClr val="FF0000"/>
              </a:solidFill>
              <a:latin typeface="Times New Roman" pitchFamily="18" charset="0"/>
              <a:cs typeface="Times New Roman" pitchFamily="18" charset="0"/>
            </a:endParaRPr>
          </a:p>
          <a:p>
            <a:pPr marL="0" indent="0" algn="ctr">
              <a:buNone/>
            </a:pPr>
            <a:r>
              <a:rPr lang="en-US" b="1" i="1" dirty="0" smtClean="0">
                <a:solidFill>
                  <a:srgbClr val="FF0000"/>
                </a:solidFill>
                <a:latin typeface="Times New Roman" pitchFamily="18" charset="0"/>
                <a:cs typeface="Times New Roman" pitchFamily="18" charset="0"/>
              </a:rPr>
              <a:t>Giáo viên: Hoàng Như Quỳnh</a:t>
            </a:r>
            <a:endParaRPr lang="en-US"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6424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3" presetClass="emph" presetSubtype="6" repeatCount="indefinite" fill="hold" grpId="1" nodeType="withEffect" nodePh="1">
                                  <p:stCondLst>
                                    <p:cond delay="0"/>
                                  </p:stCondLst>
                                  <p:endCondLst>
                                    <p:cond evt="begin" delay="0">
                                      <p:tn val="8"/>
                                    </p:cond>
                                  </p:endCondLst>
                                  <p:childTnLst>
                                    <p:animClr clrSpc="hsl" dir="cw">
                                      <p:cBhvr>
                                        <p:cTn id="9"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4000" r="-4000" b="-2000"/>
          </a:stretch>
        </a:blipFill>
        <a:effectLst/>
      </p:bgPr>
    </p:bg>
    <p:spTree>
      <p:nvGrpSpPr>
        <p:cNvPr id="1" name=""/>
        <p:cNvGrpSpPr/>
        <p:nvPr/>
      </p:nvGrpSpPr>
      <p:grpSpPr>
        <a:xfrm>
          <a:off x="0" y="0"/>
          <a:ext cx="0" cy="0"/>
          <a:chOff x="0" y="0"/>
          <a:chExt cx="0" cy="0"/>
        </a:xfrm>
      </p:grpSpPr>
      <p:sp>
        <p:nvSpPr>
          <p:cNvPr id="2" name="Pentagon 1"/>
          <p:cNvSpPr/>
          <p:nvPr/>
        </p:nvSpPr>
        <p:spPr>
          <a:xfrm>
            <a:off x="0" y="0"/>
            <a:ext cx="4139952" cy="620688"/>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smtClean="0">
                <a:latin typeface="Times New Roman" pitchFamily="18" charset="0"/>
                <a:cs typeface="Times New Roman" pitchFamily="18" charset="0"/>
              </a:rPr>
              <a:t>KIỂM TRA BÀI CŨ</a:t>
            </a:r>
            <a:endParaRPr lang="en-US" sz="3200" b="1">
              <a:latin typeface="Times New Roman" pitchFamily="18" charset="0"/>
              <a:cs typeface="Times New Roman" pitchFamily="18" charset="0"/>
            </a:endParaRPr>
          </a:p>
        </p:txBody>
      </p:sp>
      <p:sp>
        <p:nvSpPr>
          <p:cNvPr id="3" name="TextBox 2"/>
          <p:cNvSpPr txBox="1"/>
          <p:nvPr/>
        </p:nvSpPr>
        <p:spPr>
          <a:xfrm>
            <a:off x="539552" y="2132856"/>
            <a:ext cx="7416824" cy="3477875"/>
          </a:xfrm>
          <a:prstGeom prst="rect">
            <a:avLst/>
          </a:prstGeom>
          <a:noFill/>
        </p:spPr>
        <p:txBody>
          <a:bodyPr wrap="square" rtlCol="0">
            <a:spAutoFit/>
          </a:bodyPr>
          <a:lstStyle/>
          <a:p>
            <a:r>
              <a:rPr lang="en-US" sz="4400" b="1" smtClean="0">
                <a:solidFill>
                  <a:srgbClr val="C00000"/>
                </a:solidFill>
                <a:latin typeface="Times New Roman" pitchFamily="18" charset="0"/>
                <a:cs typeface="Times New Roman" pitchFamily="18" charset="0"/>
              </a:rPr>
              <a:t>Tình huống:</a:t>
            </a:r>
          </a:p>
          <a:p>
            <a:r>
              <a:rPr lang="en-US" sz="4400" b="1">
                <a:latin typeface="Times New Roman" pitchFamily="18" charset="0"/>
                <a:cs typeface="Times New Roman" pitchFamily="18" charset="0"/>
              </a:rPr>
              <a:t> </a:t>
            </a:r>
            <a:r>
              <a:rPr lang="en-US" sz="4400" b="1" smtClean="0">
                <a:latin typeface="Times New Roman" pitchFamily="18" charset="0"/>
                <a:cs typeface="Times New Roman" pitchFamily="18" charset="0"/>
              </a:rPr>
              <a:t>   Gia đình Nam rất nghèo, bố bạn bị tai nạn giao thông. Chúng ta nên làm gì để giúp bạn trong học tập? Vì sao?</a:t>
            </a:r>
            <a:endParaRPr lang="en-US" sz="4400" b="1">
              <a:latin typeface="Times New Roman" pitchFamily="18" charset="0"/>
              <a:cs typeface="Times New Roman" pitchFamily="18" charset="0"/>
            </a:endParaRPr>
          </a:p>
        </p:txBody>
      </p:sp>
    </p:spTree>
    <p:extLst>
      <p:ext uri="{BB962C8B-B14F-4D97-AF65-F5344CB8AC3E}">
        <p14:creationId xmlns:p14="http://schemas.microsoft.com/office/powerpoint/2010/main" val="33778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32"/>
            <a:ext cx="9144000" cy="1446550"/>
          </a:xfrm>
          <a:prstGeom prst="rect">
            <a:avLst/>
          </a:prstGeom>
          <a:noFill/>
        </p:spPr>
        <p:txBody>
          <a:bodyPr wrap="square" rtlCol="0">
            <a:spAutoFit/>
          </a:bodyPr>
          <a:lstStyle/>
          <a:p>
            <a:pPr algn="ctr"/>
            <a:r>
              <a:rPr lang="en-US" sz="4400" b="1" u="sng" dirty="0" smtClean="0">
                <a:solidFill>
                  <a:srgbClr val="0070C0"/>
                </a:solidFill>
                <a:latin typeface="Times New Roman" pitchFamily="18" charset="0"/>
                <a:cs typeface="Times New Roman" pitchFamily="18" charset="0"/>
                <a:hlinkClick r:id="rId3" action="ppaction://hlinksldjump"/>
              </a:rPr>
              <a:t>Đạo </a:t>
            </a:r>
            <a:r>
              <a:rPr lang="en-US" sz="4400" b="1" u="sng" dirty="0" smtClean="0">
                <a:solidFill>
                  <a:srgbClr val="0070C0"/>
                </a:solidFill>
                <a:latin typeface="Times New Roman" pitchFamily="18" charset="0"/>
                <a:cs typeface="Times New Roman" pitchFamily="18" charset="0"/>
                <a:hlinkClick r:id="rId3" action="ppaction://hlinksldjump"/>
              </a:rPr>
              <a:t>đức</a:t>
            </a:r>
            <a:r>
              <a:rPr lang="en-US" sz="4400" dirty="0" smtClean="0">
                <a:solidFill>
                  <a:srgbClr val="0070C0"/>
                </a:solidFill>
                <a:latin typeface="Times New Roman" pitchFamily="18" charset="0"/>
                <a:cs typeface="Times New Roman" pitchFamily="18" charset="0"/>
                <a:hlinkClick r:id="rId3" action="ppaction://hlinksldjump"/>
              </a:rPr>
              <a:t>:</a:t>
            </a:r>
            <a:endParaRPr lang="en-US" sz="4400" dirty="0" smtClean="0">
              <a:latin typeface="Times New Roman" pitchFamily="18" charset="0"/>
              <a:cs typeface="Times New Roman" pitchFamily="18" charset="0"/>
            </a:endParaRPr>
          </a:p>
          <a:p>
            <a:pPr algn="ctr"/>
            <a:r>
              <a:rPr lang="en-US" sz="4400" b="1" i="1" dirty="0" smtClean="0">
                <a:solidFill>
                  <a:srgbClr val="C00000"/>
                </a:solidFill>
                <a:latin typeface="Times New Roman" pitchFamily="18" charset="0"/>
                <a:cs typeface="Times New Roman" pitchFamily="18" charset="0"/>
              </a:rPr>
              <a:t>Bài 3: Biết bày tỏ ý kiến (Tiết 1)</a:t>
            </a:r>
            <a:endParaRPr lang="en-US" sz="4400"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77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545379" y="908720"/>
            <a:ext cx="7632848" cy="3539430"/>
          </a:xfrm>
          <a:prstGeom prst="rect">
            <a:avLst/>
          </a:prstGeom>
          <a:noFill/>
        </p:spPr>
        <p:txBody>
          <a:bodyPr wrap="square" rtlCol="0">
            <a:spAutoFit/>
          </a:bodyPr>
          <a:lstStyle/>
          <a:p>
            <a:r>
              <a:rPr lang="en-US" sz="3200" b="1" smtClean="0">
                <a:solidFill>
                  <a:srgbClr val="7030A0"/>
                </a:solidFill>
                <a:latin typeface="Times New Roman" pitchFamily="18" charset="0"/>
                <a:cs typeface="Times New Roman" pitchFamily="18" charset="0"/>
              </a:rPr>
              <a:t>Tình huống:</a:t>
            </a:r>
          </a:p>
          <a:p>
            <a:r>
              <a:rPr lang="en-US" sz="3200">
                <a:solidFill>
                  <a:srgbClr val="C00000"/>
                </a:solidFill>
                <a:latin typeface="Times New Roman" pitchFamily="18" charset="0"/>
                <a:cs typeface="Times New Roman" pitchFamily="18" charset="0"/>
              </a:rPr>
              <a:t> </a:t>
            </a:r>
            <a:r>
              <a:rPr lang="en-US" sz="3200" smtClean="0">
                <a:solidFill>
                  <a:srgbClr val="C00000"/>
                </a:solidFill>
                <a:latin typeface="Times New Roman" pitchFamily="18" charset="0"/>
                <a:cs typeface="Times New Roman" pitchFamily="18" charset="0"/>
              </a:rPr>
              <a:t>   </a:t>
            </a:r>
            <a:r>
              <a:rPr lang="en-US" sz="3200" i="1" smtClean="0">
                <a:solidFill>
                  <a:srgbClr val="C00000"/>
                </a:solidFill>
                <a:latin typeface="Times New Roman" pitchFamily="18" charset="0"/>
                <a:cs typeface="Times New Roman" pitchFamily="18" charset="0"/>
              </a:rPr>
              <a:t>Gia đình bạn Tâm gặp khó khăn, bố bạn nghiện rượu, mẹ bạn đi làm xa. Hôm qua bố của Tâm quyết định cho bạn nghỉ học nhưng không thông báo cho Tâm. </a:t>
            </a:r>
          </a:p>
          <a:p>
            <a:r>
              <a:rPr lang="en-US" sz="3200" i="1" smtClean="0">
                <a:solidFill>
                  <a:srgbClr val="C00000"/>
                </a:solidFill>
                <a:latin typeface="Times New Roman" pitchFamily="18" charset="0"/>
                <a:cs typeface="Times New Roman" pitchFamily="18" charset="0"/>
              </a:rPr>
              <a:t>    Theo em, việc làm của bố bạn Tâm là đúng hay sai? Vì sao?</a:t>
            </a:r>
            <a:endParaRPr lang="en-US" sz="3200" i="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2479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14767" y="1988840"/>
            <a:ext cx="5832648" cy="369332"/>
          </a:xfrm>
          <a:prstGeom prst="rect">
            <a:avLst/>
          </a:prstGeom>
          <a:noFill/>
        </p:spPr>
        <p:txBody>
          <a:bodyPr wrap="square" rtlCol="0">
            <a:spAutoFit/>
          </a:bodyPr>
          <a:lstStyle/>
          <a:p>
            <a:endParaRPr lang="en-US"/>
          </a:p>
        </p:txBody>
      </p:sp>
      <p:sp>
        <p:nvSpPr>
          <p:cNvPr id="3" name="Rectangle 2"/>
          <p:cNvSpPr/>
          <p:nvPr/>
        </p:nvSpPr>
        <p:spPr>
          <a:xfrm>
            <a:off x="766695" y="134249"/>
            <a:ext cx="7128792"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i="1" smtClean="0">
                <a:latin typeface="Times New Roman" pitchFamily="18" charset="0"/>
                <a:cs typeface="Times New Roman" pitchFamily="18" charset="0"/>
              </a:rPr>
              <a:t>Em sẽ làm gì với mỗi tình huống sau? Vì sao?</a:t>
            </a:r>
            <a:endParaRPr lang="en-US" sz="2800" b="1" i="1">
              <a:latin typeface="Times New Roman" pitchFamily="18" charset="0"/>
              <a:cs typeface="Times New Roman" pitchFamily="18" charset="0"/>
            </a:endParaRPr>
          </a:p>
        </p:txBody>
      </p:sp>
      <p:sp>
        <p:nvSpPr>
          <p:cNvPr id="4" name="TextBox 3"/>
          <p:cNvSpPr txBox="1"/>
          <p:nvPr/>
        </p:nvSpPr>
        <p:spPr>
          <a:xfrm>
            <a:off x="1304198" y="908720"/>
            <a:ext cx="6053786" cy="5693866"/>
          </a:xfrm>
          <a:prstGeom prst="rect">
            <a:avLst/>
          </a:prstGeom>
          <a:noFill/>
        </p:spPr>
        <p:txBody>
          <a:bodyPr wrap="square" rtlCol="0">
            <a:spAutoFit/>
          </a:bodyPr>
          <a:lstStyle/>
          <a:p>
            <a:pPr algn="just"/>
            <a:r>
              <a:rPr lang="en-US" sz="2800" b="1" smtClean="0">
                <a:latin typeface="Times New Roman" pitchFamily="18" charset="0"/>
                <a:cs typeface="Times New Roman" pitchFamily="18" charset="0"/>
              </a:rPr>
              <a:t>Tình huống 1:</a:t>
            </a:r>
            <a:r>
              <a:rPr lang="en-US" sz="2800" smtClean="0">
                <a:latin typeface="Times New Roman" pitchFamily="18" charset="0"/>
                <a:cs typeface="Times New Roman" pitchFamily="18" charset="0"/>
              </a:rPr>
              <a:t>Em được phân công làm một việc không phù hợp với khả năng.</a:t>
            </a:r>
          </a:p>
          <a:p>
            <a:pPr algn="just"/>
            <a:endParaRPr lang="en-US" sz="2800" smtClean="0">
              <a:latin typeface="Times New Roman" pitchFamily="18" charset="0"/>
              <a:cs typeface="Times New Roman" pitchFamily="18" charset="0"/>
            </a:endParaRPr>
          </a:p>
          <a:p>
            <a:pPr algn="just"/>
            <a:r>
              <a:rPr lang="en-US" sz="2800" b="1" smtClean="0">
                <a:latin typeface="Times New Roman" pitchFamily="18" charset="0"/>
                <a:cs typeface="Times New Roman" pitchFamily="18" charset="0"/>
              </a:rPr>
              <a:t>Tình huống 2:</a:t>
            </a:r>
            <a:r>
              <a:rPr lang="en-US" sz="2800" smtClean="0">
                <a:latin typeface="Times New Roman" pitchFamily="18" charset="0"/>
                <a:cs typeface="Times New Roman" pitchFamily="18" charset="0"/>
              </a:rPr>
              <a:t>Em bị cô giáo hiểu lầm và phê bình.</a:t>
            </a:r>
          </a:p>
          <a:p>
            <a:pPr algn="just"/>
            <a:endParaRPr lang="en-US" sz="2800" smtClean="0">
              <a:latin typeface="Times New Roman" pitchFamily="18" charset="0"/>
              <a:cs typeface="Times New Roman" pitchFamily="18" charset="0"/>
            </a:endParaRPr>
          </a:p>
          <a:p>
            <a:pPr algn="just"/>
            <a:r>
              <a:rPr lang="en-US" sz="2800" b="1" smtClean="0">
                <a:latin typeface="Times New Roman" pitchFamily="18" charset="0"/>
                <a:cs typeface="Times New Roman" pitchFamily="18" charset="0"/>
              </a:rPr>
              <a:t>Tình huống 3:</a:t>
            </a:r>
            <a:r>
              <a:rPr lang="en-US" sz="2800" smtClean="0">
                <a:latin typeface="Times New Roman" pitchFamily="18" charset="0"/>
                <a:cs typeface="Times New Roman" pitchFamily="18" charset="0"/>
              </a:rPr>
              <a:t>Chủ nhật này bố mẹ dự định cho em đi chơi công viên, nhưng em lại muốn đi xem xiếc.</a:t>
            </a:r>
          </a:p>
          <a:p>
            <a:pPr algn="just"/>
            <a:endParaRPr lang="en-US" sz="2800" smtClean="0">
              <a:latin typeface="Times New Roman" pitchFamily="18" charset="0"/>
              <a:cs typeface="Times New Roman" pitchFamily="18" charset="0"/>
            </a:endParaRPr>
          </a:p>
          <a:p>
            <a:pPr algn="just"/>
            <a:r>
              <a:rPr lang="en-US" sz="2800" b="1" smtClean="0">
                <a:latin typeface="Times New Roman" pitchFamily="18" charset="0"/>
                <a:cs typeface="Times New Roman" pitchFamily="18" charset="0"/>
              </a:rPr>
              <a:t>Tình huống 4:</a:t>
            </a:r>
            <a:r>
              <a:rPr lang="en-US" sz="2800" smtClean="0">
                <a:latin typeface="Times New Roman" pitchFamily="18" charset="0"/>
                <a:cs typeface="Times New Roman" pitchFamily="18" charset="0"/>
              </a:rPr>
              <a:t>Em muốn được tham gia vào một hoạt động nào đó của lớp, của trường nhưng chưa được phân công.</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3576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1000"/>
                                        <p:tgtEl>
                                          <p:spTgt spid="4">
                                            <p:txEl>
                                              <p:pRg st="6" end="6"/>
                                            </p:txEl>
                                          </p:spTgt>
                                        </p:tgtEl>
                                      </p:cBhvr>
                                    </p:animEffect>
                                    <p:anim calcmode="lin" valueType="num">
                                      <p:cBhvr>
                                        <p:cTn id="3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88326"/>
            <a:ext cx="818619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smtClean="0">
                <a:latin typeface="Times New Roman" pitchFamily="18" charset="0"/>
                <a:cs typeface="Times New Roman" pitchFamily="18" charset="0"/>
              </a:rPr>
              <a:t>a, Trẻ em có quyền mong muốn, có ý kiến riêng về các vấn đề có liên quan đến trẻ em.</a:t>
            </a:r>
            <a:endParaRPr lang="en-US" sz="2800">
              <a:latin typeface="Times New Roman" pitchFamily="18" charset="0"/>
              <a:cs typeface="Times New Roman" pitchFamily="18" charset="0"/>
            </a:endParaRPr>
          </a:p>
        </p:txBody>
      </p:sp>
      <p:sp>
        <p:nvSpPr>
          <p:cNvPr id="4" name="Rectangle 3"/>
          <p:cNvSpPr/>
          <p:nvPr/>
        </p:nvSpPr>
        <p:spPr>
          <a:xfrm>
            <a:off x="0" y="1700808"/>
            <a:ext cx="818619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smtClean="0">
                <a:latin typeface="Times New Roman" pitchFamily="18" charset="0"/>
                <a:cs typeface="Times New Roman" pitchFamily="18" charset="0"/>
              </a:rPr>
              <a:t>b, Cách chia sẻ, bày tỏ ý kiến phải rõ ràng và tôn trọng người nghe.</a:t>
            </a:r>
            <a:endParaRPr lang="en-US" sz="2800">
              <a:latin typeface="Times New Roman" pitchFamily="18" charset="0"/>
              <a:cs typeface="Times New Roman" pitchFamily="18" charset="0"/>
            </a:endParaRPr>
          </a:p>
        </p:txBody>
      </p:sp>
      <p:sp>
        <p:nvSpPr>
          <p:cNvPr id="5" name="Rectangle 4"/>
          <p:cNvSpPr/>
          <p:nvPr/>
        </p:nvSpPr>
        <p:spPr>
          <a:xfrm>
            <a:off x="-24440" y="3068960"/>
            <a:ext cx="8210631"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smtClean="0">
                <a:latin typeface="Times New Roman" pitchFamily="18" charset="0"/>
                <a:cs typeface="Times New Roman" pitchFamily="18" charset="0"/>
              </a:rPr>
              <a:t>c, Trẻ em cần lắng nghe tôn trọng ý kiến của người khác.</a:t>
            </a:r>
            <a:endParaRPr lang="en-US" sz="2800">
              <a:latin typeface="Times New Roman" pitchFamily="18" charset="0"/>
              <a:cs typeface="Times New Roman" pitchFamily="18" charset="0"/>
            </a:endParaRPr>
          </a:p>
        </p:txBody>
      </p:sp>
      <p:sp>
        <p:nvSpPr>
          <p:cNvPr id="6" name="Rectangle 5"/>
          <p:cNvSpPr/>
          <p:nvPr/>
        </p:nvSpPr>
        <p:spPr>
          <a:xfrm>
            <a:off x="0" y="4437112"/>
            <a:ext cx="818619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smtClean="0">
                <a:latin typeface="Times New Roman" pitchFamily="18" charset="0"/>
                <a:cs typeface="Times New Roman" pitchFamily="18" charset="0"/>
              </a:rPr>
              <a:t>d, Người lớn cần lắng nghe ý kến của trẻ em</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7" name="Rectangle 6"/>
          <p:cNvSpPr/>
          <p:nvPr/>
        </p:nvSpPr>
        <p:spPr>
          <a:xfrm>
            <a:off x="-24439" y="5797089"/>
            <a:ext cx="8210631"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smtClean="0">
                <a:latin typeface="Times New Roman" pitchFamily="18" charset="0"/>
                <a:cs typeface="Times New Roman" pitchFamily="18" charset="0"/>
              </a:rPr>
              <a:t>đ, Mọi ý muốn của trẻ em đều phải được thực hiện</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8" name="7-Point Star 7"/>
          <p:cNvSpPr/>
          <p:nvPr/>
        </p:nvSpPr>
        <p:spPr>
          <a:xfrm rot="798194">
            <a:off x="7956376" y="260555"/>
            <a:ext cx="936104" cy="864096"/>
          </a:xfrm>
          <a:prstGeom prst="star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7-Point Star 8"/>
          <p:cNvSpPr/>
          <p:nvPr/>
        </p:nvSpPr>
        <p:spPr>
          <a:xfrm rot="798194">
            <a:off x="7956376" y="1700808"/>
            <a:ext cx="936104" cy="864096"/>
          </a:xfrm>
          <a:prstGeom prst="star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7-Point Star 9"/>
          <p:cNvSpPr/>
          <p:nvPr/>
        </p:nvSpPr>
        <p:spPr>
          <a:xfrm rot="798194">
            <a:off x="7971095" y="3068960"/>
            <a:ext cx="936104" cy="864096"/>
          </a:xfrm>
          <a:prstGeom prst="star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7-Point Star 10"/>
          <p:cNvSpPr/>
          <p:nvPr/>
        </p:nvSpPr>
        <p:spPr>
          <a:xfrm rot="798194">
            <a:off x="7971094" y="4437111"/>
            <a:ext cx="936104" cy="864096"/>
          </a:xfrm>
          <a:prstGeom prst="star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7-Point Star 11"/>
          <p:cNvSpPr/>
          <p:nvPr/>
        </p:nvSpPr>
        <p:spPr>
          <a:xfrm rot="798194">
            <a:off x="7971095" y="5797088"/>
            <a:ext cx="936104" cy="864096"/>
          </a:xfrm>
          <a:prstGeom prst="star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2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 calcmode="lin" valueType="num">
                                      <p:cBhvr>
                                        <p:cTn id="47" dur="1000" fill="hold"/>
                                        <p:tgtEl>
                                          <p:spTgt spid="10"/>
                                        </p:tgtEl>
                                        <p:attrNameLst>
                                          <p:attrName>style.rotation</p:attrName>
                                        </p:attrNameLst>
                                      </p:cBhvr>
                                      <p:tavLst>
                                        <p:tav tm="0">
                                          <p:val>
                                            <p:fltVal val="90"/>
                                          </p:val>
                                        </p:tav>
                                        <p:tav tm="100000">
                                          <p:val>
                                            <p:fltVal val="0"/>
                                          </p:val>
                                        </p:tav>
                                      </p:tavLst>
                                    </p:anim>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8096" y="258060"/>
            <a:ext cx="5256584" cy="923330"/>
          </a:xfrm>
          <a:prstGeom prst="rect">
            <a:avLst/>
          </a:prstGeom>
          <a:noFill/>
        </p:spPr>
        <p:txBody>
          <a:bodyPr wrap="square" rtlCol="0">
            <a:spAutoFit/>
          </a:bodyPr>
          <a:lstStyle/>
          <a:p>
            <a:pPr algn="ctr"/>
            <a:r>
              <a:rPr lang="en-US" sz="5400" b="1" smtClean="0">
                <a:solidFill>
                  <a:srgbClr val="FF0000"/>
                </a:solidFill>
                <a:latin typeface="Times New Roman" pitchFamily="18" charset="0"/>
                <a:cs typeface="Times New Roman" pitchFamily="18" charset="0"/>
              </a:rPr>
              <a:t>GHI NHỚ:</a:t>
            </a:r>
            <a:endParaRPr lang="en-US" sz="5400" b="1">
              <a:solidFill>
                <a:srgbClr val="FF0000"/>
              </a:solidFill>
              <a:latin typeface="Times New Roman" pitchFamily="18" charset="0"/>
              <a:cs typeface="Times New Roman" pitchFamily="18" charset="0"/>
            </a:endParaRPr>
          </a:p>
        </p:txBody>
      </p:sp>
      <p:sp>
        <p:nvSpPr>
          <p:cNvPr id="3" name="TextBox 2"/>
          <p:cNvSpPr txBox="1"/>
          <p:nvPr/>
        </p:nvSpPr>
        <p:spPr>
          <a:xfrm>
            <a:off x="331912" y="1628800"/>
            <a:ext cx="8568952" cy="4832092"/>
          </a:xfrm>
          <a:prstGeom prst="rect">
            <a:avLst/>
          </a:prstGeom>
          <a:noFill/>
        </p:spPr>
        <p:txBody>
          <a:bodyPr wrap="square" rtlCol="0">
            <a:spAutoFit/>
          </a:bodyPr>
          <a:lstStyle/>
          <a:p>
            <a:pPr algn="just"/>
            <a:r>
              <a:rPr lang="en-US" sz="4400" b="1" i="1" smtClean="0">
                <a:solidFill>
                  <a:schemeClr val="bg1"/>
                </a:solidFill>
                <a:latin typeface="Times New Roman" pitchFamily="18" charset="0"/>
                <a:cs typeface="Times New Roman" pitchFamily="18" charset="0"/>
              </a:rPr>
              <a:t>Mỗi trẻ em đều có quyền mong muốn, có ý kiến riêng về những việc liên quan đến trẻ em. Em cần mạnh dạn chia sẻ, bày tỏ những ý kiến, mong muốn của mình với những người xung quanh một cách rõ ràng, lễ độ.</a:t>
            </a:r>
            <a:endParaRPr lang="en-US" sz="4400" b="1" i="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8222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3528" y="1916832"/>
            <a:ext cx="9001000" cy="2862322"/>
          </a:xfrm>
          <a:prstGeom prst="rect">
            <a:avLst/>
          </a:prstGeom>
        </p:spPr>
        <p:txBody>
          <a:bodyPr wrap="square">
            <a:spAutoFit/>
          </a:bodyPr>
          <a:lstStyle/>
          <a:p>
            <a:r>
              <a:rPr lang="vi-VN" sz="6000" b="1">
                <a:solidFill>
                  <a:prstClr val="white"/>
                </a:solidFill>
                <a:latin typeface="Times New Roman"/>
              </a:rPr>
              <a:t>CẢM ƠN </a:t>
            </a:r>
            <a:endParaRPr lang="en-US" sz="6000" b="1">
              <a:solidFill>
                <a:prstClr val="white"/>
              </a:solidFill>
            </a:endParaRPr>
          </a:p>
          <a:p>
            <a:r>
              <a:rPr lang="vi-VN" sz="6000" b="1">
                <a:solidFill>
                  <a:prstClr val="white"/>
                </a:solidFill>
                <a:latin typeface="Times New Roman"/>
              </a:rPr>
              <a:t>QUÝ THẦY CÔ </a:t>
            </a:r>
            <a:endParaRPr lang="en-US" sz="6000" b="1">
              <a:solidFill>
                <a:prstClr val="white"/>
              </a:solidFill>
            </a:endParaRPr>
          </a:p>
          <a:p>
            <a:r>
              <a:rPr lang="vi-VN" sz="6000" b="1">
                <a:solidFill>
                  <a:prstClr val="white"/>
                </a:solidFill>
                <a:latin typeface="Times New Roman"/>
              </a:rPr>
              <a:t>VÀ CÁC EM HỌC SINH!</a:t>
            </a:r>
          </a:p>
        </p:txBody>
      </p:sp>
    </p:spTree>
    <p:extLst>
      <p:ext uri="{BB962C8B-B14F-4D97-AF65-F5344CB8AC3E}">
        <p14:creationId xmlns:p14="http://schemas.microsoft.com/office/powerpoint/2010/main" val="2446672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375</Words>
  <Application>Microsoft Office PowerPoint</Application>
  <PresentationFormat>On-screen Show (4:3)</PresentationFormat>
  <Paragraphs>31</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14</cp:revision>
  <dcterms:created xsi:type="dcterms:W3CDTF">2018-10-24T13:01:06Z</dcterms:created>
  <dcterms:modified xsi:type="dcterms:W3CDTF">2020-03-01T15:15:23Z</dcterms:modified>
</cp:coreProperties>
</file>