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76" r:id="rId10"/>
    <p:sldId id="270" r:id="rId11"/>
    <p:sldId id="271" r:id="rId12"/>
    <p:sldId id="272" r:id="rId13"/>
    <p:sldId id="273" r:id="rId14"/>
    <p:sldId id="274" r:id="rId15"/>
    <p:sldId id="275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12AF6E-78E1-4409-854E-ABAC6A00809C}" type="datetimeFigureOut">
              <a:rPr lang="en-US"/>
              <a:pPr>
                <a:defRPr/>
              </a:pPr>
              <a:t>1/3/2020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B8BEDD-FB3B-4562-8999-8529577D2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20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956AA1-DE92-402F-8D79-F046FBAE364B}" type="slidenum">
              <a:rPr lang="en-US" sz="1200"/>
              <a:pPr algn="r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789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/>
              <a:pPr>
                <a:defRPr/>
              </a:pPr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/>
              <a:pPr>
                <a:defRPr/>
              </a:pPr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/>
              <a:pPr>
                <a:defRPr/>
              </a:pPr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/>
              <a:pPr>
                <a:defRPr/>
              </a:pPr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/>
              <a:pPr>
                <a:defRPr/>
              </a:pPr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/>
              <a:pPr>
                <a:defRPr/>
              </a:pPr>
              <a:t>1/3/2020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/>
              <a:pPr>
                <a:defRPr/>
              </a:pPr>
              <a:t>1/3/2020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/>
              <a:pPr>
                <a:defRPr/>
              </a:pPr>
              <a:t>1/3/2020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/>
              <a:pPr>
                <a:defRPr/>
              </a:pPr>
              <a:t>1/3/2020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/>
              <a:pPr>
                <a:defRPr/>
              </a:pPr>
              <a:t>1/3/2020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/>
              <a:pPr>
                <a:defRPr/>
              </a:pPr>
              <a:t>1/3/2020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/>
              <a:pPr>
                <a:defRPr/>
              </a:pPr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7.gif"/><Relationship Id="rId5" Type="http://schemas.openxmlformats.org/officeDocument/2006/relationships/audio" Target="../media/audio5.wav"/><Relationship Id="rId10" Type="http://schemas.openxmlformats.org/officeDocument/2006/relationships/image" Target="../media/image12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6.wav"/><Relationship Id="rId11" Type="http://schemas.openxmlformats.org/officeDocument/2006/relationships/image" Target="../media/image12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6.wav"/><Relationship Id="rId11" Type="http://schemas.openxmlformats.org/officeDocument/2006/relationships/image" Target="../media/image12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7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My%20Documents\Downloads\Lopchungtadoanket-NguyenDucHuy_cfj3.mp3" TargetMode="External"/><Relationship Id="rId1" Type="http://schemas.openxmlformats.org/officeDocument/2006/relationships/audio" Target="file:///G:\thieu_nhi_the_gioi_lien_hoan-nhieu_nghe_si.mp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9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7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0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SG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SG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4</a:t>
            </a: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1524000" y="2879812"/>
            <a:ext cx="6666585" cy="153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4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7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5543402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371600" y="719138"/>
            <a:ext cx="7772400" cy="21002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</a:rPr>
              <a:t>Tính giá trị biểu thức 250 + m </a:t>
            </a:r>
          </a:p>
          <a:p>
            <a:pPr algn="ctr"/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</a:rPr>
              <a:t>Với m = 10</a:t>
            </a:r>
          </a:p>
        </p:txBody>
      </p:sp>
      <p:grpSp>
        <p:nvGrpSpPr>
          <p:cNvPr id="23554" name="Group 51"/>
          <p:cNvGrpSpPr>
            <a:grpSpLocks/>
          </p:cNvGrpSpPr>
          <p:nvPr/>
        </p:nvGrpSpPr>
        <p:grpSpPr bwMode="auto">
          <a:xfrm>
            <a:off x="228600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35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925638" y="2971800"/>
            <a:ext cx="4856162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250</a:t>
            </a:r>
            <a:endParaRPr lang="vi-V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4655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688" y="32115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845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925638" y="4362450"/>
            <a:ext cx="4856162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260</a:t>
            </a:r>
            <a:r>
              <a:rPr lang="vi-VN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vi-VN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75773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25" y="44418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5720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8200" y="4648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925638" y="5638800"/>
            <a:ext cx="4856162" cy="893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270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57912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38200" y="5943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5715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38150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sp>
        <p:nvSpPr>
          <p:cNvPr id="23572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pic>
        <p:nvPicPr>
          <p:cNvPr id="235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2388" y="-228600"/>
            <a:ext cx="16525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78486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77724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205663" y="4362450"/>
            <a:ext cx="1752600" cy="1179513"/>
            <a:chOff x="4320" y="2928"/>
            <a:chExt cx="1104" cy="1104"/>
          </a:xfrm>
        </p:grpSpPr>
        <p:sp>
          <p:nvSpPr>
            <p:cNvPr id="2358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2358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23585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8" y="720725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8788" y="838200"/>
            <a:ext cx="6348412" cy="1828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</a:rPr>
              <a:t>   Kết quả của phép tính </a:t>
            </a:r>
          </a:p>
          <a:p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</a:rPr>
              <a:t>   250 + m với m = 30 là:</a:t>
            </a:r>
            <a:endParaRPr lang="vi-VN" altLang="en-US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4578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461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52600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Calibri" pitchFamily="34" charset="0"/>
              </a:rPr>
              <a:t>550</a:t>
            </a:r>
            <a:endParaRPr lang="en-US" altLang="en-US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306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00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40386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Calibri" pitchFamily="34" charset="0"/>
              </a:rPr>
              <a:t>280</a:t>
            </a:r>
            <a:endParaRPr lang="en-US" altLang="en-US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297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40751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1878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8200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Calibri" pitchFamily="34" charset="0"/>
              </a:rPr>
              <a:t>220</a:t>
            </a:r>
            <a:endParaRPr lang="en-US" altLang="en-US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287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5065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5102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2</a:t>
            </a:r>
          </a:p>
        </p:txBody>
      </p:sp>
      <p:pic>
        <p:nvPicPr>
          <p:cNvPr id="24596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848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848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848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848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7543800" y="3810000"/>
            <a:ext cx="1752600" cy="1752600"/>
            <a:chOff x="4866" y="816"/>
            <a:chExt cx="1104" cy="1104"/>
          </a:xfrm>
        </p:grpSpPr>
        <p:sp>
          <p:nvSpPr>
            <p:cNvPr id="24610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2461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4609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17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Đáp án nào không phải là giá trị 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 biểu thức 873 – n với n = 10</a:t>
            </a:r>
          </a:p>
        </p:txBody>
      </p:sp>
      <p:grpSp>
        <p:nvGrpSpPr>
          <p:cNvPr id="25602" name="Group 51"/>
          <p:cNvGrpSpPr>
            <a:grpSpLocks/>
          </p:cNvGrpSpPr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56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883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863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773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25617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WordArt 33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785495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78978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786447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7854950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784860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391400" y="5105400"/>
            <a:ext cx="1752600" cy="1752600"/>
            <a:chOff x="4320" y="2928"/>
            <a:chExt cx="1104" cy="1104"/>
          </a:xfrm>
        </p:grpSpPr>
        <p:sp>
          <p:nvSpPr>
            <p:cNvPr id="2563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2563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3</a:t>
            </a:r>
          </a:p>
        </p:txBody>
      </p:sp>
      <p:sp>
        <p:nvSpPr>
          <p:cNvPr id="25637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9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8788" y="838200"/>
            <a:ext cx="6348412" cy="1981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Tính giá trị biểu thức?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250 + m với m = 80</a:t>
            </a:r>
          </a:p>
        </p:txBody>
      </p:sp>
      <p:grpSp>
        <p:nvGrpSpPr>
          <p:cNvPr id="26626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666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52600" y="3048000"/>
            <a:ext cx="5638800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250 + m = 80 + 250 = 330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306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00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4038600"/>
            <a:ext cx="56626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250 + m = 250 + 80 = 330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297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40751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1910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8200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5029200"/>
            <a:ext cx="56626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</a:rPr>
              <a:t>250 + m = 250 + 80 = 230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287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029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5105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4</a:t>
            </a:r>
          </a:p>
        </p:txBody>
      </p:sp>
      <p:pic>
        <p:nvPicPr>
          <p:cNvPr id="26644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80010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80010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79248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7543800" y="3810000"/>
            <a:ext cx="1752600" cy="1752600"/>
            <a:chOff x="4866" y="816"/>
            <a:chExt cx="1104" cy="1104"/>
          </a:xfrm>
        </p:grpSpPr>
        <p:sp>
          <p:nvSpPr>
            <p:cNvPr id="26664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2666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6663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2" grpId="0" animBg="1"/>
      <p:bldP spid="72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Đáp án nào không phải là giá trị 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 biểu thức 873 – n với n = 70</a:t>
            </a:r>
          </a:p>
        </p:txBody>
      </p:sp>
      <p:grpSp>
        <p:nvGrpSpPr>
          <p:cNvPr id="27650" name="Group 51"/>
          <p:cNvGrpSpPr>
            <a:grpSpLocks/>
          </p:cNvGrpSpPr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76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873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803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813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27665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8153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8153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80772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543800" y="4114800"/>
            <a:ext cx="1752600" cy="1752600"/>
            <a:chOff x="4320" y="2928"/>
            <a:chExt cx="1104" cy="1104"/>
          </a:xfrm>
        </p:grpSpPr>
        <p:sp>
          <p:nvSpPr>
            <p:cNvPr id="2768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2768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5</a:t>
            </a:r>
          </a:p>
        </p:txBody>
      </p:sp>
      <p:sp>
        <p:nvSpPr>
          <p:cNvPr id="27685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Giá trị của biểu thức 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250 + m với m = 0 là?</a:t>
            </a:r>
          </a:p>
        </p:txBody>
      </p:sp>
      <p:grpSp>
        <p:nvGrpSpPr>
          <p:cNvPr id="29698" name="Group 51"/>
          <p:cNvGrpSpPr>
            <a:grpSpLocks/>
          </p:cNvGrpSpPr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973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250 + m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250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200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29713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81534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81534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80010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391400" y="4191000"/>
            <a:ext cx="1752600" cy="1752600"/>
            <a:chOff x="4320" y="2928"/>
            <a:chExt cx="1104" cy="1104"/>
          </a:xfrm>
        </p:grpSpPr>
        <p:sp>
          <p:nvSpPr>
            <p:cNvPr id="29734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2973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6</a:t>
            </a:r>
          </a:p>
        </p:txBody>
      </p:sp>
      <p:sp>
        <p:nvSpPr>
          <p:cNvPr id="29733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thieu_nhi_the_gioi_lien_hoan-nhieu_nghe_s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1524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BJ_SMP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hickThin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itle 7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Lopchungtadoanket-NguyenDucHuy_cfj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06" fill="hold"/>
                                        <p:tgtEl>
                                          <p:spTgt spid="12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9600" y="2590800"/>
            <a:ext cx="405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*Tính giá trị của biểu thức:</a:t>
            </a:r>
          </a:p>
        </p:txBody>
      </p:sp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381000" y="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5364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64" name="Group 28"/>
          <p:cNvGrpSpPr>
            <a:grpSpLocks/>
          </p:cNvGrpSpPr>
          <p:nvPr/>
        </p:nvGrpSpPr>
        <p:grpSpPr bwMode="auto">
          <a:xfrm>
            <a:off x="457200" y="1219200"/>
            <a:ext cx="8147050" cy="1143000"/>
            <a:chOff x="1680" y="2880"/>
            <a:chExt cx="2832" cy="912"/>
          </a:xfrm>
        </p:grpSpPr>
        <p:sp>
          <p:nvSpPr>
            <p:cNvPr id="15373" name="AutoShape 29"/>
            <p:cNvSpPr>
              <a:spLocks noChangeArrowheads="1"/>
            </p:cNvSpPr>
            <p:nvPr/>
          </p:nvSpPr>
          <p:spPr bwMode="auto">
            <a:xfrm>
              <a:off x="1680" y="2880"/>
              <a:ext cx="2832" cy="912"/>
            </a:xfrm>
            <a:prstGeom prst="cloudCallout">
              <a:avLst>
                <a:gd name="adj1" fmla="val -16630"/>
                <a:gd name="adj2" fmla="val -71819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2400">
                <a:latin typeface=".VnTime"/>
              </a:endParaRPr>
            </a:p>
          </p:txBody>
        </p:sp>
        <p:sp>
          <p:nvSpPr>
            <p:cNvPr id="15374" name="Text Box 30"/>
            <p:cNvSpPr txBox="1">
              <a:spLocks noChangeArrowheads="1"/>
            </p:cNvSpPr>
            <p:nvPr/>
          </p:nvSpPr>
          <p:spPr bwMode="auto">
            <a:xfrm>
              <a:off x="1981" y="2998"/>
              <a:ext cx="2208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Kiểm tra bài cũ:</a:t>
              </a:r>
            </a:p>
          </p:txBody>
        </p:sp>
      </p:grp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953000" y="4191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00200" y="32766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C00FF"/>
                </a:solidFill>
                <a:latin typeface=".VnTime"/>
              </a:rPr>
              <a:t> </a:t>
            </a:r>
            <a:r>
              <a:rPr lang="en-US" sz="3600">
                <a:latin typeface="Calibri" pitchFamily="34" charset="0"/>
              </a:rPr>
              <a:t>240 + 130 x 2 = </a:t>
            </a:r>
            <a:endParaRPr lang="en-US" sz="2800">
              <a:latin typeface=".VnTime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95800" y="324485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C00FF"/>
                </a:solidFill>
                <a:latin typeface=".VnTime"/>
              </a:rPr>
              <a:t> </a:t>
            </a:r>
            <a:r>
              <a:rPr lang="en-US" sz="3600">
                <a:latin typeface="Calibri" pitchFamily="34" charset="0"/>
              </a:rPr>
              <a:t>240 + 260  </a:t>
            </a:r>
            <a:endParaRPr lang="en-US" sz="2800">
              <a:latin typeface=".VnTime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67200" y="38100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.VnTime"/>
              </a:rPr>
              <a:t>=</a:t>
            </a:r>
            <a:r>
              <a:rPr lang="en-US" sz="2800">
                <a:solidFill>
                  <a:srgbClr val="CC00FF"/>
                </a:solidFill>
                <a:latin typeface=".VnTime"/>
              </a:rPr>
              <a:t>       </a:t>
            </a:r>
            <a:r>
              <a:rPr lang="en-US" sz="3600">
                <a:latin typeface="Calibri" pitchFamily="34" charset="0"/>
              </a:rPr>
              <a:t>500  </a:t>
            </a:r>
            <a:endParaRPr lang="en-US" sz="2800">
              <a:latin typeface=".VnTime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73" grpId="0"/>
      <p:bldP spid="14339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0" y="15240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6" name="Group 30"/>
          <p:cNvGraphicFramePr>
            <a:graphicFrameLocks noGrp="1"/>
          </p:cNvGraphicFramePr>
          <p:nvPr/>
        </p:nvGraphicFramePr>
        <p:xfrm>
          <a:off x="0" y="2271713"/>
          <a:ext cx="9144000" cy="3604064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4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tất cả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. 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067175" y="2852738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6477000" y="2924175"/>
            <a:ext cx="1828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 + 1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017963" y="3500438"/>
            <a:ext cx="914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2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6477000" y="3563938"/>
            <a:ext cx="1828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 + 2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4038600" y="405765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6553200" y="4068763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 + 3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962400" y="4645025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. . .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6781800" y="4645025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. . .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038600" y="5219700"/>
            <a:ext cx="914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a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6477000" y="5292725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 + a</a:t>
            </a:r>
          </a:p>
        </p:txBody>
      </p:sp>
      <p:sp>
        <p:nvSpPr>
          <p:cNvPr id="17433" name="Text Box 8"/>
          <p:cNvSpPr txBox="1">
            <a:spLocks noChangeArrowheads="1"/>
          </p:cNvSpPr>
          <p:nvPr/>
        </p:nvSpPr>
        <p:spPr bwMode="auto">
          <a:xfrm>
            <a:off x="228600" y="304800"/>
            <a:ext cx="8915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Ví dụ: Lan có 3 quyển vở, mẹ cho Lan thêm  … quyển vở. Lan có tất cả … quyển vở 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" y="60198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+ a là biểu thức có chứa một chữ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/>
      <p:bldP spid="6169" grpId="0"/>
      <p:bldP spid="6170" grpId="0"/>
      <p:bldP spid="6171" grpId="0"/>
      <p:bldP spid="6172" grpId="0"/>
      <p:bldP spid="6173" grpId="0"/>
      <p:bldP spid="6174" grpId="0"/>
      <p:bldP spid="6175" grpId="0"/>
      <p:bldP spid="6176" grpId="0"/>
      <p:bldP spid="6177" grpId="0"/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+ Nếu a = 1 thì 3 + a =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200" b="1" i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một giá trị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của biểu thức 3 + 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18288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+ Nếu a = 2 thì 3 + a =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04800" y="2514600"/>
            <a:ext cx="937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5 là </a:t>
            </a:r>
            <a:r>
              <a:rPr lang="en-US" sz="3200" b="1" i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một giá trị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của biểu thức 3 + 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81000" y="31242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+ Nếu a = 3 thì 3 + a =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04800" y="3733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 là </a:t>
            </a:r>
            <a:r>
              <a:rPr lang="en-US" sz="3200" b="1" i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một giá trị</a:t>
            </a:r>
            <a:r>
              <a:rPr lang="en-US" sz="3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của biểu thức 3 + a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0" y="4724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      </a:t>
            </a: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Mỗi lần thay chữ a bằng số ta tính được một giá trị của biểu thức 3 + a</a:t>
            </a:r>
          </a:p>
        </p:txBody>
      </p:sp>
      <p:sp>
        <p:nvSpPr>
          <p:cNvPr id="6153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19600" y="457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54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19600" y="411163"/>
            <a:ext cx="312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3 + 1 = 4</a:t>
            </a:r>
          </a:p>
        </p:txBody>
      </p:sp>
      <p:sp>
        <p:nvSpPr>
          <p:cNvPr id="6155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267200" y="18288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3 + 2 = 5</a:t>
            </a:r>
          </a:p>
        </p:txBody>
      </p:sp>
      <p:sp>
        <p:nvSpPr>
          <p:cNvPr id="6156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19600" y="1828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57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343400" y="3124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58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343400" y="3124200"/>
            <a:ext cx="2544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3 + 3 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6153" grpId="0"/>
      <p:bldP spid="6153" grpId="1"/>
      <p:bldP spid="6154" grpId="0"/>
      <p:bldP spid="6155" grpId="0"/>
      <p:bldP spid="6156" grpId="0"/>
      <p:bldP spid="6156" grpId="1"/>
      <p:bldP spid="6157" grpId="0"/>
      <p:bldP spid="6157" grpId="1"/>
      <p:bldP spid="61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609600"/>
            <a:ext cx="899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Tính giá trị của biểu thức ( theo mẫu 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  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a)  6 – b với b = 4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38200" y="22098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b)  115 – c với c = 7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38200" y="28194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c)  a +  80 với a = 15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143000" y="3505200"/>
            <a:ext cx="739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     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Nếu b = 4 thì 6 – b =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524000" y="1143000"/>
            <a:ext cx="3505200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Mẫu: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5800" y="4572000"/>
            <a:ext cx="8001000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Nếu  c = 7  thì 115 – c = 115 – 7 = 108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5800" y="5638800"/>
            <a:ext cx="8001000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Nếu  a = 15 thì a + 80 = 15 + 80 = 95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791200" y="36576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 – 4 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858000" y="36576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  <p:bldP spid="8201" grpId="0"/>
      <p:bldP spid="7175" grpId="0" animBg="1"/>
      <p:bldP spid="9220" grpId="0"/>
      <p:bldP spid="9222" grpId="0" animBg="1"/>
      <p:bldP spid="9224" grpId="1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2a.Viết vào ô trống  ( theo mẫu )</a:t>
            </a:r>
          </a:p>
        </p:txBody>
      </p:sp>
      <p:graphicFrame>
        <p:nvGraphicFramePr>
          <p:cNvPr id="9248" name="Group 32"/>
          <p:cNvGraphicFramePr>
            <a:graphicFrameLocks noGrp="1"/>
          </p:cNvGraphicFramePr>
          <p:nvPr/>
        </p:nvGraphicFramePr>
        <p:xfrm>
          <a:off x="187325" y="2057400"/>
          <a:ext cx="8955915" cy="180275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60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37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7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4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+ 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1828800" y="3048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 + 8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3048000" y="3048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133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4038600" y="30480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 + 30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5410200" y="3048000"/>
            <a:ext cx="1260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155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6553200" y="3048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 + 100</a:t>
            </a: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8077200" y="306228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225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838200" y="1066800"/>
            <a:ext cx="571500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2286000" y="1066800"/>
            <a:ext cx="1150938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82" grpId="0" autoUpdateAnimBg="0"/>
      <p:bldP spid="10288" grpId="0" autoUpdateAnimBg="0"/>
      <p:bldP spid="10289" grpId="0" autoUpdateAnimBg="0"/>
      <p:bldP spid="10290" grpId="0" autoUpdateAnimBg="0"/>
      <p:bldP spid="10291" grpId="0" autoUpdateAnimBg="0"/>
      <p:bldP spid="10297" grpId="0" autoUpdateAnimBg="0"/>
      <p:bldP spid="9242" grpId="0" animBg="1"/>
      <p:bldP spid="92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2590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n = 10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873 - n = 873 - 10 = 863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n = 0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 873 - n =  873 - 0  = 873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3.b) Tính giá trị  của biểu thức 873 - n                      với: n = 10; n = 0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19400" y="16764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Giải :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143000" y="990600"/>
            <a:ext cx="2016125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  <p:bldP spid="11269" grpId="0"/>
      <p:bldP spid="11270" grpId="0"/>
      <p:bldP spid="102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73038" y="0"/>
            <a:ext cx="55562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beep76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81000" y="228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04800" y="1524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2400" y="6324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991600" y="6172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588" y="6783388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an3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5813" y="-20638"/>
            <a:ext cx="47244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1" descr="13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830273" flipH="1">
            <a:off x="5124450" y="1366838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2" descr="13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720688">
            <a:off x="171450" y="12192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219200" y="38100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668</Words>
  <Application>Microsoft Office PowerPoint</Application>
  <PresentationFormat>On-screen Show (4:3)</PresentationFormat>
  <Paragraphs>199</Paragraphs>
  <Slides>16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cám ơn quý thầy cô và các em học sinh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37</cp:revision>
  <dcterms:created xsi:type="dcterms:W3CDTF">2015-09-28T12:16:58Z</dcterms:created>
  <dcterms:modified xsi:type="dcterms:W3CDTF">2020-03-01T16:04:40Z</dcterms:modified>
</cp:coreProperties>
</file>