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4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DCDD-3FBA-4D8F-A414-569ABE23E59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8FAE-6D38-4B2B-B010-E2FA8DF3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41481" r="458" b="7408"/>
          <a:stretch/>
        </p:blipFill>
        <p:spPr>
          <a:xfrm>
            <a:off x="2386332" y="1111464"/>
            <a:ext cx="4549134" cy="329543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0200" y="65170"/>
            <a:ext cx="8661398" cy="897584"/>
          </a:xfrm>
          <a:prstGeom prst="rect">
            <a:avLst/>
          </a:prstGeom>
          <a:solidFill>
            <a:srgbClr val="00B0F0">
              <a:alpha val="34000"/>
            </a:srgb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3819" y="213880"/>
            <a:ext cx="4194160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cap="none" spc="0" dirty="0" smtClean="0">
                <a:ln w="0"/>
                <a:solidFill>
                  <a:srgbClr val="FFFF66"/>
                </a:solidFill>
                <a:effectLst>
                  <a:reflection blurRad="6350" stA="53000" endA="300" endPos="35500" dir="5400000" sy="-90000" algn="bl" rotWithShape="0"/>
                </a:effectLst>
                <a:latin typeface=".VnArialH" panose="020B7200000000000000" pitchFamily="34" charset="0"/>
              </a:rPr>
              <a:t>TIÕNG VIÖT – TËP 1</a:t>
            </a:r>
            <a:endParaRPr lang="en-US" sz="3300" b="1" cap="none" spc="0" dirty="0">
              <a:ln w="0"/>
              <a:solidFill>
                <a:srgbClr val="FFFF66"/>
              </a:solidFill>
              <a:effectLst>
                <a:reflection blurRad="6350" stA="53000" endA="300" endPos="35500" dir="5400000" sy="-90000" algn="bl" rotWithShape="0"/>
              </a:effectLst>
              <a:latin typeface=".VnArialH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441" y="4920844"/>
            <a:ext cx="1996060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100" b="1" cap="none" spc="0" dirty="0" err="1" smtClean="0">
                <a:ln/>
                <a:solidFill>
                  <a:srgbClr val="C00000"/>
                </a:solidFill>
                <a:effectLst/>
                <a:latin typeface=".VnAvant" panose="020B7200000000000000" pitchFamily="34" charset="0"/>
              </a:rPr>
              <a:t>Bµi</a:t>
            </a:r>
            <a:r>
              <a:rPr lang="en-US" sz="4100" b="1" cap="none" spc="0" dirty="0" smtClean="0">
                <a:ln/>
                <a:solidFill>
                  <a:srgbClr val="C00000"/>
                </a:solidFill>
                <a:effectLst/>
                <a:latin typeface=".VnAvant" panose="020B7200000000000000" pitchFamily="34" charset="0"/>
              </a:rPr>
              <a:t> 64: </a:t>
            </a:r>
            <a:endParaRPr lang="en-US" sz="4100" b="1" cap="none" spc="0" dirty="0">
              <a:ln/>
              <a:solidFill>
                <a:srgbClr val="C000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2471" y="4874678"/>
            <a:ext cx="69777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4400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êt</a:t>
            </a:r>
            <a:r>
              <a:rPr lang="en-US" sz="4400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iêu</a:t>
            </a:r>
            <a:r>
              <a:rPr lang="en-US" sz="4400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yêu</a:t>
            </a:r>
            <a:endParaRPr lang="en-US" sz="4400" b="1" cap="none" spc="0" dirty="0">
              <a:ln/>
              <a:solidFill>
                <a:srgbClr val="0066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5315" y="5644119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rgbClr val="006600"/>
                </a:solidFill>
                <a:effectLst/>
                <a:latin typeface=".VnAvant" panose="020B7200000000000000" pitchFamily="34" charset="0"/>
              </a:rPr>
              <a:t>­</a:t>
            </a:r>
            <a:endParaRPr lang="en-US" sz="4400" b="1" cap="none" spc="0" dirty="0">
              <a:ln/>
              <a:solidFill>
                <a:srgbClr val="0066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7680" y="5759534"/>
            <a:ext cx="2888932" cy="5386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900" b="0" i="1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trang 140 – 141)</a:t>
            </a:r>
            <a:endParaRPr lang="en-US" sz="2900" b="0" i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600"/>
            <a:ext cx="9144000" cy="2446867"/>
          </a:xfrm>
          <a:prstGeom prst="rect">
            <a:avLst/>
          </a:prstGeom>
        </p:spPr>
      </p:pic>
      <p:sp>
        <p:nvSpPr>
          <p:cNvPr id="22" name="Double Wave 21"/>
          <p:cNvSpPr/>
          <p:nvPr/>
        </p:nvSpPr>
        <p:spPr>
          <a:xfrm>
            <a:off x="0" y="3590343"/>
            <a:ext cx="5459437" cy="8797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94374" y="1526679"/>
            <a:ext cx="2780210" cy="697919"/>
            <a:chOff x="209007" y="366525"/>
            <a:chExt cx="2780210" cy="697919"/>
          </a:xfrm>
        </p:grpSpPr>
        <p:grpSp>
          <p:nvGrpSpPr>
            <p:cNvPr id="28" name="Group 27"/>
            <p:cNvGrpSpPr/>
            <p:nvPr/>
          </p:nvGrpSpPr>
          <p:grpSpPr>
            <a:xfrm>
              <a:off x="209007" y="366525"/>
              <a:ext cx="2586447" cy="697919"/>
              <a:chOff x="324398" y="314274"/>
              <a:chExt cx="2586447" cy="69791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24398" y="314274"/>
                <a:ext cx="2586447" cy="697919"/>
                <a:chOff x="324398" y="314274"/>
                <a:chExt cx="2586447" cy="697919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742410" y="314274"/>
                  <a:ext cx="2168435" cy="697919"/>
                  <a:chOff x="938353" y="442786"/>
                  <a:chExt cx="2168435" cy="697919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 rot="21358275">
                    <a:off x="1024173" y="442786"/>
                    <a:ext cx="2053788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938353" y="474500"/>
                    <a:ext cx="2168435" cy="666205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smtClean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300" b="1" dirty="0"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04205" y="412210"/>
              <a:ext cx="218501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NhËn</a:t>
              </a:r>
              <a:r>
                <a:rPr lang="en-US" sz="3100" b="1" dirty="0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biÕt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4055" y="3924397"/>
            <a:ext cx="853289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yêu sách. Nhờ có sách, em biết nhiều điều hay.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6509" y="3929766"/>
            <a:ext cx="8334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1261" y="3929765"/>
            <a:ext cx="959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iêu</a:t>
            </a:r>
            <a:endParaRPr lang="en-US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8064" y="3929765"/>
            <a:ext cx="959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iêt</a:t>
            </a:r>
            <a:endParaRPr lang="en-US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7921" y="3929765"/>
            <a:ext cx="959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iêu</a:t>
            </a:r>
            <a:endParaRPr lang="en-US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325938"/>
            <a:ext cx="1683293" cy="692318"/>
            <a:chOff x="209007" y="372126"/>
            <a:chExt cx="1683293" cy="692318"/>
          </a:xfrm>
        </p:grpSpPr>
        <p:grpSp>
          <p:nvGrpSpPr>
            <p:cNvPr id="7" name="Group 6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30742" y="1144579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1891" y="1157002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iêu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29396" y="2112439"/>
            <a:ext cx="3019119" cy="1712561"/>
            <a:chOff x="2793157" y="1949775"/>
            <a:chExt cx="3019119" cy="17125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2793157" y="1954190"/>
              <a:ext cx="1474423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37853" y="1949775"/>
              <a:ext cx="1474423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93157" y="2834137"/>
              <a:ext cx="3019119" cy="828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03706" y="2163727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8593" y="2205934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384" y="3030331"/>
            <a:ext cx="5658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0998" y="3012412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2940" y="3965577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hiết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0689" y="3965577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0079" y="3965577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iệt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4760" y="5441679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4760" y="4677616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hiều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2509" y="4677616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iễu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1899" y="4677616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6489" y="5441679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ếu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751" y="1086801"/>
            <a:ext cx="15733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21840" y="2940638"/>
            <a:ext cx="5658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´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1899" y="5342677"/>
            <a:ext cx="1573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7296" y="3112350"/>
            <a:ext cx="32167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hiệt kế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3070" y="3314198"/>
            <a:ext cx="32167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on diều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4604" y="6192937"/>
            <a:ext cx="2751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yêu chiều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038" y="0"/>
            <a:ext cx="1683293" cy="692318"/>
            <a:chOff x="209007" y="372126"/>
            <a:chExt cx="1683293" cy="692318"/>
          </a:xfrm>
        </p:grpSpPr>
        <p:grpSp>
          <p:nvGrpSpPr>
            <p:cNvPr id="17" name="Group 16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23" name="Rounded Rectangle 22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Oval 21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-76" b="28359"/>
          <a:stretch/>
        </p:blipFill>
        <p:spPr>
          <a:xfrm>
            <a:off x="5147311" y="957922"/>
            <a:ext cx="3638419" cy="206372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92809" y="942430"/>
            <a:ext cx="3121795" cy="1988512"/>
            <a:chOff x="839324" y="926721"/>
            <a:chExt cx="3121795" cy="198851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5572" b="22714"/>
            <a:stretch/>
          </p:blipFill>
          <p:spPr>
            <a:xfrm>
              <a:off x="972072" y="1032918"/>
              <a:ext cx="2989047" cy="188231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839324" y="926721"/>
              <a:ext cx="906007" cy="614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3977" r="18709" b="7143"/>
          <a:stretch/>
        </p:blipFill>
        <p:spPr>
          <a:xfrm>
            <a:off x="3314604" y="3405363"/>
            <a:ext cx="2058298" cy="26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9007" y="372126"/>
            <a:ext cx="1683293" cy="692318"/>
            <a:chOff x="209007" y="372126"/>
            <a:chExt cx="1683293" cy="692318"/>
          </a:xfrm>
        </p:grpSpPr>
        <p:grpSp>
          <p:nvGrpSpPr>
            <p:cNvPr id="6" name="Group 5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Oval 10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ViÕt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301"/>
            <a:ext cx="9144000" cy="2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5159" y="4750499"/>
            <a:ext cx="8724886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Bố cho Nam và em chơi thả diều. Bố dạy Nam biết cách vừa chạy vừa kéo căng dây và giật </a:t>
            </a:r>
            <a:r>
              <a:rPr lang="en-US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giật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để con diều có thể bay cao. Hai anh em thích thú ngắm nhìn những cánh diều sặc sỡ, đáng yêu chao liệng trên bầu trời.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3" y="209006"/>
            <a:ext cx="7137546" cy="446096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2881" y="750949"/>
            <a:ext cx="1709419" cy="692318"/>
            <a:chOff x="209007" y="372126"/>
            <a:chExt cx="1709419" cy="692318"/>
          </a:xfrm>
        </p:grpSpPr>
        <p:grpSp>
          <p:nvGrpSpPr>
            <p:cNvPr id="26" name="Group 25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30331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Đọc</a:t>
              </a:r>
              <a:endParaRPr lang="en-US" sz="31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0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605" y="115545"/>
            <a:ext cx="1683293" cy="692318"/>
            <a:chOff x="209007" y="372126"/>
            <a:chExt cx="1683293" cy="692318"/>
          </a:xfrm>
        </p:grpSpPr>
        <p:grpSp>
          <p:nvGrpSpPr>
            <p:cNvPr id="7" name="Group 6"/>
            <p:cNvGrpSpPr/>
            <p:nvPr/>
          </p:nvGrpSpPr>
          <p:grpSpPr>
            <a:xfrm>
              <a:off x="209007" y="372126"/>
              <a:ext cx="1683293" cy="692318"/>
              <a:chOff x="324398" y="319875"/>
              <a:chExt cx="1683293" cy="69231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4398" y="319875"/>
                <a:ext cx="1683293" cy="692318"/>
                <a:chOff x="324398" y="319875"/>
                <a:chExt cx="1683293" cy="69231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42410" y="319875"/>
                  <a:ext cx="1265281" cy="692318"/>
                  <a:chOff x="938353" y="448387"/>
                  <a:chExt cx="1265281" cy="692318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>
                  <a:xfrm rot="21358275">
                    <a:off x="1025263" y="448387"/>
                    <a:ext cx="1171275" cy="568639"/>
                  </a:xfrm>
                  <a:prstGeom prst="roundRect">
                    <a:avLst/>
                  </a:prstGeom>
                  <a:solidFill>
                    <a:srgbClr val="FF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938353" y="474500"/>
                    <a:ext cx="1265281" cy="666205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324398" y="376527"/>
                  <a:ext cx="627018" cy="6008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16676" y="365724"/>
                <a:ext cx="100584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latin typeface=".VnArial" panose="020B7200000000000000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04205" y="412210"/>
              <a:ext cx="10880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 smtClean="0">
                  <a:solidFill>
                    <a:schemeClr val="bg1"/>
                  </a:solidFill>
                  <a:latin typeface=".VnArial" panose="020B7200000000000000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Nãi</a:t>
              </a:r>
              <a:endParaRPr lang="en-US" sz="3100" b="1" dirty="0">
                <a:solidFill>
                  <a:schemeClr val="bg1"/>
                </a:solidFill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1006" y="1100442"/>
            <a:ext cx="46318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 giới trên bầu trời</a:t>
            </a:r>
            <a:endParaRPr lang="en-US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54" y="1781017"/>
            <a:ext cx="4559649" cy="911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3"/>
          <a:stretch/>
        </p:blipFill>
        <p:spPr>
          <a:xfrm>
            <a:off x="904832" y="2109866"/>
            <a:ext cx="7524206" cy="43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130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.VnArial</vt:lpstr>
      <vt:lpstr>.VnArialH</vt:lpstr>
      <vt:lpstr>.VnAvant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28</cp:revision>
  <dcterms:created xsi:type="dcterms:W3CDTF">2020-08-22T07:23:59Z</dcterms:created>
  <dcterms:modified xsi:type="dcterms:W3CDTF">2020-08-24T17:38:43Z</dcterms:modified>
</cp:coreProperties>
</file>