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a:t>
            </a:r>
            <a:r>
              <a:rPr lang="en-US" sz="4100" b="1" dirty="0" smtClean="0">
                <a:ln/>
                <a:solidFill>
                  <a:srgbClr val="C00000"/>
                </a:solidFill>
                <a:latin typeface=".VnAvant" panose="020B7200000000000000" pitchFamily="34" charset="0"/>
              </a:rPr>
              <a:t>70</a:t>
            </a:r>
            <a:r>
              <a:rPr lang="en-US" sz="4100" b="1" cap="none" spc="0" dirty="0" smtClean="0">
                <a:ln/>
                <a:solidFill>
                  <a:srgbClr val="C00000"/>
                </a:solidFill>
                <a:effectLst/>
                <a:latin typeface=".VnAvant" panose="020B7200000000000000" pitchFamily="34" charset="0"/>
              </a:rPr>
              <a:t>: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2166262" y="4897760"/>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ÔN TẬP VÀ KỂ CHUYỆN</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a:t>
            </a: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152 </a:t>
            </a: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a:t>
            </a: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153</a:t>
            </a: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77" y="221548"/>
            <a:ext cx="7322981" cy="6636452"/>
          </a:xfrm>
          <a:prstGeom prst="rect">
            <a:avLst/>
          </a:prstGeom>
        </p:spPr>
      </p:pic>
      <p:grpSp>
        <p:nvGrpSpPr>
          <p:cNvPr id="27" name="Group 26"/>
          <p:cNvGrpSpPr/>
          <p:nvPr/>
        </p:nvGrpSpPr>
        <p:grpSpPr>
          <a:xfrm>
            <a:off x="-69840" y="0"/>
            <a:ext cx="1713585" cy="680320"/>
            <a:chOff x="209007" y="384124"/>
            <a:chExt cx="1695186" cy="680320"/>
          </a:xfrm>
        </p:grpSpPr>
        <p:grpSp>
          <p:nvGrpSpPr>
            <p:cNvPr id="28" name="Group 27"/>
            <p:cNvGrpSpPr/>
            <p:nvPr/>
          </p:nvGrpSpPr>
          <p:grpSpPr>
            <a:xfrm>
              <a:off x="209007" y="384124"/>
              <a:ext cx="1695186" cy="680320"/>
              <a:chOff x="324398" y="331873"/>
              <a:chExt cx="1695186" cy="680320"/>
            </a:xfrm>
          </p:grpSpPr>
          <p:grpSp>
            <p:nvGrpSpPr>
              <p:cNvPr id="30" name="Group 29"/>
              <p:cNvGrpSpPr/>
              <p:nvPr/>
            </p:nvGrpSpPr>
            <p:grpSpPr>
              <a:xfrm>
                <a:off x="324398" y="331873"/>
                <a:ext cx="1695186" cy="680320"/>
                <a:chOff x="324398" y="331873"/>
                <a:chExt cx="1695186" cy="680320"/>
              </a:xfrm>
            </p:grpSpPr>
            <p:grpSp>
              <p:nvGrpSpPr>
                <p:cNvPr id="32" name="Group 31"/>
                <p:cNvGrpSpPr/>
                <p:nvPr/>
              </p:nvGrpSpPr>
              <p:grpSpPr>
                <a:xfrm>
                  <a:off x="742410" y="331873"/>
                  <a:ext cx="1277174" cy="680320"/>
                  <a:chOff x="938353" y="460385"/>
                  <a:chExt cx="1277174" cy="680320"/>
                </a:xfrm>
              </p:grpSpPr>
              <p:sp>
                <p:nvSpPr>
                  <p:cNvPr id="34" name="Rounded Rectangle 33"/>
                  <p:cNvSpPr/>
                  <p:nvPr/>
                </p:nvSpPr>
                <p:spPr>
                  <a:xfrm rot="21358275">
                    <a:off x="1025240" y="460385"/>
                    <a:ext cx="1190287"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1276843"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856038" y="428778"/>
              <a:ext cx="1047823"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12235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89040" y="677803"/>
            <a:ext cx="1713585" cy="680320"/>
            <a:chOff x="209007" y="384124"/>
            <a:chExt cx="1695186" cy="680320"/>
          </a:xfrm>
        </p:grpSpPr>
        <p:grpSp>
          <p:nvGrpSpPr>
            <p:cNvPr id="5" name="Group 4"/>
            <p:cNvGrpSpPr/>
            <p:nvPr/>
          </p:nvGrpSpPr>
          <p:grpSpPr>
            <a:xfrm>
              <a:off x="209007" y="384124"/>
              <a:ext cx="1695186" cy="680320"/>
              <a:chOff x="324398" y="331873"/>
              <a:chExt cx="1695186" cy="680320"/>
            </a:xfrm>
          </p:grpSpPr>
          <p:grpSp>
            <p:nvGrpSpPr>
              <p:cNvPr id="7" name="Group 6"/>
              <p:cNvGrpSpPr/>
              <p:nvPr/>
            </p:nvGrpSpPr>
            <p:grpSpPr>
              <a:xfrm>
                <a:off x="324398" y="331873"/>
                <a:ext cx="1695186" cy="680320"/>
                <a:chOff x="324398" y="331873"/>
                <a:chExt cx="1695186" cy="680320"/>
              </a:xfrm>
            </p:grpSpPr>
            <p:grpSp>
              <p:nvGrpSpPr>
                <p:cNvPr id="9" name="Group 8"/>
                <p:cNvGrpSpPr/>
                <p:nvPr/>
              </p:nvGrpSpPr>
              <p:grpSpPr>
                <a:xfrm>
                  <a:off x="742410" y="331873"/>
                  <a:ext cx="1277174" cy="680320"/>
                  <a:chOff x="938353" y="460385"/>
                  <a:chExt cx="1277174" cy="680320"/>
                </a:xfrm>
              </p:grpSpPr>
              <p:sp>
                <p:nvSpPr>
                  <p:cNvPr id="11" name="Rounded Rectangle 10"/>
                  <p:cNvSpPr/>
                  <p:nvPr/>
                </p:nvSpPr>
                <p:spPr>
                  <a:xfrm rot="21358275">
                    <a:off x="1025240" y="460385"/>
                    <a:ext cx="1190287"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76843"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856038" y="428778"/>
              <a:ext cx="1047823"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389040" y="1910820"/>
            <a:ext cx="8282857" cy="25733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2320" y="2125422"/>
            <a:ext cx="8322046" cy="2144177"/>
          </a:xfrm>
          <a:prstGeom prst="rect">
            <a:avLst/>
          </a:prstGeom>
          <a:noFill/>
        </p:spPr>
        <p:txBody>
          <a:bodyPr wrap="square" rtlCol="0">
            <a:spAutoFit/>
          </a:bodyPr>
          <a:lstStyle/>
          <a:p>
            <a:pPr>
              <a:lnSpc>
                <a:spcPts val="3160"/>
              </a:lnSpc>
            </a:pPr>
            <a:r>
              <a:rPr lang="en-US" sz="2450" dirty="0" smtClean="0">
                <a:latin typeface="Tahoma" panose="020B0604030504040204" pitchFamily="34" charset="0"/>
                <a:ea typeface="Tahoma" panose="020B0604030504040204" pitchFamily="34" charset="0"/>
                <a:cs typeface="Tahoma" panose="020B0604030504040204" pitchFamily="34" charset="0"/>
              </a:rPr>
              <a:t>     Ông trồng nhiều cây ăn trái. Khóm chuối xanh tươi đã trổ buồng. Hàng bưởi ra bông trắng muốt. Mấy cây đu đủ quả chín vàng ruộm. Ông còn nuôi nhiều con vật rất đáng yêu. Gà mẹ, gà con ríu rít. Đôi chim khướu hót vang. Chú mèo cuộn tròn sưởi nắng bên thềm.</a:t>
            </a:r>
            <a:endParaRPr lang="en-US" sz="24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256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4" name="TextBox 13"/>
          <p:cNvSpPr txBox="1"/>
          <p:nvPr/>
        </p:nvSpPr>
        <p:spPr>
          <a:xfrm>
            <a:off x="1903733" y="1576224"/>
            <a:ext cx="6930034" cy="502702"/>
          </a:xfrm>
          <a:prstGeom prst="rect">
            <a:avLst/>
          </a:prstGeom>
          <a:noFill/>
        </p:spPr>
        <p:txBody>
          <a:bodyPr wrap="square" rtlCol="0">
            <a:spAutoFit/>
          </a:bodyPr>
          <a:lstStyle/>
          <a:p>
            <a:pPr>
              <a:lnSpc>
                <a:spcPts val="3160"/>
              </a:lnSpc>
            </a:pPr>
            <a:r>
              <a:rPr lang="en-US" sz="3300" dirty="0" smtClean="0">
                <a:solidFill>
                  <a:srgbClr val="0070C0"/>
                </a:solidFill>
                <a:latin typeface="Tahoma" panose="020B0604030504040204" pitchFamily="34" charset="0"/>
                <a:ea typeface="Tahoma" panose="020B0604030504040204" pitchFamily="34" charset="0"/>
                <a:cs typeface="Tahoma" panose="020B0604030504040204" pitchFamily="34" charset="0"/>
              </a:rPr>
              <a:t>Đôi chim khướu hót vang.</a:t>
            </a:r>
            <a:endParaRPr lang="en-US" sz="33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74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4503" y="-67523"/>
            <a:ext cx="2899953" cy="729078"/>
            <a:chOff x="209007" y="335366"/>
            <a:chExt cx="2899953" cy="729078"/>
          </a:xfrm>
        </p:grpSpPr>
        <p:grpSp>
          <p:nvGrpSpPr>
            <p:cNvPr id="26" name="Group 25"/>
            <p:cNvGrpSpPr/>
            <p:nvPr/>
          </p:nvGrpSpPr>
          <p:grpSpPr>
            <a:xfrm>
              <a:off x="209007" y="335366"/>
              <a:ext cx="2730136" cy="729078"/>
              <a:chOff x="324398" y="283115"/>
              <a:chExt cx="2730136" cy="729078"/>
            </a:xfrm>
          </p:grpSpPr>
          <p:grpSp>
            <p:nvGrpSpPr>
              <p:cNvPr id="28" name="Group 27"/>
              <p:cNvGrpSpPr/>
              <p:nvPr/>
            </p:nvGrpSpPr>
            <p:grpSpPr>
              <a:xfrm>
                <a:off x="324398" y="283115"/>
                <a:ext cx="2730136" cy="729078"/>
                <a:chOff x="324398" y="283115"/>
                <a:chExt cx="2730136" cy="729078"/>
              </a:xfrm>
            </p:grpSpPr>
            <p:grpSp>
              <p:nvGrpSpPr>
                <p:cNvPr id="30" name="Group 29"/>
                <p:cNvGrpSpPr/>
                <p:nvPr/>
              </p:nvGrpSpPr>
              <p:grpSpPr>
                <a:xfrm>
                  <a:off x="742410" y="283115"/>
                  <a:ext cx="2312124" cy="729078"/>
                  <a:chOff x="938353" y="411627"/>
                  <a:chExt cx="2312124" cy="729078"/>
                </a:xfrm>
              </p:grpSpPr>
              <p:sp>
                <p:nvSpPr>
                  <p:cNvPr id="32" name="Rounded Rectangle 31"/>
                  <p:cNvSpPr/>
                  <p:nvPr/>
                </p:nvSpPr>
                <p:spPr>
                  <a:xfrm rot="21358275">
                    <a:off x="1023970" y="411627"/>
                    <a:ext cx="221772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2312124"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27" name="TextBox 26"/>
            <p:cNvSpPr txBox="1"/>
            <p:nvPr/>
          </p:nvSpPr>
          <p:spPr>
            <a:xfrm>
              <a:off x="804205" y="437181"/>
              <a:ext cx="230475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Kể chuyện</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516413" y="3215639"/>
            <a:ext cx="3788230" cy="615553"/>
          </a:xfrm>
          <a:prstGeom prst="rect">
            <a:avLst/>
          </a:prstGeom>
          <a:noFill/>
        </p:spPr>
        <p:txBody>
          <a:bodyPr wrap="square" rtlCol="0">
            <a:spAutoFit/>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Tối đầu kiếm ăn trên thành phố, chúng gặp chuyện gì?</a:t>
            </a:r>
            <a:endParaRPr lang="en-US" sz="17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892" b="18624"/>
          <a:stretch/>
        </p:blipFill>
        <p:spPr>
          <a:xfrm>
            <a:off x="993615" y="718395"/>
            <a:ext cx="2876794" cy="262563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32" r="50453" b="16982"/>
          <a:stretch/>
        </p:blipFill>
        <p:spPr>
          <a:xfrm>
            <a:off x="1097591" y="3816087"/>
            <a:ext cx="2696022" cy="2607878"/>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51956" t="-405" r="-1064" b="19029"/>
          <a:stretch/>
        </p:blipFill>
        <p:spPr>
          <a:xfrm>
            <a:off x="5593209" y="761651"/>
            <a:ext cx="2743910" cy="2504352"/>
          </a:xfrm>
          <a:prstGeom prst="rect">
            <a:avLst/>
          </a:prstGeom>
        </p:spPr>
      </p:pic>
      <p:sp>
        <p:nvSpPr>
          <p:cNvPr id="24" name="TextBox 23"/>
          <p:cNvSpPr txBox="1"/>
          <p:nvPr/>
        </p:nvSpPr>
        <p:spPr>
          <a:xfrm>
            <a:off x="902566" y="6242447"/>
            <a:ext cx="3862619" cy="615553"/>
          </a:xfrm>
          <a:prstGeom prst="rect">
            <a:avLst/>
          </a:prstGeom>
          <a:noFill/>
        </p:spPr>
        <p:txBody>
          <a:bodyPr wrap="square" rtlCol="0">
            <a:spAutoFit/>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Chuyện gì xảy ra khi chúng mò đến kho thực </a:t>
            </a:r>
            <a:r>
              <a:rPr lang="en-US" sz="1700" dirty="0" err="1" smtClean="0">
                <a:latin typeface="Tahoma" panose="020B0604030504040204" pitchFamily="34" charset="0"/>
                <a:ea typeface="Tahoma" panose="020B0604030504040204" pitchFamily="34" charset="0"/>
                <a:cs typeface="Tahoma" panose="020B0604030504040204" pitchFamily="34" charset="0"/>
              </a:rPr>
              <a:t>phực</a:t>
            </a:r>
            <a:r>
              <a:rPr lang="en-US" sz="1700" dirty="0" smtClean="0">
                <a:latin typeface="Tahoma" panose="020B0604030504040204" pitchFamily="34" charset="0"/>
                <a:ea typeface="Tahoma" panose="020B0604030504040204" pitchFamily="34" charset="0"/>
                <a:cs typeface="Tahoma" panose="020B0604030504040204" pitchFamily="34" charset="0"/>
              </a:rPr>
              <a:t>?</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1097591" y="3266003"/>
            <a:ext cx="3472571" cy="615553"/>
          </a:xfrm>
          <a:prstGeom prst="rect">
            <a:avLst/>
          </a:prstGeom>
          <a:noFill/>
        </p:spPr>
        <p:txBody>
          <a:bodyPr wrap="square" rtlCol="0">
            <a:spAutoFit/>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Vì sao chuột nhà rủ chuột đồng lên thành phố?</a:t>
            </a:r>
            <a:endParaRPr lang="en-US" sz="1700" dirty="0">
              <a:latin typeface="Tahoma" panose="020B0604030504040204" pitchFamily="34" charset="0"/>
              <a:ea typeface="Tahoma" panose="020B0604030504040204" pitchFamily="34" charset="0"/>
              <a:cs typeface="Tahoma" panose="020B0604030504040204" pitchFamily="34" charset="0"/>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50894" t="1333" r="-441" b="21394"/>
          <a:stretch/>
        </p:blipFill>
        <p:spPr>
          <a:xfrm>
            <a:off x="5641097" y="3886529"/>
            <a:ext cx="2696022" cy="2466993"/>
          </a:xfrm>
          <a:prstGeom prst="rect">
            <a:avLst/>
          </a:prstGeom>
        </p:spPr>
      </p:pic>
      <p:sp>
        <p:nvSpPr>
          <p:cNvPr id="36" name="TextBox 35"/>
          <p:cNvSpPr txBox="1"/>
          <p:nvPr/>
        </p:nvSpPr>
        <p:spPr>
          <a:xfrm>
            <a:off x="5593209" y="6242447"/>
            <a:ext cx="3418166" cy="615553"/>
          </a:xfrm>
          <a:prstGeom prst="rect">
            <a:avLst/>
          </a:prstGeom>
          <a:noFill/>
        </p:spPr>
        <p:txBody>
          <a:bodyPr wrap="square" rtlCol="0">
            <a:spAutoFit/>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Chia tay chuột nhà, chuột đồng nói gì?</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2951367" y="271235"/>
            <a:ext cx="4389121" cy="468590"/>
          </a:xfrm>
          <a:prstGeom prst="rect">
            <a:avLst/>
          </a:prstGeom>
          <a:noFill/>
        </p:spPr>
        <p:txBody>
          <a:bodyPr wrap="square" rtlCol="0">
            <a:spAutoFit/>
          </a:bodyPr>
          <a:lstStyle/>
          <a:p>
            <a:pPr>
              <a:lnSpc>
                <a:spcPts val="3160"/>
              </a:lnSpc>
            </a:pPr>
            <a:r>
              <a:rPr lang="en-US" sz="2600" dirty="0" smtClean="0">
                <a:latin typeface="Tahoma" panose="020B0604030504040204" pitchFamily="34" charset="0"/>
                <a:ea typeface="Tahoma" panose="020B0604030504040204" pitchFamily="34" charset="0"/>
                <a:cs typeface="Tahoma" panose="020B0604030504040204" pitchFamily="34" charset="0"/>
              </a:rPr>
              <a:t>Chuột nhà và chuột đồng</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circle(in)">
                                      <p:cBhvr>
                                        <p:cTn id="22" dur="2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34" grpId="0"/>
      <p:bldP spid="36" grpId="0"/>
      <p:bldP spid="3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151</Words>
  <Application>Microsoft Office PowerPoint</Application>
  <PresentationFormat>On-screen Show (4:3)</PresentationFormat>
  <Paragraphs>20</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31</cp:revision>
  <dcterms:created xsi:type="dcterms:W3CDTF">2020-08-22T07:23:59Z</dcterms:created>
  <dcterms:modified xsi:type="dcterms:W3CDTF">2020-08-22T18:03:02Z</dcterms:modified>
</cp:coreProperties>
</file>