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24" r:id="rId2"/>
    <p:sldId id="470" r:id="rId3"/>
    <p:sldId id="338" r:id="rId4"/>
    <p:sldId id="337" r:id="rId5"/>
    <p:sldId id="472" r:id="rId6"/>
    <p:sldId id="473" r:id="rId7"/>
    <p:sldId id="474" r:id="rId8"/>
    <p:sldId id="475" r:id="rId9"/>
    <p:sldId id="480" r:id="rId10"/>
    <p:sldId id="516" r:id="rId11"/>
    <p:sldId id="518" r:id="rId12"/>
    <p:sldId id="509" r:id="rId13"/>
    <p:sldId id="517" r:id="rId14"/>
    <p:sldId id="476" r:id="rId15"/>
    <p:sldId id="477" r:id="rId16"/>
    <p:sldId id="479" r:id="rId17"/>
    <p:sldId id="481" r:id="rId18"/>
    <p:sldId id="486" r:id="rId19"/>
    <p:sldId id="487" r:id="rId20"/>
    <p:sldId id="482" r:id="rId21"/>
    <p:sldId id="483" r:id="rId22"/>
    <p:sldId id="484" r:id="rId23"/>
    <p:sldId id="485" r:id="rId24"/>
    <p:sldId id="488" r:id="rId25"/>
    <p:sldId id="489" r:id="rId26"/>
    <p:sldId id="511" r:id="rId27"/>
    <p:sldId id="491" r:id="rId28"/>
    <p:sldId id="508" r:id="rId29"/>
    <p:sldId id="504" r:id="rId30"/>
    <p:sldId id="50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FF"/>
    <a:srgbClr val="0000FF"/>
    <a:srgbClr val="0066FF"/>
    <a:srgbClr val="66FF66"/>
    <a:srgbClr val="FF3300"/>
    <a:srgbClr val="CC00CC"/>
    <a:srgbClr val="99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85" autoAdjust="0"/>
    <p:restoredTop sz="95216" autoAdjust="0"/>
  </p:normalViewPr>
  <p:slideViewPr>
    <p:cSldViewPr>
      <p:cViewPr varScale="1">
        <p:scale>
          <a:sx n="41" d="100"/>
          <a:sy n="41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FBF9-3B27-4E09-BFE9-130E84270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2524-45C0-461C-87EB-ACEBFED8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FD7-46A7-4D49-AB20-88969D50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0430-BD2F-4B40-8327-6138176FC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C8A6-94D8-4265-BF1B-A8E70E36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6D94-9DD5-4B76-A261-74699BF9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D137-A91F-4CAA-942A-1D99419CD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DEEF-C743-4806-8E6A-06B8EAB8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297B-0065-4D65-BDE6-A180C3FB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7E67F-C50C-4933-9087-806678D3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0C23-7B47-4451-AF6D-CAAF0CDF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6E3A-C82D-4E63-94BF-AF8364BF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D12F-D88A-4839-B1E6-32028090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F024B2D-2B74-4FA7-A054-9B3390EC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357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5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5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uments\de%20tai%20hang\cay%20nuoc\12%20Track%2012.wma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6" descr="530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4419600" y="-2362200"/>
            <a:ext cx="16078200" cy="9220200"/>
          </a:xfrm>
        </p:spPr>
      </p:pic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0" y="2133600"/>
            <a:ext cx="769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FF"/>
                </a:solidFill>
                <a:latin typeface="Arial" charset="0"/>
              </a:rPr>
              <a:t>ĐỊA LÍ LỚP 4</a:t>
            </a:r>
            <a:endParaRPr lang="en-US" sz="5400" b="1">
              <a:solidFill>
                <a:srgbClr val="33CCFF"/>
              </a:solidFill>
              <a:latin typeface="Arial" charset="0"/>
            </a:endParaRPr>
          </a:p>
        </p:txBody>
      </p:sp>
      <p:pic>
        <p:nvPicPr>
          <p:cNvPr id="264233" name="j021176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591800" y="5791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43"/>
          <p:cNvSpPr txBox="1">
            <a:spLocks noChangeArrowheads="1"/>
          </p:cNvSpPr>
          <p:nvPr/>
        </p:nvSpPr>
        <p:spPr bwMode="auto">
          <a:xfrm>
            <a:off x="0" y="3962400"/>
            <a:ext cx="6324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</a:rPr>
              <a:t>BÀI 10: ÔN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64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233"/>
                </p:tgtEl>
              </p:cMediaNode>
            </p:audio>
          </p:childTnLst>
        </p:cTn>
      </p:par>
    </p:tnLst>
    <p:bldLst>
      <p:bldP spid="2642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670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Các em vừa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i du lịch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ến th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m những n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nào?</a:t>
            </a:r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0" y="2667000"/>
            <a:ext cx="9677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Dãy núi Hoàng Liên S</a:t>
            </a:r>
            <a:r>
              <a:rPr lang="vi-VN" sz="32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n; Đỉnh Phan-xi-p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ng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Cao nguyên Kon Tum; Cao nguyên Plây Ku; 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Cao nguyên Đắc Lắc; cao nguyên Lâm Viên; cao nguyên Di Linh và thành phố Đà Lạt.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2" name="Picture 4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0" y="0"/>
            <a:ext cx="3810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Em hãy chỉ những n</a:t>
            </a:r>
            <a:r>
              <a:rPr lang="vi-VN" sz="3600">
                <a:latin typeface="Arial" charset="0"/>
              </a:rPr>
              <a:t>ơ</a:t>
            </a:r>
            <a:r>
              <a:rPr lang="en-US" sz="3600">
                <a:latin typeface="Arial" charset="0"/>
              </a:rPr>
              <a:t>i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ó trên bản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ồ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ịa lí tự nhiên Việt Nam.</a:t>
            </a:r>
          </a:p>
          <a:p>
            <a:pPr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9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Arial" charset="0"/>
              </a:rPr>
              <a:t>HĐ2:Thiên nhiên và  hoạt </a:t>
            </a:r>
            <a:r>
              <a:rPr lang="vi-VN" sz="4000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0066FF"/>
                </a:solidFill>
                <a:latin typeface="Arial" charset="0"/>
              </a:rPr>
              <a:t>ộng sản xuất của ng</a:t>
            </a:r>
            <a:r>
              <a:rPr lang="vi-VN" sz="4000">
                <a:solidFill>
                  <a:srgbClr val="0066FF"/>
                </a:solidFill>
                <a:latin typeface="Arial" charset="0"/>
              </a:rPr>
              <a:t>ư</a:t>
            </a:r>
            <a:r>
              <a:rPr lang="en-US" sz="4000">
                <a:solidFill>
                  <a:srgbClr val="0066FF"/>
                </a:solidFill>
                <a:latin typeface="Arial" charset="0"/>
              </a:rPr>
              <a:t>ời dân ở Hoàng Liên S</a:t>
            </a:r>
            <a:r>
              <a:rPr lang="vi-VN" sz="4000">
                <a:solidFill>
                  <a:srgbClr val="0066FF"/>
                </a:solidFill>
                <a:latin typeface="Arial" charset="0"/>
              </a:rPr>
              <a:t>ơ</a:t>
            </a:r>
            <a:r>
              <a:rPr lang="en-US" sz="4000">
                <a:solidFill>
                  <a:srgbClr val="0066FF"/>
                </a:solidFill>
                <a:latin typeface="Arial" charset="0"/>
              </a:rPr>
              <a:t>n và Tây nguyên.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0066FF"/>
                </a:solidFill>
                <a:latin typeface="Arial" charset="0"/>
              </a:rPr>
              <a:t> * Làm việc theo nhóm </a:t>
            </a:r>
            <a:r>
              <a:rPr lang="vi-VN" sz="4000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0066FF"/>
                </a:solidFill>
                <a:latin typeface="Arial" charset="0"/>
              </a:rPr>
              <a:t>ôi.</a:t>
            </a:r>
          </a:p>
          <a:p>
            <a:pPr>
              <a:spcBef>
                <a:spcPct val="50000"/>
              </a:spcBef>
            </a:pPr>
            <a:endParaRPr lang="en-US" sz="4000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0" y="5562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</a:rPr>
              <a:t>Tổ 1:</a:t>
            </a:r>
            <a:r>
              <a:rPr lang="en-US" sz="2800">
                <a:latin typeface="Arial" charset="0"/>
              </a:rPr>
              <a:t> Nêu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ặc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iểm thiên nhiên ở Hoàng Liên S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n và Tây nguyên?</a:t>
            </a:r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0" y="1905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" charset="0"/>
              </a:rPr>
              <a:t>Tổ 2:</a:t>
            </a:r>
            <a:r>
              <a:rPr lang="en-US" sz="2800">
                <a:latin typeface="Arial" charset="0"/>
              </a:rPr>
              <a:t> Nêu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ặc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iểm về con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ở Hoàng Liên S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n?</a:t>
            </a: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FF"/>
                </a:solidFill>
                <a:latin typeface="Arial" charset="0"/>
              </a:rPr>
              <a:t>Tổ 3:</a:t>
            </a:r>
            <a:r>
              <a:rPr lang="en-US" sz="2800">
                <a:latin typeface="Arial" charset="0"/>
              </a:rPr>
              <a:t> Nêu các 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sinh hoạt ở Tây Nguyên?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0" y="50720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9900FF"/>
                </a:solidFill>
                <a:latin typeface="Arial" charset="0"/>
              </a:rPr>
              <a:t>Tổ 4:</a:t>
            </a:r>
            <a:r>
              <a:rPr lang="en-US" sz="2800">
                <a:latin typeface="Arial" charset="0"/>
              </a:rPr>
              <a:t> Nêu các 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sản xuất ở Hoàng Liên S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n và Tây nguyên?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/>
      <p:bldP spid="410629" grpId="0"/>
      <p:bldP spid="410630" grpId="0"/>
      <p:bldP spid="4106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172200" cy="7239000"/>
          </a:xfrm>
          <a:noFill/>
        </p:spPr>
      </p:pic>
      <p:graphicFrame>
        <p:nvGraphicFramePr>
          <p:cNvPr id="350359" name="Group 151"/>
          <p:cNvGraphicFramePr>
            <a:graphicFrameLocks noGrp="1"/>
          </p:cNvGraphicFramePr>
          <p:nvPr/>
        </p:nvGraphicFramePr>
        <p:xfrm>
          <a:off x="4219575" y="428625"/>
          <a:ext cx="4800600" cy="6054725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§Æc ®iÓm thiªn nhiªn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§Þa h×nh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KhÝ hËu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221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 Liªn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301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16405" name="AutoShape 142"/>
          <p:cNvSpPr>
            <a:spLocks noChangeArrowheads="1"/>
          </p:cNvSpPr>
          <p:nvPr/>
        </p:nvSpPr>
        <p:spPr bwMode="auto">
          <a:xfrm rot="1722902">
            <a:off x="1235075" y="1593850"/>
            <a:ext cx="3135313" cy="257175"/>
          </a:xfrm>
          <a:prstGeom prst="leftArrow">
            <a:avLst>
              <a:gd name="adj1" fmla="val 50000"/>
              <a:gd name="adj2" fmla="val 304784"/>
            </a:avLst>
          </a:prstGeom>
          <a:solidFill>
            <a:srgbClr val="FFF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6" name="AutoShape 143"/>
          <p:cNvSpPr>
            <a:spLocks noChangeArrowheads="1"/>
          </p:cNvSpPr>
          <p:nvPr/>
        </p:nvSpPr>
        <p:spPr bwMode="auto">
          <a:xfrm rot="1722902">
            <a:off x="3281363" y="4386263"/>
            <a:ext cx="850900" cy="227012"/>
          </a:xfrm>
          <a:prstGeom prst="leftArrow">
            <a:avLst>
              <a:gd name="adj1" fmla="val 50000"/>
              <a:gd name="adj2" fmla="val 93707"/>
            </a:avLst>
          </a:prstGeom>
          <a:solidFill>
            <a:srgbClr val="FFF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407" name="Text Box 145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408" name="Text Box 146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0355" name="Text Box 147"/>
          <p:cNvSpPr txBox="1">
            <a:spLocks noChangeArrowheads="1"/>
          </p:cNvSpPr>
          <p:nvPr/>
        </p:nvSpPr>
        <p:spPr bwMode="auto">
          <a:xfrm>
            <a:off x="5867400" y="1257300"/>
            <a:ext cx="1676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Dãy núi cao,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ồ sộ, nhiều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ỉnh nhọn, s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ờn núi rất dốc, thung lũng th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ờng hẹp và sâu.</a:t>
            </a:r>
          </a:p>
        </p:txBody>
      </p:sp>
      <p:sp>
        <p:nvSpPr>
          <p:cNvPr id="350356" name="Text Box 148"/>
          <p:cNvSpPr txBox="1">
            <a:spLocks noChangeArrowheads="1"/>
          </p:cNvSpPr>
          <p:nvPr/>
        </p:nvSpPr>
        <p:spPr bwMode="auto">
          <a:xfrm>
            <a:off x="5886450" y="3562350"/>
            <a:ext cx="1447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Vùng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ất cao, rộng lớn gồm các cao nguyên xếp tầng cao thấp khác nhau.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/>
            </a:endParaRPr>
          </a:p>
        </p:txBody>
      </p:sp>
      <p:sp>
        <p:nvSpPr>
          <p:cNvPr id="16411" name="Text Box 14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0360" name="Text Box 152"/>
          <p:cNvSpPr txBox="1">
            <a:spLocks noChangeArrowheads="1"/>
          </p:cNvSpPr>
          <p:nvPr/>
        </p:nvSpPr>
        <p:spPr bwMode="auto">
          <a:xfrm>
            <a:off x="7543800" y="1257300"/>
            <a:ext cx="1524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ë những n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cao lạnh quanh n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m, các tháng mùa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ông có khi có tuyết r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/>
            </a:endParaRPr>
          </a:p>
        </p:txBody>
      </p:sp>
      <p:sp>
        <p:nvSpPr>
          <p:cNvPr id="350361" name="Text Box 153"/>
          <p:cNvSpPr txBox="1">
            <a:spLocks noChangeArrowheads="1"/>
          </p:cNvSpPr>
          <p:nvPr/>
        </p:nvSpPr>
        <p:spPr bwMode="auto">
          <a:xfrm>
            <a:off x="7524750" y="3619500"/>
            <a:ext cx="1295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Có hai mùa rõ rệt: Mùa m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 và mùa khô.</a:t>
            </a:r>
          </a:p>
          <a:p>
            <a:pPr>
              <a:spcBef>
                <a:spcPct val="50000"/>
              </a:spcBef>
              <a:defRPr/>
            </a:pPr>
            <a:endParaRPr lang="en-US" sz="200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5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355" grpId="0"/>
      <p:bldP spid="350356" grpId="0"/>
      <p:bldP spid="350360" grpId="0"/>
      <p:bldP spid="350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317" name="Group 6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066925"/>
                <a:gridCol w="3419475"/>
                <a:gridCol w="3657600"/>
              </a:tblGrid>
              <a:tr h="153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532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D©n téc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17424" name="Text Box 24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2281" name="Text Box 25"/>
          <p:cNvSpPr txBox="1">
            <a:spLocks noChangeArrowheads="1"/>
          </p:cNvSpPr>
          <p:nvPr/>
        </p:nvSpPr>
        <p:spPr bwMode="auto">
          <a:xfrm>
            <a:off x="2667000" y="15049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ít ng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</a:t>
            </a: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2284" name="Text Box 28"/>
          <p:cNvSpPr txBox="1">
            <a:spLocks noChangeArrowheads="1"/>
          </p:cNvSpPr>
          <p:nvPr/>
        </p:nvSpPr>
        <p:spPr bwMode="auto">
          <a:xfrm>
            <a:off x="5562600" y="1485900"/>
            <a:ext cx="35052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sống lâu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ời: Gia-rai, Ê-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ê, Ba-na, X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đă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Dân tộc từ n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ơ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khác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ến: Kinh, Mông, Tày, Nùng…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Arial"/>
            </a:endParaRPr>
          </a:p>
        </p:txBody>
      </p:sp>
      <p:pic>
        <p:nvPicPr>
          <p:cNvPr id="352298" name="Picture 42" descr="Dao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4114800"/>
            <a:ext cx="1828800" cy="2266950"/>
          </a:xfrm>
          <a:noFill/>
        </p:spPr>
      </p:pic>
      <p:pic>
        <p:nvPicPr>
          <p:cNvPr id="352300" name="Picture 44" descr="Mông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4114800"/>
            <a:ext cx="1600200" cy="2266950"/>
          </a:xfrm>
          <a:noFill/>
        </p:spPr>
      </p:pic>
      <p:pic>
        <p:nvPicPr>
          <p:cNvPr id="352303" name="Picture 47" descr="dt thai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1905000"/>
            <a:ext cx="3314700" cy="1981200"/>
          </a:xfrm>
          <a:noFill/>
        </p:spPr>
      </p:pic>
      <p:pic>
        <p:nvPicPr>
          <p:cNvPr id="352308" name="Picture 52" descr="thieunu_gialai2507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895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311" name="Picture 55" descr="ê-đê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2675" y="2857500"/>
            <a:ext cx="1711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314" name="Picture 58" descr="xơ-đ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7244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318" name="Text Box 62"/>
          <p:cNvSpPr txBox="1">
            <a:spLocks noChangeArrowheads="1"/>
          </p:cNvSpPr>
          <p:nvPr/>
        </p:nvSpPr>
        <p:spPr bwMode="auto">
          <a:xfrm>
            <a:off x="3581400" y="3824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Thái</a:t>
            </a:r>
          </a:p>
        </p:txBody>
      </p:sp>
      <p:sp>
        <p:nvSpPr>
          <p:cNvPr id="352319" name="Text Box 63"/>
          <p:cNvSpPr txBox="1">
            <a:spLocks noChangeArrowheads="1"/>
          </p:cNvSpPr>
          <p:nvPr/>
        </p:nvSpPr>
        <p:spPr bwMode="auto">
          <a:xfrm>
            <a:off x="22098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Dao</a:t>
            </a:r>
          </a:p>
        </p:txBody>
      </p:sp>
      <p:sp>
        <p:nvSpPr>
          <p:cNvPr id="352320" name="Text Box 64"/>
          <p:cNvSpPr txBox="1">
            <a:spLocks noChangeArrowheads="1"/>
          </p:cNvSpPr>
          <p:nvPr/>
        </p:nvSpPr>
        <p:spPr bwMode="auto">
          <a:xfrm>
            <a:off x="4343400" y="6491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M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ờng</a:t>
            </a:r>
          </a:p>
        </p:txBody>
      </p:sp>
      <p:sp>
        <p:nvSpPr>
          <p:cNvPr id="352321" name="Text Box 65"/>
          <p:cNvSpPr txBox="1">
            <a:spLocks noChangeArrowheads="1"/>
          </p:cNvSpPr>
          <p:nvPr/>
        </p:nvSpPr>
        <p:spPr bwMode="auto">
          <a:xfrm>
            <a:off x="6248400" y="443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Gia-rai</a:t>
            </a:r>
          </a:p>
        </p:txBody>
      </p:sp>
      <p:sp>
        <p:nvSpPr>
          <p:cNvPr id="352322" name="Text Box 66"/>
          <p:cNvSpPr txBox="1">
            <a:spLocks noChangeArrowheads="1"/>
          </p:cNvSpPr>
          <p:nvPr/>
        </p:nvSpPr>
        <p:spPr bwMode="auto">
          <a:xfrm>
            <a:off x="8153400" y="44338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Ê-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đ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ê</a:t>
            </a:r>
          </a:p>
        </p:txBody>
      </p:sp>
      <p:sp>
        <p:nvSpPr>
          <p:cNvPr id="352323" name="Text Box 67"/>
          <p:cNvSpPr txBox="1">
            <a:spLocks noChangeArrowheads="1"/>
          </p:cNvSpPr>
          <p:nvPr/>
        </p:nvSpPr>
        <p:spPr bwMode="auto">
          <a:xfrm>
            <a:off x="70866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99"/>
                </a:solidFill>
                <a:latin typeface="Arial" charset="0"/>
              </a:rPr>
              <a:t>X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ơ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- </a:t>
            </a:r>
            <a:r>
              <a:rPr lang="vi-VN" sz="1800">
                <a:solidFill>
                  <a:srgbClr val="FF3399"/>
                </a:solidFill>
                <a:latin typeface="Arial" charset="0"/>
              </a:rPr>
              <a:t>đă</a:t>
            </a:r>
            <a:r>
              <a:rPr lang="en-US" sz="1800">
                <a:solidFill>
                  <a:srgbClr val="FF3399"/>
                </a:solidFill>
                <a:latin typeface="Arial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5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81" grpId="0"/>
      <p:bldP spid="352318" grpId="0"/>
      <p:bldP spid="352319" grpId="0"/>
      <p:bldP spid="352320" grpId="0"/>
      <p:bldP spid="352321" grpId="0"/>
      <p:bldP spid="352322" grpId="0"/>
      <p:bldP spid="3523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Group 2"/>
          <p:cNvGraphicFramePr>
            <a:graphicFrameLocks noGrp="1"/>
          </p:cNvGraphicFramePr>
          <p:nvPr/>
        </p:nvGraphicFramePr>
        <p:xfrm>
          <a:off x="228600" y="428625"/>
          <a:ext cx="8763000" cy="60483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502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Trang phôc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Tự may lấy, </a:t>
            </a:r>
            <a:r>
              <a:rPr lang="vi-VN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đư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ợc thêu trang trí công phu, có màu sắc sặc sỡ. Mỗi dân tộc có cách </a:t>
            </a:r>
            <a:r>
              <a:rPr lang="vi-VN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ă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 mặc riêng.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5562600" y="14859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Nam: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óng khố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Nữ: quấn váy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Trang phục lễ hội có nhiều màu sắc hoa v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 và mang trang sức kim loại.</a:t>
            </a:r>
          </a:p>
        </p:txBody>
      </p:sp>
      <p:pic>
        <p:nvPicPr>
          <p:cNvPr id="361503" name="Picture 31" descr="DSC0915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7900" y="3200400"/>
            <a:ext cx="3200400" cy="3200400"/>
          </a:xfrm>
          <a:noFill/>
        </p:spPr>
      </p:pic>
      <p:pic>
        <p:nvPicPr>
          <p:cNvPr id="361505" name="Picture 33" descr="danc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508" name="Picture 36" descr="bal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429000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511" name="Text Box 39"/>
          <p:cNvSpPr txBox="1">
            <a:spLocks noChangeArrowheads="1"/>
          </p:cNvSpPr>
          <p:nvPr/>
        </p:nvSpPr>
        <p:spPr bwMode="auto">
          <a:xfrm>
            <a:off x="2819400" y="65532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May váy áo</a:t>
            </a:r>
          </a:p>
        </p:txBody>
      </p:sp>
      <p:sp>
        <p:nvSpPr>
          <p:cNvPr id="361512" name="Text Box 40"/>
          <p:cNvSpPr txBox="1">
            <a:spLocks noChangeArrowheads="1"/>
          </p:cNvSpPr>
          <p:nvPr/>
        </p:nvSpPr>
        <p:spPr bwMode="auto">
          <a:xfrm>
            <a:off x="6096000" y="64770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Trang phục truyền thống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0" grpId="0"/>
      <p:bldP spid="3614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41" name="Group 25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67634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Thời gian: Mùa xuân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67644" name="Picture 28" descr="chơi núi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33600"/>
            <a:ext cx="6629400" cy="4267200"/>
          </a:xfrm>
          <a:noFill/>
        </p:spPr>
      </p:pic>
      <p:sp>
        <p:nvSpPr>
          <p:cNvPr id="367646" name="Text Box 30"/>
          <p:cNvSpPr txBox="1">
            <a:spLocks noChangeArrowheads="1"/>
          </p:cNvSpPr>
          <p:nvPr/>
        </p:nvSpPr>
        <p:spPr bwMode="auto">
          <a:xfrm>
            <a:off x="4419600" y="6415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Đu 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4" grpId="0"/>
      <p:bldP spid="3676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73778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Hoạt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ộng: Thi hát, múa sạp, ném còn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73783" name="Picture 23" descr="mua-sap---hoangh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286000"/>
            <a:ext cx="6705600" cy="4114800"/>
          </a:xfrm>
          <a:noFill/>
        </p:spPr>
      </p:pic>
      <p:sp>
        <p:nvSpPr>
          <p:cNvPr id="373785" name="Text Box 25"/>
          <p:cNvSpPr txBox="1">
            <a:spLocks noChangeArrowheads="1"/>
          </p:cNvSpPr>
          <p:nvPr/>
        </p:nvSpPr>
        <p:spPr bwMode="auto">
          <a:xfrm>
            <a:off x="4343400" y="64150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Múa sạp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8" grpId="0"/>
      <p:bldP spid="3737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786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74802" name="Text Box 18"/>
          <p:cNvSpPr txBox="1">
            <a:spLocks noChangeArrowheads="1"/>
          </p:cNvSpPr>
          <p:nvPr/>
        </p:nvSpPr>
        <p:spPr bwMode="auto">
          <a:xfrm>
            <a:off x="2286000" y="150495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Hoạt </a:t>
            </a:r>
            <a:r>
              <a:rPr lang="vi-VN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ộng: Thi hát, múa sạp, ném còn...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374809" name="Picture 25" descr="nem%20co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209800"/>
            <a:ext cx="6553200" cy="4191000"/>
          </a:xfrm>
          <a:noFill/>
        </p:spPr>
      </p:pic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4876800" y="640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Ném còn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7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3huhl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9144000" cy="6858000"/>
          </a:xfrm>
          <a:noFill/>
        </p:spPr>
      </p:pic>
      <p:sp>
        <p:nvSpPr>
          <p:cNvPr id="335878" name="WordArt 6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400800" cy="3276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528"/>
              </a:avLst>
            </a:prstTxWarp>
          </a:bodyPr>
          <a:lstStyle/>
          <a:p>
            <a:pPr algn="ctr"/>
            <a:r>
              <a:rPr lang="en-US" sz="3600" kern="10" normalizeH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HĐ1: DU LỊCH</a:t>
            </a:r>
          </a:p>
          <a:p>
            <a:pPr algn="ctr"/>
            <a:r>
              <a:rPr lang="en-US" sz="3600" kern="10" normalizeH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QUA MÀN ẢNH NHỎ</a:t>
            </a:r>
          </a:p>
          <a:p>
            <a:pPr algn="ctr"/>
            <a:endParaRPr lang="en-US" sz="3600" kern="10" normalizeH="1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35882" name="12 Track 1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358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5882"/>
                </p:tgtEl>
              </p:cMediaNode>
            </p:audio>
          </p:childTnLst>
        </p:cTn>
      </p:par>
    </p:tnLst>
    <p:bldLst>
      <p:bldP spid="3358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2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hoạch.</a:t>
            </a:r>
          </a:p>
        </p:txBody>
      </p:sp>
      <p:pic>
        <p:nvPicPr>
          <p:cNvPr id="368663" name="Picture 23" descr="12cchieng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47900" y="2362200"/>
            <a:ext cx="6896100" cy="3962400"/>
          </a:xfrm>
          <a:noFill/>
        </p:spPr>
      </p:pic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4267200" y="6491288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latin typeface="Arial" charset="0"/>
              </a:rPr>
              <a:t>Cồng chiêng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0" grpId="0"/>
      <p:bldP spid="3686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hoạch.</a:t>
            </a:r>
          </a:p>
        </p:txBody>
      </p:sp>
      <p:pic>
        <p:nvPicPr>
          <p:cNvPr id="370709" name="Picture 21" descr="an com m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4572000" y="6477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Ăn c</a:t>
            </a:r>
            <a:r>
              <a:rPr lang="vi-VN" sz="160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m mới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714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</a:t>
            </a:r>
          </a:p>
        </p:txBody>
      </p:sp>
      <p:pic>
        <p:nvPicPr>
          <p:cNvPr id="371733" name="Picture 21" descr="dua voi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286000"/>
            <a:ext cx="6553200" cy="4114800"/>
          </a:xfrm>
          <a:noFill/>
        </p:spPr>
      </p:pic>
      <p:sp>
        <p:nvSpPr>
          <p:cNvPr id="371735" name="Text Box 23"/>
          <p:cNvSpPr txBox="1">
            <a:spLocks noChangeArrowheads="1"/>
          </p:cNvSpPr>
          <p:nvPr/>
        </p:nvSpPr>
        <p:spPr bwMode="auto">
          <a:xfrm>
            <a:off x="4648200" y="65532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Đua voi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Thời gian: Mùa xuân hoặc sau mỗi vụ thu hoạch</a:t>
            </a:r>
          </a:p>
        </p:txBody>
      </p:sp>
      <p:pic>
        <p:nvPicPr>
          <p:cNvPr id="372758" name="Picture 22" descr="dam trau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362200"/>
            <a:ext cx="6781800" cy="3962400"/>
          </a:xfrm>
          <a:noFill/>
        </p:spPr>
      </p:pic>
      <p:sp>
        <p:nvSpPr>
          <p:cNvPr id="372760" name="Text Box 24"/>
          <p:cNvSpPr txBox="1">
            <a:spLocks noChangeArrowheads="1"/>
          </p:cNvSpPr>
          <p:nvPr/>
        </p:nvSpPr>
        <p:spPr bwMode="auto">
          <a:xfrm>
            <a:off x="4648200" y="64770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Đâm trâu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10" name="Group 2"/>
          <p:cNvGraphicFramePr>
            <a:graphicFrameLocks noGrp="1"/>
          </p:cNvGraphicFramePr>
          <p:nvPr/>
        </p:nvGraphicFramePr>
        <p:xfrm>
          <a:off x="228600" y="428625"/>
          <a:ext cx="8763000" cy="5972175"/>
        </p:xfrm>
        <a:graphic>
          <a:graphicData uri="http://schemas.openxmlformats.org/drawingml/2006/table">
            <a:tbl>
              <a:tblPr/>
              <a:tblGrid>
                <a:gridCol w="1981200"/>
                <a:gridCol w="3276600"/>
                <a:gridCol w="3505200"/>
              </a:tblGrid>
              <a:tr h="101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sinh ho¹t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LÔ héi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AEF"/>
                    </a:solidFill>
                  </a:tcPr>
                </a:tc>
              </a:tr>
            </a:tbl>
          </a:graphicData>
        </a:graphic>
      </p:graphicFrame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5562600" y="14859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Hoạt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ộng: Nhảy múa hát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               Đánh cồng chiêng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               Uống r</a:t>
            </a:r>
            <a:r>
              <a:rPr lang="vi-VN" sz="1800">
                <a:latin typeface="Arial" charset="0"/>
              </a:rPr>
              <a:t>ư</a:t>
            </a:r>
            <a:r>
              <a:rPr lang="en-US" sz="1800">
                <a:latin typeface="Arial" charset="0"/>
              </a:rPr>
              <a:t>ợu cần</a:t>
            </a:r>
          </a:p>
        </p:txBody>
      </p:sp>
      <p:pic>
        <p:nvPicPr>
          <p:cNvPr id="375830" name="Picture 22" descr="1ruoucan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895600"/>
            <a:ext cx="6648450" cy="3505200"/>
          </a:xfrm>
          <a:noFill/>
        </p:spPr>
      </p:pic>
      <p:sp>
        <p:nvSpPr>
          <p:cNvPr id="375832" name="Text Box 24"/>
          <p:cNvSpPr txBox="1">
            <a:spLocks noChangeArrowheads="1"/>
          </p:cNvSpPr>
          <p:nvPr/>
        </p:nvSpPr>
        <p:spPr bwMode="auto">
          <a:xfrm>
            <a:off x="4419600" y="64770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Arial" charset="0"/>
              </a:rPr>
              <a:t>Uống r</a:t>
            </a:r>
            <a:r>
              <a:rPr lang="vi-VN" sz="16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1600">
                <a:solidFill>
                  <a:srgbClr val="FF3300"/>
                </a:solidFill>
                <a:latin typeface="Arial" charset="0"/>
              </a:rPr>
              <a:t>ợu cần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75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6"/>
          <p:cNvSpPr txBox="1">
            <a:spLocks noChangeArrowheads="1"/>
          </p:cNvSpPr>
          <p:nvPr/>
        </p:nvSpPr>
        <p:spPr bwMode="auto">
          <a:xfrm>
            <a:off x="457200" y="4953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7651" name="Text Box 17"/>
          <p:cNvSpPr txBox="1">
            <a:spLocks noChangeArrowheads="1"/>
          </p:cNvSpPr>
          <p:nvPr/>
        </p:nvSpPr>
        <p:spPr bwMode="auto">
          <a:xfrm>
            <a:off x="-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1066800" y="3505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graphicFrame>
        <p:nvGraphicFramePr>
          <p:cNvPr id="378000" name="Group 144"/>
          <p:cNvGraphicFramePr>
            <a:graphicFrameLocks noGrp="1"/>
          </p:cNvGraphicFramePr>
          <p:nvPr>
            <p:ph/>
          </p:nvPr>
        </p:nvGraphicFramePr>
        <p:xfrm>
          <a:off x="419100" y="277813"/>
          <a:ext cx="8229600" cy="599281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Con ng­êi vµ ho¹t ®éng s¶n xuÊt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Hoµng Liªn S¬n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T©y Nguyªn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Trång trät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NghÒ thñ c«ng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Ch¨n nu«i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Khai th¸c kho¸ng s¶n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Arial" pitchFamily="34" charset="0"/>
                        </a:rPr>
                        <a:t>Khai th¸c søc n­íc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.Vn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7990" name="Text Box 134"/>
          <p:cNvSpPr txBox="1">
            <a:spLocks noChangeArrowheads="1"/>
          </p:cNvSpPr>
          <p:nvPr/>
        </p:nvSpPr>
        <p:spPr bwMode="auto">
          <a:xfrm>
            <a:off x="3181350" y="9906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>
                <a:latin typeface="Arial" charset="0"/>
              </a:rPr>
              <a:t>Trồng lúa, ngô, chè, rau, cây </a:t>
            </a:r>
            <a:r>
              <a:rPr lang="vi-VN" sz="1800">
                <a:latin typeface="Arial" charset="0"/>
              </a:rPr>
              <a:t>ă</a:t>
            </a:r>
            <a:r>
              <a:rPr lang="en-US" sz="1800">
                <a:latin typeface="Arial" charset="0"/>
              </a:rPr>
              <a:t>n quả xứ lạnh, lanh trên ruộng bậc thang, n</a:t>
            </a:r>
            <a:r>
              <a:rPr lang="vi-VN" sz="1800">
                <a:latin typeface="Arial" charset="0"/>
              </a:rPr>
              <a:t>ươ</a:t>
            </a:r>
            <a:r>
              <a:rPr lang="en-US" sz="1800">
                <a:latin typeface="Arial" charset="0"/>
              </a:rPr>
              <a:t>ng rẫy.</a:t>
            </a:r>
          </a:p>
        </p:txBody>
      </p:sp>
      <p:sp>
        <p:nvSpPr>
          <p:cNvPr id="377992" name="Text Box 136"/>
          <p:cNvSpPr txBox="1">
            <a:spLocks noChangeArrowheads="1"/>
          </p:cNvSpPr>
          <p:nvPr/>
        </p:nvSpPr>
        <p:spPr bwMode="auto">
          <a:xfrm>
            <a:off x="5924550" y="990600"/>
            <a:ext cx="266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>
                <a:latin typeface="Arial" charset="0"/>
              </a:rPr>
              <a:t>Trồng cây công nghiệp: cà phê, cao su, hồ tiêu, chè trên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ất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ỏ badan.</a:t>
            </a:r>
          </a:p>
        </p:txBody>
      </p:sp>
      <p:sp>
        <p:nvSpPr>
          <p:cNvPr id="377993" name="Text Box 137"/>
          <p:cNvSpPr txBox="1">
            <a:spLocks noChangeArrowheads="1"/>
          </p:cNvSpPr>
          <p:nvPr/>
        </p:nvSpPr>
        <p:spPr bwMode="auto">
          <a:xfrm>
            <a:off x="3162300" y="25146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Dệt, may, thêu,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an lát, rèn,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úc...</a:t>
            </a:r>
          </a:p>
        </p:txBody>
      </p:sp>
      <p:sp>
        <p:nvSpPr>
          <p:cNvPr id="377995" name="Text Box 139"/>
          <p:cNvSpPr txBox="1">
            <a:spLocks noChangeArrowheads="1"/>
          </p:cNvSpPr>
          <p:nvPr/>
        </p:nvSpPr>
        <p:spPr bwMode="auto">
          <a:xfrm>
            <a:off x="6019800" y="3429000"/>
            <a:ext cx="2590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Trâu, bò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Voi</a:t>
            </a:r>
          </a:p>
        </p:txBody>
      </p:sp>
      <p:sp>
        <p:nvSpPr>
          <p:cNvPr id="377996" name="Text Box 140"/>
          <p:cNvSpPr txBox="1">
            <a:spLocks noChangeArrowheads="1"/>
          </p:cNvSpPr>
          <p:nvPr/>
        </p:nvSpPr>
        <p:spPr bwMode="auto">
          <a:xfrm>
            <a:off x="3276600" y="4495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Apatít,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ồng, chì, kẽm</a:t>
            </a:r>
          </a:p>
        </p:txBody>
      </p:sp>
      <p:sp>
        <p:nvSpPr>
          <p:cNvPr id="377997" name="Text Box 141"/>
          <p:cNvSpPr txBox="1">
            <a:spLocks noChangeArrowheads="1"/>
          </p:cNvSpPr>
          <p:nvPr/>
        </p:nvSpPr>
        <p:spPr bwMode="auto">
          <a:xfrm>
            <a:off x="3276600" y="5562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Gỗ và lâm sản khác</a:t>
            </a:r>
          </a:p>
        </p:txBody>
      </p:sp>
      <p:sp>
        <p:nvSpPr>
          <p:cNvPr id="377998" name="Text Box 142"/>
          <p:cNvSpPr txBox="1">
            <a:spLocks noChangeArrowheads="1"/>
          </p:cNvSpPr>
          <p:nvPr/>
        </p:nvSpPr>
        <p:spPr bwMode="auto">
          <a:xfrm>
            <a:off x="5943600" y="5181600"/>
            <a:ext cx="2590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Làm thuỷ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iện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Gỗ và các loại lâm sản khác.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7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79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7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7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7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990" grpId="0"/>
      <p:bldP spid="377992" grpId="0"/>
      <p:bldP spid="377993" grpId="0"/>
      <p:bldP spid="377995" grpId="0"/>
      <p:bldP spid="377996" grpId="0"/>
      <p:bldP spid="377997" grpId="0"/>
      <p:bldP spid="3779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505200"/>
            <a:ext cx="274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/>
              </a:rPr>
              <a:t>? …</a:t>
            </a:r>
            <a:r>
              <a:rPr lang="en-US" sz="4800" smtClean="0">
                <a:latin typeface="Arial"/>
              </a:rPr>
              <a:t>?</a:t>
            </a:r>
            <a:r>
              <a:rPr lang="en-US" sz="3600" smtClean="0">
                <a:latin typeface="Arial"/>
              </a:rPr>
              <a:t> …</a:t>
            </a:r>
            <a:r>
              <a:rPr lang="en-US" sz="6600" smtClean="0">
                <a:latin typeface="Arial"/>
              </a:rPr>
              <a:t>?</a:t>
            </a:r>
            <a:r>
              <a:rPr lang="en-US" sz="3600" smtClean="0">
                <a:latin typeface="Arial"/>
              </a:rPr>
              <a:t> </a:t>
            </a:r>
          </a:p>
        </p:txBody>
      </p:sp>
      <p:sp>
        <p:nvSpPr>
          <p:cNvPr id="404483" name="AutoShape 3"/>
          <p:cNvSpPr>
            <a:spLocks noChangeArrowheads="1"/>
          </p:cNvSpPr>
          <p:nvPr/>
        </p:nvSpPr>
        <p:spPr bwMode="auto">
          <a:xfrm>
            <a:off x="457200" y="0"/>
            <a:ext cx="8229600" cy="2057400"/>
          </a:xfrm>
          <a:prstGeom prst="cloudCallout">
            <a:avLst>
              <a:gd name="adj1" fmla="val -22222"/>
              <a:gd name="adj2" fmla="val 94986"/>
            </a:avLst>
          </a:prstGeom>
          <a:solidFill>
            <a:srgbClr val="FFCCFF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HĐ3: Làm việc cá nhân.</a:t>
            </a:r>
          </a:p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Trả lời câu hỏi:</a:t>
            </a:r>
          </a:p>
        </p:txBody>
      </p:sp>
      <p:sp>
        <p:nvSpPr>
          <p:cNvPr id="404484" name="AutoShape 4"/>
          <p:cNvSpPr>
            <a:spLocks noChangeArrowheads="1"/>
          </p:cNvSpPr>
          <p:nvPr/>
        </p:nvSpPr>
        <p:spPr bwMode="auto">
          <a:xfrm>
            <a:off x="685800" y="2743200"/>
            <a:ext cx="2209800" cy="2514600"/>
          </a:xfrm>
          <a:prstGeom prst="smileyFace">
            <a:avLst>
              <a:gd name="adj" fmla="val 4653"/>
            </a:avLst>
          </a:prstGeom>
          <a:solidFill>
            <a:srgbClr val="F67C6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124200" y="5562600"/>
            <a:ext cx="601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3400" y="60198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  <p:bldP spid="404483" grpId="0" animBg="1"/>
      <p:bldP spid="4044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600" smtClean="0">
              <a:latin typeface="Arial"/>
            </a:endParaRPr>
          </a:p>
        </p:txBody>
      </p:sp>
      <p:pic>
        <p:nvPicPr>
          <p:cNvPr id="380932" name="Picture 4" descr="phinhho89gw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0" y="136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Nêu </a:t>
            </a:r>
            <a:r>
              <a:rPr lang="vi-VN" sz="32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ặc </a:t>
            </a:r>
            <a:r>
              <a:rPr lang="vi-VN" sz="32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iểm </a:t>
            </a:r>
            <a:r>
              <a:rPr lang="vi-VN" sz="32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ịa hình của trung du Bắc Bộ?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38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" charset="0"/>
              </a:rPr>
              <a:t>Trung du Bắc Bộ là vùng </a:t>
            </a:r>
            <a:r>
              <a:rPr lang="vi-VN" sz="4000">
                <a:latin typeface="Arial" charset="0"/>
              </a:rPr>
              <a:t>đ</a:t>
            </a:r>
            <a:r>
              <a:rPr lang="en-US" sz="4000">
                <a:latin typeface="Arial" charset="0"/>
              </a:rPr>
              <a:t>ồi với các </a:t>
            </a:r>
            <a:r>
              <a:rPr lang="vi-VN" sz="4000">
                <a:latin typeface="Arial" charset="0"/>
              </a:rPr>
              <a:t>đ</a:t>
            </a:r>
            <a:r>
              <a:rPr lang="en-US" sz="4000">
                <a:latin typeface="Arial" charset="0"/>
              </a:rPr>
              <a:t>ỉnh tròn, s</a:t>
            </a:r>
            <a:r>
              <a:rPr lang="vi-VN" sz="4000">
                <a:latin typeface="Arial" charset="0"/>
              </a:rPr>
              <a:t>ư</a:t>
            </a:r>
            <a:r>
              <a:rPr lang="en-US" sz="4000">
                <a:latin typeface="Arial" charset="0"/>
              </a:rPr>
              <a:t>ờn thoải, xếp cạnh nhau nh</a:t>
            </a:r>
            <a:r>
              <a:rPr lang="vi-VN" sz="4000">
                <a:latin typeface="Arial" charset="0"/>
              </a:rPr>
              <a:t>ư</a:t>
            </a:r>
            <a:r>
              <a:rPr lang="en-US" sz="4000">
                <a:latin typeface="Arial" charset="0"/>
              </a:rPr>
              <a:t> bát úp.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505200"/>
            <a:ext cx="274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Arial"/>
              </a:rPr>
              <a:t>? …</a:t>
            </a:r>
            <a:r>
              <a:rPr lang="en-US" sz="3600" smtClean="0">
                <a:latin typeface="Arial"/>
              </a:rPr>
              <a:t>?</a:t>
            </a:r>
            <a:r>
              <a:rPr lang="en-US" sz="2400" smtClean="0">
                <a:latin typeface="Arial"/>
              </a:rPr>
              <a:t> …</a:t>
            </a:r>
            <a:r>
              <a:rPr lang="en-US" sz="4800" smtClean="0">
                <a:latin typeface="Arial"/>
              </a:rPr>
              <a:t>?</a:t>
            </a:r>
            <a:r>
              <a:rPr lang="en-US" sz="2400" smtClean="0">
                <a:latin typeface="Arial"/>
              </a:rPr>
              <a:t> </a:t>
            </a:r>
          </a:p>
        </p:txBody>
      </p:sp>
      <p:sp>
        <p:nvSpPr>
          <p:cNvPr id="397315" name="AutoShape 3"/>
          <p:cNvSpPr>
            <a:spLocks noChangeArrowheads="1"/>
          </p:cNvSpPr>
          <p:nvPr/>
        </p:nvSpPr>
        <p:spPr bwMode="auto">
          <a:xfrm>
            <a:off x="1066800" y="0"/>
            <a:ext cx="7086600" cy="2057400"/>
          </a:xfrm>
          <a:prstGeom prst="cloudCallout">
            <a:avLst>
              <a:gd name="adj1" fmla="val -26343"/>
              <a:gd name="adj2" fmla="val 94986"/>
            </a:avLst>
          </a:prstGeom>
          <a:solidFill>
            <a:srgbClr val="FFCCFF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Ng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ời dân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i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ây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ã làm gì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ể phủ xanh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ất trống,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ồi trọc?</a:t>
            </a:r>
          </a:p>
        </p:txBody>
      </p:sp>
      <p:sp>
        <p:nvSpPr>
          <p:cNvPr id="397316" name="AutoShape 4"/>
          <p:cNvSpPr>
            <a:spLocks noChangeArrowheads="1"/>
          </p:cNvSpPr>
          <p:nvPr/>
        </p:nvSpPr>
        <p:spPr bwMode="auto">
          <a:xfrm>
            <a:off x="685800" y="2743200"/>
            <a:ext cx="2209800" cy="2514600"/>
          </a:xfrm>
          <a:prstGeom prst="smileyFace">
            <a:avLst>
              <a:gd name="adj" fmla="val 4653"/>
            </a:avLst>
          </a:prstGeom>
          <a:solidFill>
            <a:srgbClr val="F67C6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400">
              <a:latin typeface="Arial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124200" y="5562600"/>
            <a:ext cx="601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" y="60198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381000" y="5562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Tích cực trồng rừng, cây công nghiệp lâu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/>
      <p:bldP spid="397315" grpId="0" animBg="1"/>
      <p:bldP spid="397316" grpId="0" animBg="1"/>
      <p:bldP spid="397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15729" name="Picture 17" descr="11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934200" cy="7543800"/>
          </a:xfrm>
          <a:noFill/>
        </p:spPr>
      </p:pic>
      <p:sp>
        <p:nvSpPr>
          <p:cNvPr id="115731" name="AutoShape 19"/>
          <p:cNvSpPr>
            <a:spLocks noChangeArrowheads="1"/>
          </p:cNvSpPr>
          <p:nvPr/>
        </p:nvSpPr>
        <p:spPr bwMode="auto">
          <a:xfrm>
            <a:off x="4876800" y="0"/>
            <a:ext cx="1828800" cy="3124200"/>
          </a:xfrm>
          <a:prstGeom prst="wedgeRectCallout">
            <a:avLst>
              <a:gd name="adj1" fmla="val -242708"/>
              <a:gd name="adj2" fmla="val -27542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charset="0"/>
            </a:endParaRPr>
          </a:p>
        </p:txBody>
      </p:sp>
      <p:pic>
        <p:nvPicPr>
          <p:cNvPr id="115733" name="Picture 21" descr="phan%20xi%20phang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0"/>
            <a:ext cx="5257800" cy="4038600"/>
          </a:xfrm>
          <a:noFill/>
        </p:spPr>
      </p:pic>
      <p:pic>
        <p:nvPicPr>
          <p:cNvPr id="115734" name="Picture 22" descr="dinh%20phan%20xi%20pang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6350"/>
            <a:ext cx="5181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505200"/>
            <a:ext cx="274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Arial"/>
              </a:rPr>
              <a:t>? …</a:t>
            </a:r>
            <a:r>
              <a:rPr lang="en-US" smtClean="0">
                <a:latin typeface="Arial"/>
              </a:rPr>
              <a:t>?</a:t>
            </a:r>
            <a:r>
              <a:rPr lang="en-US" sz="3200" smtClean="0">
                <a:latin typeface="Arial"/>
              </a:rPr>
              <a:t> …</a:t>
            </a:r>
            <a:r>
              <a:rPr lang="en-US" sz="6000" smtClean="0">
                <a:latin typeface="Arial"/>
              </a:rPr>
              <a:t>?</a:t>
            </a:r>
            <a:r>
              <a:rPr lang="en-US" sz="3200" smtClean="0">
                <a:latin typeface="Arial"/>
              </a:rPr>
              <a:t> </a:t>
            </a:r>
          </a:p>
        </p:txBody>
      </p:sp>
      <p:sp>
        <p:nvSpPr>
          <p:cNvPr id="399363" name="AutoShape 3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cloudCallout">
            <a:avLst>
              <a:gd name="adj1" fmla="val -18542"/>
              <a:gd name="adj2" fmla="val 129981"/>
            </a:avLst>
          </a:prstGeom>
          <a:solidFill>
            <a:srgbClr val="FFCCFF"/>
          </a:solidFill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Trồng rừng có tác dụng gì?</a:t>
            </a:r>
          </a:p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99364" name="AutoShape 4"/>
          <p:cNvSpPr>
            <a:spLocks noChangeArrowheads="1"/>
          </p:cNvSpPr>
          <p:nvPr/>
        </p:nvSpPr>
        <p:spPr bwMode="auto">
          <a:xfrm>
            <a:off x="762000" y="2590800"/>
            <a:ext cx="2209800" cy="2514600"/>
          </a:xfrm>
          <a:prstGeom prst="smileyFace">
            <a:avLst>
              <a:gd name="adj" fmla="val 4653"/>
            </a:avLst>
          </a:prstGeom>
          <a:solidFill>
            <a:srgbClr val="F67C6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400">
              <a:latin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124200" y="5562600"/>
            <a:ext cx="601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400">
              <a:latin typeface="Arial" charset="0"/>
            </a:endParaRPr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0" y="5486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Tác dụng: Che phủ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ồi, ng</a:t>
            </a:r>
            <a:r>
              <a:rPr lang="vi-VN" sz="3600">
                <a:latin typeface="Arial" charset="0"/>
              </a:rPr>
              <a:t>ă</a:t>
            </a:r>
            <a:r>
              <a:rPr lang="en-US" sz="3600">
                <a:latin typeface="Arial" charset="0"/>
              </a:rPr>
              <a:t>n cản tình trạng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ất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ang bị xấu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/>
      <p:bldP spid="399363" grpId="0" animBg="1"/>
      <p:bldP spid="399364" grpId="0" animBg="1"/>
      <p:bldP spid="399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29400" cy="7239000"/>
          </a:xfrm>
          <a:noFill/>
        </p:spPr>
      </p:pic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4924425" y="3581400"/>
            <a:ext cx="4191000" cy="3276600"/>
          </a:xfrm>
          <a:prstGeom prst="wedgeRoundRectCallout">
            <a:avLst>
              <a:gd name="adj1" fmla="val -88407"/>
              <a:gd name="adj2" fmla="val -40019"/>
              <a:gd name="adj3" fmla="val 16667"/>
            </a:avLst>
          </a:prstGeom>
          <a:solidFill>
            <a:srgbClr val="A9A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>
              <a:latin typeface="Arial" charset="0"/>
            </a:endParaRPr>
          </a:p>
        </p:txBody>
      </p:sp>
      <p:pic>
        <p:nvPicPr>
          <p:cNvPr id="113680" name="Picture 16" descr="CN-Kom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5029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791200" y="633888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Cao nguyên Kon Tum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 animBg="1"/>
      <p:bldP spid="1136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29400" cy="7239000"/>
          </a:xfrm>
          <a:noFill/>
        </p:spPr>
      </p:pic>
      <p:sp>
        <p:nvSpPr>
          <p:cNvPr id="342019" name="AutoShape 3"/>
          <p:cNvSpPr>
            <a:spLocks noChangeArrowheads="1"/>
          </p:cNvSpPr>
          <p:nvPr/>
        </p:nvSpPr>
        <p:spPr bwMode="auto">
          <a:xfrm>
            <a:off x="4924425" y="3581400"/>
            <a:ext cx="4191000" cy="3276600"/>
          </a:xfrm>
          <a:prstGeom prst="wedgeRoundRectCallout">
            <a:avLst>
              <a:gd name="adj1" fmla="val -82273"/>
              <a:gd name="adj2" fmla="val -28681"/>
              <a:gd name="adj3" fmla="val 16667"/>
            </a:avLst>
          </a:prstGeom>
          <a:solidFill>
            <a:srgbClr val="A9A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>
              <a:latin typeface="Arial" charset="0"/>
            </a:endParaRPr>
          </a:p>
        </p:txBody>
      </p:sp>
      <p:pic>
        <p:nvPicPr>
          <p:cNvPr id="342021" name="Picture 5" descr="CN-Plây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533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5181600" y="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Cao nguyên Plây 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29400" cy="7239000"/>
          </a:xfrm>
          <a:noFill/>
        </p:spPr>
      </p:pic>
      <p:sp>
        <p:nvSpPr>
          <p:cNvPr id="344067" name="AutoShape 3"/>
          <p:cNvSpPr>
            <a:spLocks noChangeArrowheads="1"/>
          </p:cNvSpPr>
          <p:nvPr/>
        </p:nvSpPr>
        <p:spPr bwMode="auto">
          <a:xfrm>
            <a:off x="4924425" y="3581400"/>
            <a:ext cx="4191000" cy="3276600"/>
          </a:xfrm>
          <a:prstGeom prst="wedgeRoundRectCallout">
            <a:avLst>
              <a:gd name="adj1" fmla="val -82954"/>
              <a:gd name="adj2" fmla="val -15602"/>
              <a:gd name="adj3" fmla="val 16667"/>
            </a:avLst>
          </a:prstGeom>
          <a:solidFill>
            <a:srgbClr val="A9A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>
              <a:latin typeface="Arial" charset="0"/>
            </a:endParaRPr>
          </a:p>
        </p:txBody>
      </p:sp>
      <p:pic>
        <p:nvPicPr>
          <p:cNvPr id="344069" name="Picture 5" descr="CN- Đắk Lắ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5105400" y="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Cao nguyên Đắc Lắc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29400" cy="7239000"/>
          </a:xfrm>
          <a:noFill/>
        </p:spPr>
      </p:pic>
      <p:sp>
        <p:nvSpPr>
          <p:cNvPr id="346115" name="AutoShape 3"/>
          <p:cNvSpPr>
            <a:spLocks noChangeArrowheads="1"/>
          </p:cNvSpPr>
          <p:nvPr/>
        </p:nvSpPr>
        <p:spPr bwMode="auto">
          <a:xfrm>
            <a:off x="4924425" y="3581400"/>
            <a:ext cx="4191000" cy="3276600"/>
          </a:xfrm>
          <a:prstGeom prst="wedgeRoundRectCallout">
            <a:avLst>
              <a:gd name="adj1" fmla="val -80227"/>
              <a:gd name="adj2" fmla="val -4264"/>
              <a:gd name="adj3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>
              <a:latin typeface="Arial" charset="0"/>
            </a:endParaRPr>
          </a:p>
        </p:txBody>
      </p:sp>
      <p:pic>
        <p:nvPicPr>
          <p:cNvPr id="346117" name="Picture 5" descr="CN-Lâm V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5105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5029200" y="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Cao nguyên Lâm Viên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29400" cy="7239000"/>
          </a:xfrm>
          <a:noFill/>
        </p:spPr>
      </p:pic>
      <p:sp>
        <p:nvSpPr>
          <p:cNvPr id="348163" name="AutoShape 3"/>
          <p:cNvSpPr>
            <a:spLocks noChangeArrowheads="1"/>
          </p:cNvSpPr>
          <p:nvPr/>
        </p:nvSpPr>
        <p:spPr bwMode="auto">
          <a:xfrm>
            <a:off x="4924425" y="3581400"/>
            <a:ext cx="4191000" cy="3276600"/>
          </a:xfrm>
          <a:prstGeom prst="wedgeRoundRectCallout">
            <a:avLst>
              <a:gd name="adj1" fmla="val -86366"/>
              <a:gd name="adj2" fmla="val 2713"/>
              <a:gd name="adj3" fmla="val 16667"/>
            </a:avLst>
          </a:prstGeom>
          <a:solidFill>
            <a:srgbClr val="8FCB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>
              <a:latin typeface="Arial" charset="0"/>
            </a:endParaRPr>
          </a:p>
        </p:txBody>
      </p:sp>
      <p:pic>
        <p:nvPicPr>
          <p:cNvPr id="348165" name="Picture 5" descr="CN-Di N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0"/>
            <a:ext cx="54864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5486400" y="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Cao nguyên Di Linh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29400" cy="7239000"/>
          </a:xfrm>
          <a:noFill/>
        </p:spPr>
      </p:pic>
      <p:sp>
        <p:nvSpPr>
          <p:cNvPr id="365571" name="AutoShape 3"/>
          <p:cNvSpPr>
            <a:spLocks noChangeArrowheads="1"/>
          </p:cNvSpPr>
          <p:nvPr/>
        </p:nvSpPr>
        <p:spPr bwMode="auto">
          <a:xfrm>
            <a:off x="4924425" y="3581400"/>
            <a:ext cx="4191000" cy="3276600"/>
          </a:xfrm>
          <a:prstGeom prst="wedgeRoundRectCallout">
            <a:avLst>
              <a:gd name="adj1" fmla="val -80454"/>
              <a:gd name="adj2" fmla="val -1356"/>
              <a:gd name="adj3" fmla="val 16667"/>
            </a:avLst>
          </a:prstGeom>
          <a:solidFill>
            <a:srgbClr val="8FCB9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6000">
              <a:latin typeface="Arial" charset="0"/>
            </a:endParaRPr>
          </a:p>
        </p:txBody>
      </p:sp>
      <p:pic>
        <p:nvPicPr>
          <p:cNvPr id="365573" name="Picture 5" descr="DalattuDoiRo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5181600" y="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Thành phố Đà Lạt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5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animBg="1"/>
    </p:bldLst>
  </p:timing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4438</TotalTime>
  <Words>966</Words>
  <Application>Microsoft Office PowerPoint</Application>
  <PresentationFormat>On-screen Show (4:3)</PresentationFormat>
  <Paragraphs>132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.VnTime</vt:lpstr>
      <vt:lpstr>Arial</vt:lpstr>
      <vt:lpstr>Times New Roman</vt:lpstr>
      <vt:lpstr>Wingdings</vt:lpstr>
      <vt:lpstr>Calibri</vt:lpstr>
      <vt:lpstr>.VnArial</vt:lpstr>
      <vt:lpstr>Maple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? …? …? </vt:lpstr>
      <vt:lpstr>Slide 27</vt:lpstr>
      <vt:lpstr>Slide 28</vt:lpstr>
      <vt:lpstr>? …? …? </vt:lpstr>
      <vt:lpstr>? …? …? 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Giang</dc:creator>
  <cp:lastModifiedBy>CSTeam</cp:lastModifiedBy>
  <cp:revision>183</cp:revision>
  <dcterms:created xsi:type="dcterms:W3CDTF">2007-03-09T01:43:14Z</dcterms:created>
  <dcterms:modified xsi:type="dcterms:W3CDTF">2016-06-30T02:20:27Z</dcterms:modified>
</cp:coreProperties>
</file>