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4" r:id="rId3"/>
    <p:sldId id="275" r:id="rId4"/>
    <p:sldId id="277" r:id="rId5"/>
    <p:sldId id="278" r:id="rId6"/>
    <p:sldId id="279" r:id="rId7"/>
    <p:sldId id="280" r:id="rId8"/>
    <p:sldId id="281" r:id="rId9"/>
    <p:sldId id="282" r:id="rId10"/>
    <p:sldId id="276" r:id="rId11"/>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00"/>
    <a:srgbClr val="000099"/>
    <a:srgbClr val="FF0000"/>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108" autoAdjust="0"/>
    <p:restoredTop sz="94617" autoAdjust="0"/>
  </p:normalViewPr>
  <p:slideViewPr>
    <p:cSldViewPr>
      <p:cViewPr varScale="1">
        <p:scale>
          <a:sx n="41" d="100"/>
          <a:sy n="41"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FD901D-DCFD-4B7A-AE34-44C96438C5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F23E05-7D67-4B9D-B96C-49A7664B29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1D0CB0-54F0-49E4-8603-44B8F16689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4AC37B3-97EB-4B9E-A8C5-77D1B79B86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62B429-073B-4B14-86EC-6AE3BAE7EB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518AD6-8E69-4CFC-B71C-AD51697A2F1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16ACCB-C9EE-41F6-A63B-9DD46FDDF6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9102A77-E0AA-4BB4-AC34-505CD6A4013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CF5A34-A285-463E-ABF9-A7FE80746C5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BF0350A-433D-4BC7-9994-56AEE42C8C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FF8FB9-034A-4718-8814-D8B3E099CB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487740-86EB-4985-BABC-5AA22FFE56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EB577EC-7867-4C10-ACA3-15DE0903AC8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E:\NHAC\Nhac%20Do\Dat%20nuoc.mp3" TargetMode="External"/><Relationship Id="rId1" Type="http://schemas.openxmlformats.org/officeDocument/2006/relationships/audio" Target="file:///D:\Pro\Giao%20an%20dien%20tu%20mon%20hoa\Hoa%208%20-%20Dieu%20che%20Hidro\Duong%20toi%20dinh%20vinh%20quang.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oa%208%20-%20Bai%2033%20Tiet%2050%20DIEU%20CHE%20HIDRO%20-%20PHAN%20UNG%20THE.pp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nimationlibrary.com/a-l/?n=image.php3&amp;image_id=1129"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ChangeArrowheads="1"/>
          </p:cNvSpPr>
          <p:nvPr/>
        </p:nvSpPr>
        <p:spPr bwMode="auto">
          <a:xfrm>
            <a:off x="4038600" y="3124200"/>
            <a:ext cx="533400" cy="457200"/>
          </a:xfrm>
          <a:prstGeom prst="star5">
            <a:avLst/>
          </a:prstGeom>
          <a:solidFill>
            <a:srgbClr val="FFFF00"/>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25" name="AutoShape 5"/>
          <p:cNvSpPr>
            <a:spLocks noChangeArrowheads="1"/>
          </p:cNvSpPr>
          <p:nvPr/>
        </p:nvSpPr>
        <p:spPr bwMode="auto">
          <a:xfrm>
            <a:off x="4038600" y="3124200"/>
            <a:ext cx="533400" cy="457200"/>
          </a:xfrm>
          <a:prstGeom prst="star5">
            <a:avLst/>
          </a:prstGeom>
          <a:solidFill>
            <a:srgbClr val="FF0066"/>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26" name="AutoShape 6"/>
          <p:cNvSpPr>
            <a:spLocks noChangeArrowheads="1"/>
          </p:cNvSpPr>
          <p:nvPr/>
        </p:nvSpPr>
        <p:spPr bwMode="auto">
          <a:xfrm>
            <a:off x="4038600" y="3124200"/>
            <a:ext cx="533400" cy="457200"/>
          </a:xfrm>
          <a:prstGeom prst="star5">
            <a:avLst/>
          </a:prstGeom>
          <a:solidFill>
            <a:srgbClr val="00CCFF"/>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27" name="AutoShape 7"/>
          <p:cNvSpPr>
            <a:spLocks noChangeArrowheads="1"/>
          </p:cNvSpPr>
          <p:nvPr/>
        </p:nvSpPr>
        <p:spPr bwMode="auto">
          <a:xfrm>
            <a:off x="4038600" y="3124200"/>
            <a:ext cx="533400" cy="457200"/>
          </a:xfrm>
          <a:prstGeom prst="star5">
            <a:avLst/>
          </a:prstGeom>
          <a:solidFill>
            <a:srgbClr val="FF9999"/>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28" name="AutoShape 8"/>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29" name="AutoShape 9"/>
          <p:cNvSpPr>
            <a:spLocks noChangeArrowheads="1"/>
          </p:cNvSpPr>
          <p:nvPr/>
        </p:nvSpPr>
        <p:spPr bwMode="auto">
          <a:xfrm>
            <a:off x="4038600" y="3124200"/>
            <a:ext cx="533400" cy="457200"/>
          </a:xfrm>
          <a:prstGeom prst="star5">
            <a:avLst/>
          </a:prstGeom>
          <a:solidFill>
            <a:srgbClr val="CC00FF"/>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0" name="AutoShape 10"/>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1" name="AutoShape 11"/>
          <p:cNvSpPr>
            <a:spLocks noChangeArrowheads="1"/>
          </p:cNvSpPr>
          <p:nvPr/>
        </p:nvSpPr>
        <p:spPr bwMode="auto">
          <a:xfrm>
            <a:off x="4038600" y="3124200"/>
            <a:ext cx="533400" cy="457200"/>
          </a:xfrm>
          <a:prstGeom prst="star5">
            <a:avLst/>
          </a:prstGeom>
          <a:solidFill>
            <a:srgbClr val="FFFF66"/>
          </a:soli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2" name="AutoShape 12"/>
          <p:cNvSpPr>
            <a:spLocks noChangeArrowheads="1"/>
          </p:cNvSpPr>
          <p:nvPr/>
        </p:nvSpPr>
        <p:spPr bwMode="auto">
          <a:xfrm>
            <a:off x="4038600" y="3124200"/>
            <a:ext cx="533400" cy="4572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3" name="AutoShape 13"/>
          <p:cNvSpPr>
            <a:spLocks noChangeArrowheads="1"/>
          </p:cNvSpPr>
          <p:nvPr/>
        </p:nvSpPr>
        <p:spPr bwMode="auto">
          <a:xfrm>
            <a:off x="4038600" y="3124200"/>
            <a:ext cx="533400" cy="4572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4" name="AutoShape 14"/>
          <p:cNvSpPr>
            <a:spLocks noChangeArrowheads="1"/>
          </p:cNvSpPr>
          <p:nvPr/>
        </p:nvSpPr>
        <p:spPr bwMode="auto">
          <a:xfrm>
            <a:off x="4038600" y="3124200"/>
            <a:ext cx="533400" cy="4572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5" name="AutoShape 15"/>
          <p:cNvSpPr>
            <a:spLocks noChangeArrowheads="1"/>
          </p:cNvSpPr>
          <p:nvPr/>
        </p:nvSpPr>
        <p:spPr bwMode="auto">
          <a:xfrm>
            <a:off x="4038600" y="3124200"/>
            <a:ext cx="533400" cy="4572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6" name="AutoShape 16"/>
          <p:cNvSpPr>
            <a:spLocks noChangeArrowheads="1"/>
          </p:cNvSpPr>
          <p:nvPr/>
        </p:nvSpPr>
        <p:spPr bwMode="auto">
          <a:xfrm>
            <a:off x="4038600" y="3124200"/>
            <a:ext cx="533400" cy="4572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7" name="AutoShape 17"/>
          <p:cNvSpPr>
            <a:spLocks noChangeArrowheads="1"/>
          </p:cNvSpPr>
          <p:nvPr/>
        </p:nvSpPr>
        <p:spPr bwMode="auto">
          <a:xfrm>
            <a:off x="4038600" y="3124200"/>
            <a:ext cx="533400" cy="4572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8" name="AutoShape 18"/>
          <p:cNvSpPr>
            <a:spLocks noChangeArrowheads="1"/>
          </p:cNvSpPr>
          <p:nvPr/>
        </p:nvSpPr>
        <p:spPr bwMode="auto">
          <a:xfrm>
            <a:off x="4038600" y="3124200"/>
            <a:ext cx="533400" cy="4572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latin typeface="Arial"/>
            </a:endParaRPr>
          </a:p>
        </p:txBody>
      </p:sp>
      <p:sp>
        <p:nvSpPr>
          <p:cNvPr id="30739" name="Line 19"/>
          <p:cNvSpPr>
            <a:spLocks noChangeShapeType="1"/>
          </p:cNvSpPr>
          <p:nvPr/>
        </p:nvSpPr>
        <p:spPr bwMode="auto">
          <a:xfrm>
            <a:off x="4267200" y="4191000"/>
            <a:ext cx="0" cy="381000"/>
          </a:xfrm>
          <a:prstGeom prst="line">
            <a:avLst/>
          </a:prstGeom>
          <a:noFill/>
          <a:ln w="9525">
            <a:solidFill>
              <a:srgbClr val="00CCFF"/>
            </a:solidFill>
            <a:round/>
            <a:headEnd/>
            <a:tailEnd/>
          </a:ln>
          <a:effectLst/>
        </p:spPr>
        <p:txBody>
          <a:bodyPr/>
          <a:lstStyle/>
          <a:p>
            <a:endParaRPr lang="en-US"/>
          </a:p>
        </p:txBody>
      </p:sp>
      <p:sp>
        <p:nvSpPr>
          <p:cNvPr id="30740" name="AutoShape 20">
            <a:hlinkClick r:id="rId4" action="ppaction://hlinkpres?slideindex=12&amp;slidetitle=Slide 12"/>
          </p:cNvPr>
          <p:cNvSpPr>
            <a:spLocks noChangeArrowheads="1"/>
          </p:cNvSpPr>
          <p:nvPr/>
        </p:nvSpPr>
        <p:spPr bwMode="auto">
          <a:xfrm>
            <a:off x="3124200" y="2362200"/>
            <a:ext cx="2286000" cy="19050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endParaRPr lang="en-US" sz="1800">
              <a:solidFill>
                <a:srgbClr val="FFFF00"/>
              </a:solidFill>
              <a:latin typeface="Arial"/>
              <a:cs typeface="Arial" pitchFamily="34" charset="0"/>
            </a:endParaRPr>
          </a:p>
        </p:txBody>
      </p:sp>
      <p:sp>
        <p:nvSpPr>
          <p:cNvPr id="30741" name="Line 21"/>
          <p:cNvSpPr>
            <a:spLocks noChangeShapeType="1"/>
          </p:cNvSpPr>
          <p:nvPr/>
        </p:nvSpPr>
        <p:spPr bwMode="auto">
          <a:xfrm>
            <a:off x="4267200" y="4953000"/>
            <a:ext cx="0" cy="533400"/>
          </a:xfrm>
          <a:prstGeom prst="line">
            <a:avLst/>
          </a:prstGeom>
          <a:noFill/>
          <a:ln w="9525">
            <a:solidFill>
              <a:srgbClr val="FF0000"/>
            </a:solidFill>
            <a:round/>
            <a:headEnd/>
            <a:tailEnd/>
          </a:ln>
          <a:effectLst/>
        </p:spPr>
        <p:txBody>
          <a:bodyPr/>
          <a:lstStyle/>
          <a:p>
            <a:endParaRPr lang="en-US"/>
          </a:p>
        </p:txBody>
      </p:sp>
      <p:sp>
        <p:nvSpPr>
          <p:cNvPr id="30742" name="Line 22"/>
          <p:cNvSpPr>
            <a:spLocks noChangeShapeType="1"/>
          </p:cNvSpPr>
          <p:nvPr/>
        </p:nvSpPr>
        <p:spPr bwMode="auto">
          <a:xfrm>
            <a:off x="4267200" y="5867400"/>
            <a:ext cx="0" cy="533400"/>
          </a:xfrm>
          <a:prstGeom prst="line">
            <a:avLst/>
          </a:prstGeom>
          <a:noFill/>
          <a:ln w="9525">
            <a:solidFill>
              <a:srgbClr val="FFFF66"/>
            </a:solidFill>
            <a:round/>
            <a:headEnd/>
            <a:tailEnd/>
          </a:ln>
          <a:effectLst/>
        </p:spPr>
        <p:txBody>
          <a:bodyPr/>
          <a:lstStyle/>
          <a:p>
            <a:endParaRPr lang="en-US"/>
          </a:p>
        </p:txBody>
      </p:sp>
      <p:sp>
        <p:nvSpPr>
          <p:cNvPr id="30743" name="Line 23"/>
          <p:cNvSpPr>
            <a:spLocks noChangeShapeType="1"/>
          </p:cNvSpPr>
          <p:nvPr/>
        </p:nvSpPr>
        <p:spPr bwMode="auto">
          <a:xfrm>
            <a:off x="4343400" y="304800"/>
            <a:ext cx="0" cy="381000"/>
          </a:xfrm>
          <a:prstGeom prst="line">
            <a:avLst/>
          </a:prstGeom>
          <a:noFill/>
          <a:ln w="9525">
            <a:solidFill>
              <a:srgbClr val="00CCFF"/>
            </a:solidFill>
            <a:round/>
            <a:headEnd/>
            <a:tailEnd/>
          </a:ln>
          <a:effectLst/>
        </p:spPr>
        <p:txBody>
          <a:bodyPr/>
          <a:lstStyle/>
          <a:p>
            <a:endParaRPr lang="en-US"/>
          </a:p>
        </p:txBody>
      </p:sp>
      <p:sp>
        <p:nvSpPr>
          <p:cNvPr id="30744" name="Line 24"/>
          <p:cNvSpPr>
            <a:spLocks noChangeShapeType="1"/>
          </p:cNvSpPr>
          <p:nvPr/>
        </p:nvSpPr>
        <p:spPr bwMode="auto">
          <a:xfrm>
            <a:off x="4343400" y="1066800"/>
            <a:ext cx="0" cy="533400"/>
          </a:xfrm>
          <a:prstGeom prst="line">
            <a:avLst/>
          </a:prstGeom>
          <a:noFill/>
          <a:ln w="9525">
            <a:solidFill>
              <a:srgbClr val="FF0000"/>
            </a:solidFill>
            <a:round/>
            <a:headEnd/>
            <a:tailEnd/>
          </a:ln>
          <a:effectLst/>
        </p:spPr>
        <p:txBody>
          <a:bodyPr/>
          <a:lstStyle/>
          <a:p>
            <a:endParaRPr lang="en-US"/>
          </a:p>
        </p:txBody>
      </p:sp>
      <p:sp>
        <p:nvSpPr>
          <p:cNvPr id="30745" name="Line 25"/>
          <p:cNvSpPr>
            <a:spLocks noChangeShapeType="1"/>
          </p:cNvSpPr>
          <p:nvPr/>
        </p:nvSpPr>
        <p:spPr bwMode="auto">
          <a:xfrm>
            <a:off x="4343400" y="1981200"/>
            <a:ext cx="0" cy="533400"/>
          </a:xfrm>
          <a:prstGeom prst="line">
            <a:avLst/>
          </a:prstGeom>
          <a:noFill/>
          <a:ln w="9525">
            <a:solidFill>
              <a:srgbClr val="FFFF66"/>
            </a:solidFill>
            <a:round/>
            <a:headEnd/>
            <a:tailEnd/>
          </a:ln>
          <a:effectLst/>
        </p:spPr>
        <p:txBody>
          <a:bodyPr/>
          <a:lstStyle/>
          <a:p>
            <a:endParaRPr lang="en-US"/>
          </a:p>
        </p:txBody>
      </p:sp>
      <p:sp>
        <p:nvSpPr>
          <p:cNvPr id="30746" name="Line 26"/>
          <p:cNvSpPr>
            <a:spLocks noChangeShapeType="1"/>
          </p:cNvSpPr>
          <p:nvPr/>
        </p:nvSpPr>
        <p:spPr bwMode="auto">
          <a:xfrm>
            <a:off x="5105400" y="3505200"/>
            <a:ext cx="762000" cy="152400"/>
          </a:xfrm>
          <a:prstGeom prst="line">
            <a:avLst/>
          </a:prstGeom>
          <a:noFill/>
          <a:ln w="9525">
            <a:solidFill>
              <a:srgbClr val="00CCFF"/>
            </a:solidFill>
            <a:round/>
            <a:headEnd/>
            <a:tailEnd/>
          </a:ln>
          <a:effectLst/>
        </p:spPr>
        <p:txBody>
          <a:bodyPr/>
          <a:lstStyle/>
          <a:p>
            <a:endParaRPr lang="en-US"/>
          </a:p>
        </p:txBody>
      </p:sp>
      <p:sp>
        <p:nvSpPr>
          <p:cNvPr id="30747" name="Line 27"/>
          <p:cNvSpPr>
            <a:spLocks noChangeShapeType="1"/>
          </p:cNvSpPr>
          <p:nvPr/>
        </p:nvSpPr>
        <p:spPr bwMode="auto">
          <a:xfrm>
            <a:off x="6248400" y="3733800"/>
            <a:ext cx="1219200" cy="228600"/>
          </a:xfrm>
          <a:prstGeom prst="line">
            <a:avLst/>
          </a:prstGeom>
          <a:noFill/>
          <a:ln w="9525">
            <a:solidFill>
              <a:srgbClr val="FF0000"/>
            </a:solidFill>
            <a:round/>
            <a:headEnd/>
            <a:tailEnd/>
          </a:ln>
          <a:effectLst/>
        </p:spPr>
        <p:txBody>
          <a:bodyPr/>
          <a:lstStyle/>
          <a:p>
            <a:endParaRPr lang="en-US"/>
          </a:p>
        </p:txBody>
      </p:sp>
      <p:sp>
        <p:nvSpPr>
          <p:cNvPr id="30748" name="Line 28"/>
          <p:cNvSpPr>
            <a:spLocks noChangeShapeType="1"/>
          </p:cNvSpPr>
          <p:nvPr/>
        </p:nvSpPr>
        <p:spPr bwMode="auto">
          <a:xfrm>
            <a:off x="7772400" y="4038600"/>
            <a:ext cx="1371600" cy="304800"/>
          </a:xfrm>
          <a:prstGeom prst="line">
            <a:avLst/>
          </a:prstGeom>
          <a:noFill/>
          <a:ln w="9525">
            <a:solidFill>
              <a:srgbClr val="FFFF66"/>
            </a:solidFill>
            <a:round/>
            <a:headEnd/>
            <a:tailEnd/>
          </a:ln>
          <a:effectLst/>
        </p:spPr>
        <p:txBody>
          <a:bodyPr/>
          <a:lstStyle/>
          <a:p>
            <a:endParaRPr lang="en-US"/>
          </a:p>
        </p:txBody>
      </p:sp>
      <p:sp>
        <p:nvSpPr>
          <p:cNvPr id="30749" name="Line 29"/>
          <p:cNvSpPr>
            <a:spLocks noChangeShapeType="1"/>
          </p:cNvSpPr>
          <p:nvPr/>
        </p:nvSpPr>
        <p:spPr bwMode="auto">
          <a:xfrm>
            <a:off x="-76200" y="2362200"/>
            <a:ext cx="762000" cy="152400"/>
          </a:xfrm>
          <a:prstGeom prst="line">
            <a:avLst/>
          </a:prstGeom>
          <a:noFill/>
          <a:ln w="9525">
            <a:solidFill>
              <a:srgbClr val="00CCFF"/>
            </a:solidFill>
            <a:round/>
            <a:headEnd/>
            <a:tailEnd/>
          </a:ln>
          <a:effectLst/>
        </p:spPr>
        <p:txBody>
          <a:bodyPr/>
          <a:lstStyle/>
          <a:p>
            <a:endParaRPr lang="en-US"/>
          </a:p>
        </p:txBody>
      </p:sp>
      <p:sp>
        <p:nvSpPr>
          <p:cNvPr id="30750" name="Line 30"/>
          <p:cNvSpPr>
            <a:spLocks noChangeShapeType="1"/>
          </p:cNvSpPr>
          <p:nvPr/>
        </p:nvSpPr>
        <p:spPr bwMode="auto">
          <a:xfrm>
            <a:off x="1066800" y="2590800"/>
            <a:ext cx="1219200" cy="228600"/>
          </a:xfrm>
          <a:prstGeom prst="line">
            <a:avLst/>
          </a:prstGeom>
          <a:noFill/>
          <a:ln w="9525">
            <a:solidFill>
              <a:srgbClr val="FF0000"/>
            </a:solidFill>
            <a:round/>
            <a:headEnd/>
            <a:tailEnd/>
          </a:ln>
          <a:effectLst/>
        </p:spPr>
        <p:txBody>
          <a:bodyPr/>
          <a:lstStyle/>
          <a:p>
            <a:endParaRPr lang="en-US"/>
          </a:p>
        </p:txBody>
      </p:sp>
      <p:sp>
        <p:nvSpPr>
          <p:cNvPr id="30751" name="Line 31"/>
          <p:cNvSpPr>
            <a:spLocks noChangeShapeType="1"/>
          </p:cNvSpPr>
          <p:nvPr/>
        </p:nvSpPr>
        <p:spPr bwMode="auto">
          <a:xfrm>
            <a:off x="2590800" y="2895600"/>
            <a:ext cx="1371600" cy="304800"/>
          </a:xfrm>
          <a:prstGeom prst="line">
            <a:avLst/>
          </a:prstGeom>
          <a:noFill/>
          <a:ln w="9525">
            <a:solidFill>
              <a:srgbClr val="FFFF66"/>
            </a:solidFill>
            <a:round/>
            <a:headEnd/>
            <a:tailEnd/>
          </a:ln>
          <a:effectLst/>
        </p:spPr>
        <p:txBody>
          <a:bodyPr/>
          <a:lstStyle/>
          <a:p>
            <a:endParaRPr lang="en-US"/>
          </a:p>
        </p:txBody>
      </p:sp>
      <p:sp>
        <p:nvSpPr>
          <p:cNvPr id="30752" name="Line 32"/>
          <p:cNvSpPr>
            <a:spLocks noChangeShapeType="1"/>
          </p:cNvSpPr>
          <p:nvPr/>
        </p:nvSpPr>
        <p:spPr bwMode="auto">
          <a:xfrm flipV="1">
            <a:off x="5562600" y="2971800"/>
            <a:ext cx="762000" cy="152400"/>
          </a:xfrm>
          <a:prstGeom prst="line">
            <a:avLst/>
          </a:prstGeom>
          <a:noFill/>
          <a:ln w="9525">
            <a:solidFill>
              <a:srgbClr val="FFFF66"/>
            </a:solidFill>
            <a:round/>
            <a:headEnd/>
            <a:tailEnd/>
          </a:ln>
          <a:effectLst/>
        </p:spPr>
        <p:txBody>
          <a:bodyPr/>
          <a:lstStyle/>
          <a:p>
            <a:endParaRPr lang="en-US"/>
          </a:p>
        </p:txBody>
      </p:sp>
      <p:sp>
        <p:nvSpPr>
          <p:cNvPr id="30753" name="Line 33"/>
          <p:cNvSpPr>
            <a:spLocks noChangeShapeType="1"/>
          </p:cNvSpPr>
          <p:nvPr/>
        </p:nvSpPr>
        <p:spPr bwMode="auto">
          <a:xfrm flipV="1">
            <a:off x="6553200" y="2667000"/>
            <a:ext cx="1143000" cy="228600"/>
          </a:xfrm>
          <a:prstGeom prst="line">
            <a:avLst/>
          </a:prstGeom>
          <a:noFill/>
          <a:ln w="9525">
            <a:solidFill>
              <a:srgbClr val="CC00FF"/>
            </a:solidFill>
            <a:round/>
            <a:headEnd/>
            <a:tailEnd/>
          </a:ln>
          <a:effectLst/>
        </p:spPr>
        <p:txBody>
          <a:bodyPr/>
          <a:lstStyle/>
          <a:p>
            <a:endParaRPr lang="en-US"/>
          </a:p>
        </p:txBody>
      </p:sp>
      <p:sp>
        <p:nvSpPr>
          <p:cNvPr id="30754" name="Line 34"/>
          <p:cNvSpPr>
            <a:spLocks noChangeShapeType="1"/>
          </p:cNvSpPr>
          <p:nvPr/>
        </p:nvSpPr>
        <p:spPr bwMode="auto">
          <a:xfrm flipV="1">
            <a:off x="8001000" y="2362200"/>
            <a:ext cx="1143000" cy="228600"/>
          </a:xfrm>
          <a:prstGeom prst="line">
            <a:avLst/>
          </a:prstGeom>
          <a:noFill/>
          <a:ln w="9525">
            <a:solidFill>
              <a:schemeClr val="hlink"/>
            </a:solidFill>
            <a:round/>
            <a:headEnd/>
            <a:tailEnd/>
          </a:ln>
          <a:effectLst/>
        </p:spPr>
        <p:txBody>
          <a:bodyPr/>
          <a:lstStyle/>
          <a:p>
            <a:endParaRPr lang="en-US"/>
          </a:p>
        </p:txBody>
      </p:sp>
      <p:sp>
        <p:nvSpPr>
          <p:cNvPr id="30755" name="Line 35"/>
          <p:cNvSpPr>
            <a:spLocks noChangeShapeType="1"/>
          </p:cNvSpPr>
          <p:nvPr/>
        </p:nvSpPr>
        <p:spPr bwMode="auto">
          <a:xfrm flipV="1">
            <a:off x="76200" y="4114800"/>
            <a:ext cx="762000" cy="152400"/>
          </a:xfrm>
          <a:prstGeom prst="line">
            <a:avLst/>
          </a:prstGeom>
          <a:noFill/>
          <a:ln w="9525">
            <a:solidFill>
              <a:srgbClr val="FFFF66"/>
            </a:solidFill>
            <a:round/>
            <a:headEnd/>
            <a:tailEnd/>
          </a:ln>
          <a:effectLst/>
        </p:spPr>
        <p:txBody>
          <a:bodyPr/>
          <a:lstStyle/>
          <a:p>
            <a:endParaRPr lang="en-US"/>
          </a:p>
        </p:txBody>
      </p:sp>
      <p:sp>
        <p:nvSpPr>
          <p:cNvPr id="30756" name="Line 36"/>
          <p:cNvSpPr>
            <a:spLocks noChangeShapeType="1"/>
          </p:cNvSpPr>
          <p:nvPr/>
        </p:nvSpPr>
        <p:spPr bwMode="auto">
          <a:xfrm flipV="1">
            <a:off x="1066800" y="3810000"/>
            <a:ext cx="1143000" cy="228600"/>
          </a:xfrm>
          <a:prstGeom prst="line">
            <a:avLst/>
          </a:prstGeom>
          <a:noFill/>
          <a:ln w="9525">
            <a:solidFill>
              <a:srgbClr val="CC00FF"/>
            </a:solidFill>
            <a:round/>
            <a:headEnd/>
            <a:tailEnd/>
          </a:ln>
          <a:effectLst/>
        </p:spPr>
        <p:txBody>
          <a:bodyPr/>
          <a:lstStyle/>
          <a:p>
            <a:endParaRPr lang="en-US"/>
          </a:p>
        </p:txBody>
      </p:sp>
      <p:sp>
        <p:nvSpPr>
          <p:cNvPr id="30757" name="Line 37"/>
          <p:cNvSpPr>
            <a:spLocks noChangeShapeType="1"/>
          </p:cNvSpPr>
          <p:nvPr/>
        </p:nvSpPr>
        <p:spPr bwMode="auto">
          <a:xfrm flipV="1">
            <a:off x="2514600" y="3505200"/>
            <a:ext cx="1143000" cy="228600"/>
          </a:xfrm>
          <a:prstGeom prst="line">
            <a:avLst/>
          </a:prstGeom>
          <a:noFill/>
          <a:ln w="9525">
            <a:solidFill>
              <a:schemeClr val="hlink"/>
            </a:solidFill>
            <a:round/>
            <a:headEnd/>
            <a:tailEnd/>
          </a:ln>
          <a:effectLst/>
        </p:spPr>
        <p:txBody>
          <a:bodyPr/>
          <a:lstStyle/>
          <a:p>
            <a:endParaRPr lang="en-US"/>
          </a:p>
        </p:txBody>
      </p:sp>
      <p:sp>
        <p:nvSpPr>
          <p:cNvPr id="30758" name="Line 38"/>
          <p:cNvSpPr>
            <a:spLocks noChangeShapeType="1"/>
          </p:cNvSpPr>
          <p:nvPr/>
        </p:nvSpPr>
        <p:spPr bwMode="auto">
          <a:xfrm flipH="1">
            <a:off x="3352800" y="4267200"/>
            <a:ext cx="304800" cy="533400"/>
          </a:xfrm>
          <a:prstGeom prst="line">
            <a:avLst/>
          </a:prstGeom>
          <a:noFill/>
          <a:ln w="9525">
            <a:solidFill>
              <a:srgbClr val="99FF66"/>
            </a:solidFill>
            <a:round/>
            <a:headEnd/>
            <a:tailEnd/>
          </a:ln>
          <a:effectLst/>
        </p:spPr>
        <p:txBody>
          <a:bodyPr/>
          <a:lstStyle/>
          <a:p>
            <a:endParaRPr lang="en-US"/>
          </a:p>
        </p:txBody>
      </p:sp>
      <p:sp>
        <p:nvSpPr>
          <p:cNvPr id="30759" name="Line 39"/>
          <p:cNvSpPr>
            <a:spLocks noChangeShapeType="1"/>
          </p:cNvSpPr>
          <p:nvPr/>
        </p:nvSpPr>
        <p:spPr bwMode="auto">
          <a:xfrm flipH="1">
            <a:off x="2438400" y="5943600"/>
            <a:ext cx="304800" cy="533400"/>
          </a:xfrm>
          <a:prstGeom prst="line">
            <a:avLst/>
          </a:prstGeom>
          <a:noFill/>
          <a:ln w="9525">
            <a:solidFill>
              <a:schemeClr val="accent2"/>
            </a:solidFill>
            <a:round/>
            <a:headEnd/>
            <a:tailEnd/>
          </a:ln>
          <a:effectLst/>
        </p:spPr>
        <p:txBody>
          <a:bodyPr/>
          <a:lstStyle/>
          <a:p>
            <a:endParaRPr lang="en-US"/>
          </a:p>
        </p:txBody>
      </p:sp>
      <p:sp>
        <p:nvSpPr>
          <p:cNvPr id="30760" name="Line 40"/>
          <p:cNvSpPr>
            <a:spLocks noChangeShapeType="1"/>
          </p:cNvSpPr>
          <p:nvPr/>
        </p:nvSpPr>
        <p:spPr bwMode="auto">
          <a:xfrm flipH="1">
            <a:off x="5943600" y="304800"/>
            <a:ext cx="304800" cy="533400"/>
          </a:xfrm>
          <a:prstGeom prst="line">
            <a:avLst/>
          </a:prstGeom>
          <a:noFill/>
          <a:ln w="9525">
            <a:solidFill>
              <a:srgbClr val="99FF66"/>
            </a:solidFill>
            <a:round/>
            <a:headEnd/>
            <a:tailEnd/>
          </a:ln>
          <a:effectLst/>
        </p:spPr>
        <p:txBody>
          <a:bodyPr/>
          <a:lstStyle/>
          <a:p>
            <a:endParaRPr lang="en-US"/>
          </a:p>
        </p:txBody>
      </p:sp>
      <p:sp>
        <p:nvSpPr>
          <p:cNvPr id="30761" name="Line 41"/>
          <p:cNvSpPr>
            <a:spLocks noChangeShapeType="1"/>
          </p:cNvSpPr>
          <p:nvPr/>
        </p:nvSpPr>
        <p:spPr bwMode="auto">
          <a:xfrm flipH="1">
            <a:off x="5029200" y="1981200"/>
            <a:ext cx="304800" cy="533400"/>
          </a:xfrm>
          <a:prstGeom prst="line">
            <a:avLst/>
          </a:prstGeom>
          <a:noFill/>
          <a:ln w="9525">
            <a:solidFill>
              <a:schemeClr val="accent2"/>
            </a:solidFill>
            <a:round/>
            <a:headEnd/>
            <a:tailEnd/>
          </a:ln>
          <a:effectLst/>
        </p:spPr>
        <p:txBody>
          <a:bodyPr/>
          <a:lstStyle/>
          <a:p>
            <a:endParaRPr lang="en-US"/>
          </a:p>
        </p:txBody>
      </p:sp>
      <p:sp>
        <p:nvSpPr>
          <p:cNvPr id="30762" name="Line 42"/>
          <p:cNvSpPr>
            <a:spLocks noChangeShapeType="1"/>
          </p:cNvSpPr>
          <p:nvPr/>
        </p:nvSpPr>
        <p:spPr bwMode="auto">
          <a:xfrm>
            <a:off x="4800600" y="4267200"/>
            <a:ext cx="304800" cy="457200"/>
          </a:xfrm>
          <a:prstGeom prst="line">
            <a:avLst/>
          </a:prstGeom>
          <a:noFill/>
          <a:ln w="9525">
            <a:solidFill>
              <a:srgbClr val="99FF66"/>
            </a:solidFill>
            <a:round/>
            <a:headEnd/>
            <a:tailEnd/>
          </a:ln>
          <a:effectLst/>
        </p:spPr>
        <p:txBody>
          <a:bodyPr/>
          <a:lstStyle/>
          <a:p>
            <a:endParaRPr lang="en-US"/>
          </a:p>
        </p:txBody>
      </p:sp>
      <p:sp>
        <p:nvSpPr>
          <p:cNvPr id="30763" name="Line 43"/>
          <p:cNvSpPr>
            <a:spLocks noChangeShapeType="1"/>
          </p:cNvSpPr>
          <p:nvPr/>
        </p:nvSpPr>
        <p:spPr bwMode="auto">
          <a:xfrm>
            <a:off x="5715000" y="5943600"/>
            <a:ext cx="609600" cy="914400"/>
          </a:xfrm>
          <a:prstGeom prst="line">
            <a:avLst/>
          </a:prstGeom>
          <a:noFill/>
          <a:ln w="9525">
            <a:solidFill>
              <a:srgbClr val="CC00FF"/>
            </a:solidFill>
            <a:round/>
            <a:headEnd/>
            <a:tailEnd/>
          </a:ln>
          <a:effectLst/>
        </p:spPr>
        <p:txBody>
          <a:bodyPr/>
          <a:lstStyle/>
          <a:p>
            <a:endParaRPr lang="en-US"/>
          </a:p>
        </p:txBody>
      </p:sp>
      <p:sp>
        <p:nvSpPr>
          <p:cNvPr id="30764" name="Line 44"/>
          <p:cNvSpPr>
            <a:spLocks noChangeShapeType="1"/>
          </p:cNvSpPr>
          <p:nvPr/>
        </p:nvSpPr>
        <p:spPr bwMode="auto">
          <a:xfrm>
            <a:off x="2438400" y="228600"/>
            <a:ext cx="304800" cy="457200"/>
          </a:xfrm>
          <a:prstGeom prst="line">
            <a:avLst/>
          </a:prstGeom>
          <a:noFill/>
          <a:ln w="9525">
            <a:solidFill>
              <a:srgbClr val="99FF66"/>
            </a:solidFill>
            <a:round/>
            <a:headEnd/>
            <a:tailEnd/>
          </a:ln>
          <a:effectLst/>
        </p:spPr>
        <p:txBody>
          <a:bodyPr/>
          <a:lstStyle/>
          <a:p>
            <a:endParaRPr lang="en-US"/>
          </a:p>
        </p:txBody>
      </p:sp>
      <p:sp>
        <p:nvSpPr>
          <p:cNvPr id="30765" name="Line 45"/>
          <p:cNvSpPr>
            <a:spLocks noChangeShapeType="1"/>
          </p:cNvSpPr>
          <p:nvPr/>
        </p:nvSpPr>
        <p:spPr bwMode="auto">
          <a:xfrm>
            <a:off x="3352800" y="1905000"/>
            <a:ext cx="609600" cy="914400"/>
          </a:xfrm>
          <a:prstGeom prst="line">
            <a:avLst/>
          </a:prstGeom>
          <a:noFill/>
          <a:ln w="9525">
            <a:solidFill>
              <a:srgbClr val="CC00FF"/>
            </a:solidFill>
            <a:round/>
            <a:headEnd/>
            <a:tailEnd/>
          </a:ln>
          <a:effectLst/>
        </p:spPr>
        <p:txBody>
          <a:bodyPr/>
          <a:lstStyle/>
          <a:p>
            <a:endParaRPr lang="en-US"/>
          </a:p>
        </p:txBody>
      </p:sp>
      <p:sp>
        <p:nvSpPr>
          <p:cNvPr id="30766" name="Line 46"/>
          <p:cNvSpPr>
            <a:spLocks noChangeShapeType="1"/>
          </p:cNvSpPr>
          <p:nvPr/>
        </p:nvSpPr>
        <p:spPr bwMode="auto">
          <a:xfrm flipH="1">
            <a:off x="2286000" y="3962400"/>
            <a:ext cx="1219200" cy="762000"/>
          </a:xfrm>
          <a:prstGeom prst="line">
            <a:avLst/>
          </a:prstGeom>
          <a:noFill/>
          <a:ln w="9525">
            <a:solidFill>
              <a:srgbClr val="FF9999"/>
            </a:solidFill>
            <a:round/>
            <a:headEnd/>
            <a:tailEnd/>
          </a:ln>
          <a:effectLst/>
        </p:spPr>
        <p:txBody>
          <a:bodyPr/>
          <a:lstStyle/>
          <a:p>
            <a:endParaRPr lang="en-US"/>
          </a:p>
        </p:txBody>
      </p:sp>
      <p:sp>
        <p:nvSpPr>
          <p:cNvPr id="30767" name="Line 47"/>
          <p:cNvSpPr>
            <a:spLocks noChangeShapeType="1"/>
          </p:cNvSpPr>
          <p:nvPr/>
        </p:nvSpPr>
        <p:spPr bwMode="auto">
          <a:xfrm flipH="1">
            <a:off x="0" y="5715000"/>
            <a:ext cx="990600" cy="685800"/>
          </a:xfrm>
          <a:prstGeom prst="line">
            <a:avLst/>
          </a:prstGeom>
          <a:noFill/>
          <a:ln w="9525">
            <a:solidFill>
              <a:schemeClr val="hlink"/>
            </a:solidFill>
            <a:round/>
            <a:headEnd/>
            <a:tailEnd/>
          </a:ln>
          <a:effectLst/>
        </p:spPr>
        <p:txBody>
          <a:bodyPr/>
          <a:lstStyle/>
          <a:p>
            <a:endParaRPr lang="en-US"/>
          </a:p>
        </p:txBody>
      </p:sp>
      <p:sp>
        <p:nvSpPr>
          <p:cNvPr id="30768" name="Line 48"/>
          <p:cNvSpPr>
            <a:spLocks noChangeShapeType="1"/>
          </p:cNvSpPr>
          <p:nvPr/>
        </p:nvSpPr>
        <p:spPr bwMode="auto">
          <a:xfrm flipH="1">
            <a:off x="7467600" y="381000"/>
            <a:ext cx="1219200" cy="762000"/>
          </a:xfrm>
          <a:prstGeom prst="line">
            <a:avLst/>
          </a:prstGeom>
          <a:noFill/>
          <a:ln w="9525">
            <a:solidFill>
              <a:srgbClr val="FF9999"/>
            </a:solidFill>
            <a:round/>
            <a:headEnd/>
            <a:tailEnd/>
          </a:ln>
          <a:effectLst/>
        </p:spPr>
        <p:txBody>
          <a:bodyPr/>
          <a:lstStyle/>
          <a:p>
            <a:endParaRPr lang="en-US"/>
          </a:p>
        </p:txBody>
      </p:sp>
      <p:sp>
        <p:nvSpPr>
          <p:cNvPr id="30769" name="Line 49"/>
          <p:cNvSpPr>
            <a:spLocks noChangeShapeType="1"/>
          </p:cNvSpPr>
          <p:nvPr/>
        </p:nvSpPr>
        <p:spPr bwMode="auto">
          <a:xfrm flipH="1">
            <a:off x="5181600" y="2133600"/>
            <a:ext cx="990600" cy="685800"/>
          </a:xfrm>
          <a:prstGeom prst="line">
            <a:avLst/>
          </a:prstGeom>
          <a:noFill/>
          <a:ln w="9525">
            <a:solidFill>
              <a:schemeClr val="hlink"/>
            </a:solidFill>
            <a:round/>
            <a:headEnd/>
            <a:tailEnd/>
          </a:ln>
          <a:effectLst/>
        </p:spPr>
        <p:txBody>
          <a:bodyPr/>
          <a:lstStyle/>
          <a:p>
            <a:endParaRPr lang="en-US"/>
          </a:p>
        </p:txBody>
      </p:sp>
      <p:sp>
        <p:nvSpPr>
          <p:cNvPr id="30770" name="Line 50"/>
          <p:cNvSpPr>
            <a:spLocks noChangeShapeType="1"/>
          </p:cNvSpPr>
          <p:nvPr/>
        </p:nvSpPr>
        <p:spPr bwMode="auto">
          <a:xfrm>
            <a:off x="5257800" y="4038600"/>
            <a:ext cx="1219200" cy="685800"/>
          </a:xfrm>
          <a:prstGeom prst="line">
            <a:avLst/>
          </a:prstGeom>
          <a:noFill/>
          <a:ln w="9525">
            <a:solidFill>
              <a:srgbClr val="00CCFF"/>
            </a:solidFill>
            <a:round/>
            <a:headEnd/>
            <a:tailEnd/>
          </a:ln>
          <a:effectLst/>
        </p:spPr>
        <p:txBody>
          <a:bodyPr/>
          <a:lstStyle/>
          <a:p>
            <a:endParaRPr lang="en-US"/>
          </a:p>
        </p:txBody>
      </p:sp>
      <p:sp>
        <p:nvSpPr>
          <p:cNvPr id="30771" name="Line 51"/>
          <p:cNvSpPr>
            <a:spLocks noChangeShapeType="1"/>
          </p:cNvSpPr>
          <p:nvPr/>
        </p:nvSpPr>
        <p:spPr bwMode="auto">
          <a:xfrm>
            <a:off x="2590800" y="2209800"/>
            <a:ext cx="838200" cy="609600"/>
          </a:xfrm>
          <a:prstGeom prst="line">
            <a:avLst/>
          </a:prstGeom>
          <a:noFill/>
          <a:ln w="9525">
            <a:solidFill>
              <a:srgbClr val="FF9900"/>
            </a:solidFill>
            <a:round/>
            <a:headEnd/>
            <a:tailEnd/>
          </a:ln>
          <a:effectLst/>
        </p:spPr>
        <p:txBody>
          <a:bodyPr/>
          <a:lstStyle/>
          <a:p>
            <a:endParaRPr lang="en-US"/>
          </a:p>
        </p:txBody>
      </p:sp>
      <p:sp>
        <p:nvSpPr>
          <p:cNvPr id="30772" name="Line 52"/>
          <p:cNvSpPr>
            <a:spLocks noChangeShapeType="1"/>
          </p:cNvSpPr>
          <p:nvPr/>
        </p:nvSpPr>
        <p:spPr bwMode="auto">
          <a:xfrm>
            <a:off x="762000" y="990600"/>
            <a:ext cx="1219200" cy="685800"/>
          </a:xfrm>
          <a:prstGeom prst="line">
            <a:avLst/>
          </a:prstGeom>
          <a:noFill/>
          <a:ln w="9525">
            <a:solidFill>
              <a:srgbClr val="00CCFF"/>
            </a:solidFill>
            <a:round/>
            <a:headEnd/>
            <a:tailEnd/>
          </a:ln>
          <a:effectLst/>
        </p:spPr>
        <p:txBody>
          <a:bodyPr/>
          <a:lstStyle/>
          <a:p>
            <a:endParaRPr lang="en-US"/>
          </a:p>
        </p:txBody>
      </p:sp>
      <p:sp>
        <p:nvSpPr>
          <p:cNvPr id="30773" name="Line 53"/>
          <p:cNvSpPr>
            <a:spLocks noChangeShapeType="1"/>
          </p:cNvSpPr>
          <p:nvPr/>
        </p:nvSpPr>
        <p:spPr bwMode="auto">
          <a:xfrm>
            <a:off x="8153400" y="5943600"/>
            <a:ext cx="838200" cy="609600"/>
          </a:xfrm>
          <a:prstGeom prst="line">
            <a:avLst/>
          </a:prstGeom>
          <a:noFill/>
          <a:ln w="9525">
            <a:solidFill>
              <a:srgbClr val="FF9900"/>
            </a:solidFill>
            <a:round/>
            <a:headEnd/>
            <a:tailEnd/>
          </a:ln>
          <a:effectLst/>
        </p:spPr>
        <p:txBody>
          <a:bodyPr/>
          <a:lstStyle/>
          <a:p>
            <a:endParaRPr lang="en-US"/>
          </a:p>
        </p:txBody>
      </p:sp>
      <p:pic>
        <p:nvPicPr>
          <p:cNvPr id="30774" name="Duong toi dinh vinh quang.mp3">
            <a:hlinkClick r:id="" action="ppaction://media"/>
          </p:cNvPr>
          <p:cNvPicPr>
            <a:picLocks noGrp="1" noRot="1" noChangeAspect="1" noChangeArrowheads="1"/>
          </p:cNvPicPr>
          <p:nvPr>
            <p:ph/>
            <a:audioFile r:link="rId1"/>
          </p:nvPr>
        </p:nvPicPr>
        <p:blipFill>
          <a:blip r:embed="rId5"/>
          <a:srcRect/>
          <a:stretch>
            <a:fillRect/>
          </a:stretch>
        </p:blipFill>
        <p:spPr>
          <a:xfrm>
            <a:off x="8534400" y="7086600"/>
            <a:ext cx="304800" cy="304800"/>
          </a:xfrm>
        </p:spPr>
      </p:pic>
      <p:sp>
        <p:nvSpPr>
          <p:cNvPr id="2101" name="WordArt 56"/>
          <p:cNvSpPr>
            <a:spLocks noChangeArrowheads="1" noChangeShapeType="1" noTextEdit="1"/>
          </p:cNvSpPr>
          <p:nvPr/>
        </p:nvSpPr>
        <p:spPr bwMode="auto">
          <a:xfrm>
            <a:off x="381000" y="1905000"/>
            <a:ext cx="8229600" cy="4953000"/>
          </a:xfrm>
          <a:prstGeom prst="rect">
            <a:avLst/>
          </a:prstGeom>
        </p:spPr>
        <p:txBody>
          <a:bodyPr spcFirstLastPara="1" wrap="none" fromWordArt="1">
            <a:prstTxWarp prst="textArchUp">
              <a:avLst>
                <a:gd name="adj" fmla="val 10800000"/>
              </a:avLst>
            </a:prstTxWarp>
          </a:bodyPr>
          <a:lstStyle/>
          <a:p>
            <a:pPr algn="ctr"/>
            <a:r>
              <a:rPr lang="en-US" sz="3200" b="1" kern="10">
                <a:ln w="9525">
                  <a:solidFill>
                    <a:srgbClr val="FF0000"/>
                  </a:solidFill>
                  <a:round/>
                  <a:headEnd/>
                  <a:tailEnd/>
                </a:ln>
                <a:solidFill>
                  <a:srgbClr val="00FF00"/>
                </a:solidFill>
                <a:latin typeface="Arial"/>
                <a:cs typeface="Arial"/>
              </a:rPr>
              <a:t>BÀI GIẢNG ĐIỆN TỬ MÔN LỊCH SỬ LỚP 4</a:t>
            </a:r>
          </a:p>
        </p:txBody>
      </p:sp>
      <p:pic>
        <p:nvPicPr>
          <p:cNvPr id="30779" name="Dat nuoc.mp3">
            <a:hlinkClick r:id="" action="ppaction://media"/>
          </p:cNvPr>
          <p:cNvPicPr>
            <a:picLocks noRot="1" noChangeAspect="1" noChangeArrowheads="1"/>
          </p:cNvPicPr>
          <p:nvPr>
            <a:audioFile r:link="rId2"/>
          </p:nvPr>
        </p:nvPicPr>
        <p:blipFill>
          <a:blip r:embed="rId6"/>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30740"/>
                                        </p:tgtEl>
                                        <p:attrNameLst>
                                          <p:attrName>style.color</p:attrName>
                                        </p:attrNameLst>
                                      </p:cBhvr>
                                      <p:to>
                                        <a:schemeClr val="bg1"/>
                                      </p:to>
                                    </p:animClr>
                                    <p:animClr clrSpc="rgb" dir="cw">
                                      <p:cBhvr>
                                        <p:cTn id="7" dur="250" autoRev="1" fill="hold"/>
                                        <p:tgtEl>
                                          <p:spTgt spid="30740"/>
                                        </p:tgtEl>
                                        <p:attrNameLst>
                                          <p:attrName>fillcolor</p:attrName>
                                        </p:attrNameLst>
                                      </p:cBhvr>
                                      <p:to>
                                        <a:schemeClr val="bg1"/>
                                      </p:to>
                                    </p:animClr>
                                    <p:set>
                                      <p:cBhvr>
                                        <p:cTn id="8" dur="250" autoRev="1" fill="hold"/>
                                        <p:tgtEl>
                                          <p:spTgt spid="30740"/>
                                        </p:tgtEl>
                                        <p:attrNameLst>
                                          <p:attrName>fill.type</p:attrName>
                                        </p:attrNameLst>
                                      </p:cBhvr>
                                      <p:to>
                                        <p:strVal val="solid"/>
                                      </p:to>
                                    </p:set>
                                    <p:set>
                                      <p:cBhvr>
                                        <p:cTn id="9" dur="250" autoRev="1" fill="hold"/>
                                        <p:tgtEl>
                                          <p:spTgt spid="30740"/>
                                        </p:tgtEl>
                                        <p:attrNameLst>
                                          <p:attrName>fill.on</p:attrName>
                                        </p:attrNameLst>
                                      </p:cBhvr>
                                      <p:to>
                                        <p:strVal val="true"/>
                                      </p:to>
                                    </p:set>
                                  </p:childTnLst>
                                </p:cTn>
                              </p:par>
                              <p:par>
                                <p:cTn id="10" presetID="35" presetClass="path" presetSubtype="0" repeatCount="indefinite" accel="50000" decel="50000" fill="hold" grpId="0" nodeType="withEffect">
                                  <p:stCondLst>
                                    <p:cond delay="0"/>
                                  </p:stCondLst>
                                  <p:childTnLst>
                                    <p:animMotion origin="layout" path="M -3.33333E-6 -3.69942E-6 L -0.42916 -3.69942E-6 " pathEditMode="relative" rAng="0" ptsTypes="AA">
                                      <p:cBhvr>
                                        <p:cTn id="11" dur="2000" fill="hold"/>
                                        <p:tgtEl>
                                          <p:spTgt spid="30724"/>
                                        </p:tgtEl>
                                        <p:attrNameLst>
                                          <p:attrName>ppt_x</p:attrName>
                                          <p:attrName>ppt_y</p:attrName>
                                        </p:attrNameLst>
                                      </p:cBhvr>
                                      <p:rCtr x="-21458" y="0"/>
                                    </p:animMotion>
                                  </p:childTnLst>
                                </p:cTn>
                              </p:par>
                              <p:par>
                                <p:cTn id="12" presetID="35" presetClass="path" presetSubtype="0" repeatCount="indefinite" accel="50000" decel="50000" fill="hold" grpId="0" nodeType="withEffect">
                                  <p:stCondLst>
                                    <p:cond delay="0"/>
                                  </p:stCondLst>
                                  <p:childTnLst>
                                    <p:animMotion origin="layout" path="M -3.33333E-6 -3.69942E-6 L -0.3625 -0.21086 " pathEditMode="relative" rAng="0" ptsTypes="AA">
                                      <p:cBhvr>
                                        <p:cTn id="13" dur="2000" fill="hold"/>
                                        <p:tgtEl>
                                          <p:spTgt spid="30725"/>
                                        </p:tgtEl>
                                        <p:attrNameLst>
                                          <p:attrName>ppt_x</p:attrName>
                                          <p:attrName>ppt_y</p:attrName>
                                        </p:attrNameLst>
                                      </p:cBhvr>
                                      <p:rCtr x="-18125" y="-10543"/>
                                    </p:animMotion>
                                  </p:childTnLst>
                                </p:cTn>
                              </p:par>
                              <p:par>
                                <p:cTn id="14" presetID="35" presetClass="path" presetSubtype="0" repeatCount="indefinite" accel="50000" decel="50000" fill="hold" grpId="0" nodeType="withEffect">
                                  <p:stCondLst>
                                    <p:cond delay="0"/>
                                  </p:stCondLst>
                                  <p:childTnLst>
                                    <p:animMotion origin="layout" path="M -3.33333E-6 -3.69942E-6 L -0.2625 -0.35514 " pathEditMode="relative" rAng="0" ptsTypes="AA">
                                      <p:cBhvr>
                                        <p:cTn id="15" dur="2000" fill="hold"/>
                                        <p:tgtEl>
                                          <p:spTgt spid="30726"/>
                                        </p:tgtEl>
                                        <p:attrNameLst>
                                          <p:attrName>ppt_x</p:attrName>
                                          <p:attrName>ppt_y</p:attrName>
                                        </p:attrNameLst>
                                      </p:cBhvr>
                                      <p:rCtr x="-13125" y="-17757"/>
                                    </p:animMotion>
                                  </p:childTnLst>
                                </p:cTn>
                              </p:par>
                              <p:par>
                                <p:cTn id="16" presetID="35" presetClass="path" presetSubtype="0" repeatCount="indefinite" accel="50000" decel="50000" fill="hold" grpId="0" nodeType="withEffect">
                                  <p:stCondLst>
                                    <p:cond delay="0"/>
                                  </p:stCondLst>
                                  <p:childTnLst>
                                    <p:animMotion origin="layout" path="M -3.33333E-6 -3.69942E-6 L -0.12916 -0.44393 " pathEditMode="relative" rAng="0" ptsTypes="AA">
                                      <p:cBhvr>
                                        <p:cTn id="17" dur="2000" fill="hold"/>
                                        <p:tgtEl>
                                          <p:spTgt spid="30727"/>
                                        </p:tgtEl>
                                        <p:attrNameLst>
                                          <p:attrName>ppt_x</p:attrName>
                                          <p:attrName>ppt_y</p:attrName>
                                        </p:attrNameLst>
                                      </p:cBhvr>
                                      <p:rCtr x="-6458" y="-22197"/>
                                    </p:animMotion>
                                  </p:childTnLst>
                                </p:cTn>
                              </p:par>
                              <p:par>
                                <p:cTn id="18" presetID="35" presetClass="path" presetSubtype="0" repeatCount="indefinite" accel="50000" decel="50000" fill="hold" grpId="0" nodeType="withEffect">
                                  <p:stCondLst>
                                    <p:cond delay="0"/>
                                  </p:stCondLst>
                                  <p:childTnLst>
                                    <p:animMotion origin="layout" path="M -3.33333E-6 -3.69942E-6 L 0.00417 -0.48832 " pathEditMode="relative" rAng="0" ptsTypes="AA">
                                      <p:cBhvr>
                                        <p:cTn id="19" dur="2000" fill="hold"/>
                                        <p:tgtEl>
                                          <p:spTgt spid="30728"/>
                                        </p:tgtEl>
                                        <p:attrNameLst>
                                          <p:attrName>ppt_x</p:attrName>
                                          <p:attrName>ppt_y</p:attrName>
                                        </p:attrNameLst>
                                      </p:cBhvr>
                                      <p:rCtr x="208" y="-24416"/>
                                    </p:animMotion>
                                  </p:childTnLst>
                                </p:cTn>
                              </p:par>
                              <p:par>
                                <p:cTn id="20" presetID="35" presetClass="path" presetSubtype="0" repeatCount="indefinite" accel="50000" decel="50000" fill="hold" grpId="0" nodeType="withEffect">
                                  <p:stCondLst>
                                    <p:cond delay="0"/>
                                  </p:stCondLst>
                                  <p:childTnLst>
                                    <p:animMotion origin="layout" path="M -3.33333E-6 -3.69942E-6 L 0.17917 -0.45503 " pathEditMode="relative" rAng="0" ptsTypes="AA">
                                      <p:cBhvr>
                                        <p:cTn id="21" dur="2000" fill="hold"/>
                                        <p:tgtEl>
                                          <p:spTgt spid="30729"/>
                                        </p:tgtEl>
                                        <p:attrNameLst>
                                          <p:attrName>ppt_x</p:attrName>
                                          <p:attrName>ppt_y</p:attrName>
                                        </p:attrNameLst>
                                      </p:cBhvr>
                                      <p:rCtr x="8958" y="-22751"/>
                                    </p:animMotion>
                                  </p:childTnLst>
                                </p:cTn>
                              </p:par>
                              <p:par>
                                <p:cTn id="22" presetID="35" presetClass="path" presetSubtype="0" repeatCount="indefinite" accel="50000" decel="50000" fill="hold" grpId="0" nodeType="withEffect">
                                  <p:stCondLst>
                                    <p:cond delay="0"/>
                                  </p:stCondLst>
                                  <p:childTnLst>
                                    <p:animMotion origin="layout" path="M -3.33333E-6 -3.69942E-6 L 0.32084 -0.38844 " pathEditMode="relative" rAng="0" ptsTypes="AA">
                                      <p:cBhvr>
                                        <p:cTn id="23" dur="2000" fill="hold"/>
                                        <p:tgtEl>
                                          <p:spTgt spid="30730"/>
                                        </p:tgtEl>
                                        <p:attrNameLst>
                                          <p:attrName>ppt_x</p:attrName>
                                          <p:attrName>ppt_y</p:attrName>
                                        </p:attrNameLst>
                                      </p:cBhvr>
                                      <p:rCtr x="16042" y="-19422"/>
                                    </p:animMotion>
                                  </p:childTnLst>
                                </p:cTn>
                              </p:par>
                              <p:par>
                                <p:cTn id="24" presetID="35" presetClass="path" presetSubtype="0" repeatCount="indefinite" accel="50000" decel="50000" fill="hold" grpId="0" nodeType="withEffect">
                                  <p:stCondLst>
                                    <p:cond delay="0"/>
                                  </p:stCondLst>
                                  <p:childTnLst>
                                    <p:animMotion origin="layout" path="M -3.33333E-6 -3.69942E-6 L 0.42084 -0.24416 " pathEditMode="relative" rAng="0" ptsTypes="AA">
                                      <p:cBhvr>
                                        <p:cTn id="25" dur="2000" fill="hold"/>
                                        <p:tgtEl>
                                          <p:spTgt spid="30731"/>
                                        </p:tgtEl>
                                        <p:attrNameLst>
                                          <p:attrName>ppt_x</p:attrName>
                                          <p:attrName>ppt_y</p:attrName>
                                        </p:attrNameLst>
                                      </p:cBhvr>
                                      <p:rCtr x="21042" y="-12208"/>
                                    </p:animMotion>
                                  </p:childTnLst>
                                </p:cTn>
                              </p:par>
                              <p:par>
                                <p:cTn id="26" presetID="35" presetClass="path" presetSubtype="0" repeatCount="indefinite" accel="50000" decel="50000" fill="hold" grpId="0" nodeType="withEffect">
                                  <p:stCondLst>
                                    <p:cond delay="0"/>
                                  </p:stCondLst>
                                  <p:childTnLst>
                                    <p:animMotion origin="layout" path="M 0.00417 3.36725E-6 L 0.475 3.36725E-6 " pathEditMode="relative" rAng="0" ptsTypes="AA">
                                      <p:cBhvr>
                                        <p:cTn id="27" dur="2000" fill="hold"/>
                                        <p:tgtEl>
                                          <p:spTgt spid="30732"/>
                                        </p:tgtEl>
                                        <p:attrNameLst>
                                          <p:attrName>ppt_x</p:attrName>
                                          <p:attrName>ppt_y</p:attrName>
                                        </p:attrNameLst>
                                      </p:cBhvr>
                                      <p:rCtr x="23542" y="0"/>
                                    </p:animMotion>
                                  </p:childTnLst>
                                </p:cTn>
                              </p:par>
                              <p:par>
                                <p:cTn id="28" presetID="35" presetClass="path" presetSubtype="0" repeatCount="indefinite" accel="50000" decel="50000" fill="hold" grpId="0" nodeType="withEffect">
                                  <p:stCondLst>
                                    <p:cond delay="0"/>
                                  </p:stCondLst>
                                  <p:childTnLst>
                                    <p:animMotion origin="layout" path="M 0.00417 1.11111E-6 L 0.43334 0.2331 " pathEditMode="relative" rAng="0" ptsTypes="AA">
                                      <p:cBhvr>
                                        <p:cTn id="29" dur="2000" fill="hold"/>
                                        <p:tgtEl>
                                          <p:spTgt spid="30733"/>
                                        </p:tgtEl>
                                        <p:attrNameLst>
                                          <p:attrName>ppt_x</p:attrName>
                                          <p:attrName>ppt_y</p:attrName>
                                        </p:attrNameLst>
                                      </p:cBhvr>
                                      <p:rCtr x="21458" y="11644"/>
                                    </p:animMotion>
                                  </p:childTnLst>
                                </p:cTn>
                              </p:par>
                              <p:par>
                                <p:cTn id="30" presetID="35" presetClass="path" presetSubtype="0" repeatCount="indefinite" accel="50000" decel="50000" fill="hold" grpId="0" nodeType="withEffect">
                                  <p:stCondLst>
                                    <p:cond delay="0"/>
                                  </p:stCondLst>
                                  <p:childTnLst>
                                    <p:animMotion origin="layout" path="M -3.33333E-6 -3.69942E-6 L 0.29584 0.38844 " pathEditMode="relative" rAng="0" ptsTypes="AA">
                                      <p:cBhvr>
                                        <p:cTn id="31" dur="2000" fill="hold"/>
                                        <p:tgtEl>
                                          <p:spTgt spid="30734"/>
                                        </p:tgtEl>
                                        <p:attrNameLst>
                                          <p:attrName>ppt_x</p:attrName>
                                          <p:attrName>ppt_y</p:attrName>
                                        </p:attrNameLst>
                                      </p:cBhvr>
                                      <p:rCtr x="14792" y="19422"/>
                                    </p:animMotion>
                                  </p:childTnLst>
                                </p:cTn>
                              </p:par>
                              <p:par>
                                <p:cTn id="32" presetID="35" presetClass="path" presetSubtype="0" repeatCount="indefinite" accel="50000" decel="50000" fill="hold" grpId="0" nodeType="withEffect">
                                  <p:stCondLst>
                                    <p:cond delay="0"/>
                                  </p:stCondLst>
                                  <p:childTnLst>
                                    <p:animMotion origin="layout" path="M -3.33333E-6 -3.69942E-6 L 0.09584 0.46613 " pathEditMode="relative" rAng="0" ptsTypes="AA">
                                      <p:cBhvr>
                                        <p:cTn id="33" dur="2000" fill="hold"/>
                                        <p:tgtEl>
                                          <p:spTgt spid="30735"/>
                                        </p:tgtEl>
                                        <p:attrNameLst>
                                          <p:attrName>ppt_x</p:attrName>
                                          <p:attrName>ppt_y</p:attrName>
                                        </p:attrNameLst>
                                      </p:cBhvr>
                                      <p:rCtr x="4792" y="23306"/>
                                    </p:animMotion>
                                  </p:childTnLst>
                                </p:cTn>
                              </p:par>
                              <p:par>
                                <p:cTn id="34" presetID="35" presetClass="path" presetSubtype="0" repeatCount="indefinite" accel="50000" decel="50000" fill="hold" grpId="0" nodeType="withEffect">
                                  <p:stCondLst>
                                    <p:cond delay="0"/>
                                  </p:stCondLst>
                                  <p:childTnLst>
                                    <p:animMotion origin="layout" path="M -3.33333E-6 -3.69942E-6 L -0.1125 0.45503 " pathEditMode="relative" rAng="0" ptsTypes="AA">
                                      <p:cBhvr>
                                        <p:cTn id="35" dur="2000" fill="hold"/>
                                        <p:tgtEl>
                                          <p:spTgt spid="30736"/>
                                        </p:tgtEl>
                                        <p:attrNameLst>
                                          <p:attrName>ppt_x</p:attrName>
                                          <p:attrName>ppt_y</p:attrName>
                                        </p:attrNameLst>
                                      </p:cBhvr>
                                      <p:rCtr x="-5625" y="22751"/>
                                    </p:animMotion>
                                  </p:childTnLst>
                                </p:cTn>
                              </p:par>
                              <p:par>
                                <p:cTn id="36" presetID="35" presetClass="path" presetSubtype="0" repeatCount="indefinite" accel="50000" decel="50000" fill="hold" grpId="0" nodeType="withEffect">
                                  <p:stCondLst>
                                    <p:cond delay="0"/>
                                  </p:stCondLst>
                                  <p:childTnLst>
                                    <p:animMotion origin="layout" path="M 3.33333E-6 -3.69942E-6 L -0.26667 0.37734 " pathEditMode="relative" rAng="0" ptsTypes="AA">
                                      <p:cBhvr>
                                        <p:cTn id="37" dur="2000" fill="hold"/>
                                        <p:tgtEl>
                                          <p:spTgt spid="30737"/>
                                        </p:tgtEl>
                                        <p:attrNameLst>
                                          <p:attrName>ppt_x</p:attrName>
                                          <p:attrName>ppt_y</p:attrName>
                                        </p:attrNameLst>
                                      </p:cBhvr>
                                      <p:rCtr x="-13333" y="18867"/>
                                    </p:animMotion>
                                  </p:childTnLst>
                                </p:cTn>
                              </p:par>
                              <p:par>
                                <p:cTn id="38" presetID="35" presetClass="path" presetSubtype="0" repeatCount="indefinite" accel="50000" decel="50000" fill="hold" grpId="0" nodeType="withEffect">
                                  <p:stCondLst>
                                    <p:cond delay="0"/>
                                  </p:stCondLst>
                                  <p:childTnLst>
                                    <p:animMotion origin="layout" path="M -3.33333E-6 -3.69942E-6 L -0.37083 0.23307 " pathEditMode="relative" rAng="0" ptsTypes="AA">
                                      <p:cBhvr>
                                        <p:cTn id="39" dur="2000" fill="hold"/>
                                        <p:tgtEl>
                                          <p:spTgt spid="30738"/>
                                        </p:tgtEl>
                                        <p:attrNameLst>
                                          <p:attrName>ppt_x</p:attrName>
                                          <p:attrName>ppt_y</p:attrName>
                                        </p:attrNameLst>
                                      </p:cBhvr>
                                      <p:rCtr x="-18542" y="11653"/>
                                    </p:animMotion>
                                  </p:childTnLst>
                                </p:cTn>
                              </p:par>
                              <p:par>
                                <p:cTn id="40" presetID="35" presetClass="emph" presetSubtype="0" repeatCount="indefinite" fill="hold" grpId="0" nodeType="withEffect">
                                  <p:stCondLst>
                                    <p:cond delay="0"/>
                                  </p:stCondLst>
                                  <p:childTnLst>
                                    <p:anim calcmode="discrete" valueType="str">
                                      <p:cBhvr>
                                        <p:cTn id="41" dur="1000" fill="hold"/>
                                        <p:tgtEl>
                                          <p:spTgt spid="30741"/>
                                        </p:tgtEl>
                                        <p:attrNameLst>
                                          <p:attrName>style.visibility</p:attrName>
                                        </p:attrNameLst>
                                      </p:cBhvr>
                                      <p:tavLst>
                                        <p:tav tm="0">
                                          <p:val>
                                            <p:strVal val="hidden"/>
                                          </p:val>
                                        </p:tav>
                                        <p:tav tm="50000">
                                          <p:val>
                                            <p:strVal val="visible"/>
                                          </p:val>
                                        </p:tav>
                                      </p:tavLst>
                                    </p:anim>
                                  </p:childTnLst>
                                </p:cTn>
                              </p:par>
                              <p:par>
                                <p:cTn id="42" presetID="35" presetClass="emph" presetSubtype="0" repeatCount="indefinite" fill="hold" grpId="0" nodeType="withEffect">
                                  <p:stCondLst>
                                    <p:cond delay="0"/>
                                  </p:stCondLst>
                                  <p:childTnLst>
                                    <p:anim calcmode="discrete" valueType="str">
                                      <p:cBhvr>
                                        <p:cTn id="43" dur="1000" fill="hold"/>
                                        <p:tgtEl>
                                          <p:spTgt spid="30739"/>
                                        </p:tgtEl>
                                        <p:attrNameLst>
                                          <p:attrName>style.visibility</p:attrName>
                                        </p:attrNameLst>
                                      </p:cBhvr>
                                      <p:tavLst>
                                        <p:tav tm="0">
                                          <p:val>
                                            <p:strVal val="hidden"/>
                                          </p:val>
                                        </p:tav>
                                        <p:tav tm="50000">
                                          <p:val>
                                            <p:strVal val="visible"/>
                                          </p:val>
                                        </p:tav>
                                      </p:tavLst>
                                    </p:anim>
                                  </p:childTnLst>
                                </p:cTn>
                              </p:par>
                              <p:par>
                                <p:cTn id="44" presetID="35" presetClass="emph" presetSubtype="0" repeatCount="indefinite" fill="hold" grpId="0" nodeType="withEffect">
                                  <p:stCondLst>
                                    <p:cond delay="0"/>
                                  </p:stCondLst>
                                  <p:childTnLst>
                                    <p:anim calcmode="discrete" valueType="str">
                                      <p:cBhvr>
                                        <p:cTn id="45" dur="1000" fill="hold"/>
                                        <p:tgtEl>
                                          <p:spTgt spid="30742"/>
                                        </p:tgtEl>
                                        <p:attrNameLst>
                                          <p:attrName>style.visibility</p:attrName>
                                        </p:attrNameLst>
                                      </p:cBhvr>
                                      <p:tavLst>
                                        <p:tav tm="0">
                                          <p:val>
                                            <p:strVal val="hidden"/>
                                          </p:val>
                                        </p:tav>
                                        <p:tav tm="50000">
                                          <p:val>
                                            <p:strVal val="visible"/>
                                          </p:val>
                                        </p:tav>
                                      </p:tavLst>
                                    </p:anim>
                                  </p:childTnLst>
                                </p:cTn>
                              </p:par>
                              <p:par>
                                <p:cTn id="46" presetID="35" presetClass="emph" presetSubtype="0" repeatCount="indefinite" fill="hold" grpId="0" nodeType="withEffect">
                                  <p:stCondLst>
                                    <p:cond delay="0"/>
                                  </p:stCondLst>
                                  <p:childTnLst>
                                    <p:anim calcmode="discrete" valueType="str">
                                      <p:cBhvr>
                                        <p:cTn id="47" dur="1000" fill="hold"/>
                                        <p:tgtEl>
                                          <p:spTgt spid="30744"/>
                                        </p:tgtEl>
                                        <p:attrNameLst>
                                          <p:attrName>style.visibility</p:attrName>
                                        </p:attrNameLst>
                                      </p:cBhvr>
                                      <p:tavLst>
                                        <p:tav tm="0">
                                          <p:val>
                                            <p:strVal val="hidden"/>
                                          </p:val>
                                        </p:tav>
                                        <p:tav tm="50000">
                                          <p:val>
                                            <p:strVal val="visible"/>
                                          </p:val>
                                        </p:tav>
                                      </p:tavLst>
                                    </p:anim>
                                  </p:childTnLst>
                                </p:cTn>
                              </p:par>
                              <p:par>
                                <p:cTn id="48" presetID="35" presetClass="emph" presetSubtype="0" repeatCount="indefinite" fill="hold" grpId="0" nodeType="withEffect">
                                  <p:stCondLst>
                                    <p:cond delay="0"/>
                                  </p:stCondLst>
                                  <p:childTnLst>
                                    <p:anim calcmode="discrete" valueType="str">
                                      <p:cBhvr>
                                        <p:cTn id="49" dur="1000" fill="hold"/>
                                        <p:tgtEl>
                                          <p:spTgt spid="30743"/>
                                        </p:tgtEl>
                                        <p:attrNameLst>
                                          <p:attrName>style.visibility</p:attrName>
                                        </p:attrNameLst>
                                      </p:cBhvr>
                                      <p:tavLst>
                                        <p:tav tm="0">
                                          <p:val>
                                            <p:strVal val="hidden"/>
                                          </p:val>
                                        </p:tav>
                                        <p:tav tm="50000">
                                          <p:val>
                                            <p:strVal val="visible"/>
                                          </p:val>
                                        </p:tav>
                                      </p:tavLst>
                                    </p:anim>
                                  </p:childTnLst>
                                </p:cTn>
                              </p:par>
                              <p:par>
                                <p:cTn id="50" presetID="35" presetClass="emph" presetSubtype="0" repeatCount="indefinite" fill="hold" grpId="0" nodeType="withEffect">
                                  <p:stCondLst>
                                    <p:cond delay="0"/>
                                  </p:stCondLst>
                                  <p:childTnLst>
                                    <p:anim calcmode="discrete" valueType="str">
                                      <p:cBhvr>
                                        <p:cTn id="51" dur="1000" fill="hold"/>
                                        <p:tgtEl>
                                          <p:spTgt spid="30745"/>
                                        </p:tgtEl>
                                        <p:attrNameLst>
                                          <p:attrName>style.visibility</p:attrName>
                                        </p:attrNameLst>
                                      </p:cBhvr>
                                      <p:tavLst>
                                        <p:tav tm="0">
                                          <p:val>
                                            <p:strVal val="hidden"/>
                                          </p:val>
                                        </p:tav>
                                        <p:tav tm="50000">
                                          <p:val>
                                            <p:strVal val="visible"/>
                                          </p:val>
                                        </p:tav>
                                      </p:tavLst>
                                    </p:anim>
                                  </p:childTnLst>
                                </p:cTn>
                              </p:par>
                              <p:par>
                                <p:cTn id="52" presetID="35" presetClass="emph" presetSubtype="0" repeatCount="indefinite" fill="hold" grpId="0" nodeType="withEffect">
                                  <p:stCondLst>
                                    <p:cond delay="0"/>
                                  </p:stCondLst>
                                  <p:childTnLst>
                                    <p:anim calcmode="discrete" valueType="str">
                                      <p:cBhvr>
                                        <p:cTn id="53" dur="1000" fill="hold"/>
                                        <p:tgtEl>
                                          <p:spTgt spid="30748"/>
                                        </p:tgtEl>
                                        <p:attrNameLst>
                                          <p:attrName>style.visibility</p:attrName>
                                        </p:attrNameLst>
                                      </p:cBhvr>
                                      <p:tavLst>
                                        <p:tav tm="0">
                                          <p:val>
                                            <p:strVal val="hidden"/>
                                          </p:val>
                                        </p:tav>
                                        <p:tav tm="50000">
                                          <p:val>
                                            <p:strVal val="visible"/>
                                          </p:val>
                                        </p:tav>
                                      </p:tavLst>
                                    </p:anim>
                                  </p:childTnLst>
                                </p:cTn>
                              </p:par>
                              <p:par>
                                <p:cTn id="54" presetID="35" presetClass="emph" presetSubtype="0" repeatCount="indefinite" fill="hold" grpId="0" nodeType="withEffect">
                                  <p:stCondLst>
                                    <p:cond delay="0"/>
                                  </p:stCondLst>
                                  <p:childTnLst>
                                    <p:anim calcmode="discrete" valueType="str">
                                      <p:cBhvr>
                                        <p:cTn id="55" dur="1000" fill="hold"/>
                                        <p:tgtEl>
                                          <p:spTgt spid="30747"/>
                                        </p:tgtEl>
                                        <p:attrNameLst>
                                          <p:attrName>style.visibility</p:attrName>
                                        </p:attrNameLst>
                                      </p:cBhvr>
                                      <p:tavLst>
                                        <p:tav tm="0">
                                          <p:val>
                                            <p:strVal val="hidden"/>
                                          </p:val>
                                        </p:tav>
                                        <p:tav tm="50000">
                                          <p:val>
                                            <p:strVal val="visible"/>
                                          </p:val>
                                        </p:tav>
                                      </p:tavLst>
                                    </p:anim>
                                  </p:childTnLst>
                                </p:cTn>
                              </p:par>
                              <p:par>
                                <p:cTn id="56" presetID="35" presetClass="emph" presetSubtype="0" repeatCount="indefinite" fill="hold" grpId="0" nodeType="withEffect">
                                  <p:stCondLst>
                                    <p:cond delay="0"/>
                                  </p:stCondLst>
                                  <p:childTnLst>
                                    <p:anim calcmode="discrete" valueType="str">
                                      <p:cBhvr>
                                        <p:cTn id="57" dur="1000" fill="hold"/>
                                        <p:tgtEl>
                                          <p:spTgt spid="30746"/>
                                        </p:tgtEl>
                                        <p:attrNameLst>
                                          <p:attrName>style.visibility</p:attrName>
                                        </p:attrNameLst>
                                      </p:cBhvr>
                                      <p:tavLst>
                                        <p:tav tm="0">
                                          <p:val>
                                            <p:strVal val="hidden"/>
                                          </p:val>
                                        </p:tav>
                                        <p:tav tm="50000">
                                          <p:val>
                                            <p:strVal val="visible"/>
                                          </p:val>
                                        </p:tav>
                                      </p:tavLst>
                                    </p:anim>
                                  </p:childTnLst>
                                </p:cTn>
                              </p:par>
                              <p:par>
                                <p:cTn id="58" presetID="35" presetClass="emph" presetSubtype="0" repeatCount="indefinite" fill="hold" grpId="0" nodeType="withEffect">
                                  <p:stCondLst>
                                    <p:cond delay="0"/>
                                  </p:stCondLst>
                                  <p:childTnLst>
                                    <p:anim calcmode="discrete" valueType="str">
                                      <p:cBhvr>
                                        <p:cTn id="59" dur="1000" fill="hold"/>
                                        <p:tgtEl>
                                          <p:spTgt spid="30751"/>
                                        </p:tgtEl>
                                        <p:attrNameLst>
                                          <p:attrName>style.visibility</p:attrName>
                                        </p:attrNameLst>
                                      </p:cBhvr>
                                      <p:tavLst>
                                        <p:tav tm="0">
                                          <p:val>
                                            <p:strVal val="hidden"/>
                                          </p:val>
                                        </p:tav>
                                        <p:tav tm="50000">
                                          <p:val>
                                            <p:strVal val="visible"/>
                                          </p:val>
                                        </p:tav>
                                      </p:tavLst>
                                    </p:anim>
                                  </p:childTnLst>
                                </p:cTn>
                              </p:par>
                              <p:par>
                                <p:cTn id="60" presetID="35" presetClass="emph" presetSubtype="0" repeatCount="indefinite" fill="hold" grpId="0" nodeType="withEffect">
                                  <p:stCondLst>
                                    <p:cond delay="0"/>
                                  </p:stCondLst>
                                  <p:childTnLst>
                                    <p:anim calcmode="discrete" valueType="str">
                                      <p:cBhvr>
                                        <p:cTn id="61" dur="1000" fill="hold"/>
                                        <p:tgtEl>
                                          <p:spTgt spid="30750"/>
                                        </p:tgtEl>
                                        <p:attrNameLst>
                                          <p:attrName>style.visibility</p:attrName>
                                        </p:attrNameLst>
                                      </p:cBhvr>
                                      <p:tavLst>
                                        <p:tav tm="0">
                                          <p:val>
                                            <p:strVal val="hidden"/>
                                          </p:val>
                                        </p:tav>
                                        <p:tav tm="50000">
                                          <p:val>
                                            <p:strVal val="visible"/>
                                          </p:val>
                                        </p:tav>
                                      </p:tavLst>
                                    </p:anim>
                                  </p:childTnLst>
                                </p:cTn>
                              </p:par>
                              <p:par>
                                <p:cTn id="62" presetID="35" presetClass="emph" presetSubtype="0" repeatCount="indefinite" fill="hold" grpId="0" nodeType="withEffect">
                                  <p:stCondLst>
                                    <p:cond delay="0"/>
                                  </p:stCondLst>
                                  <p:childTnLst>
                                    <p:anim calcmode="discrete" valueType="str">
                                      <p:cBhvr>
                                        <p:cTn id="63" dur="1000" fill="hold"/>
                                        <p:tgtEl>
                                          <p:spTgt spid="30749"/>
                                        </p:tgtEl>
                                        <p:attrNameLst>
                                          <p:attrName>style.visibility</p:attrName>
                                        </p:attrNameLst>
                                      </p:cBhvr>
                                      <p:tavLst>
                                        <p:tav tm="0">
                                          <p:val>
                                            <p:strVal val="hidden"/>
                                          </p:val>
                                        </p:tav>
                                        <p:tav tm="50000">
                                          <p:val>
                                            <p:strVal val="visible"/>
                                          </p:val>
                                        </p:tav>
                                      </p:tavLst>
                                    </p:anim>
                                  </p:childTnLst>
                                </p:cTn>
                              </p:par>
                              <p:par>
                                <p:cTn id="64" presetID="35" presetClass="emph" presetSubtype="0" repeatCount="indefinite" fill="hold" grpId="0" nodeType="withEffect">
                                  <p:stCondLst>
                                    <p:cond delay="0"/>
                                  </p:stCondLst>
                                  <p:childTnLst>
                                    <p:anim calcmode="discrete" valueType="str">
                                      <p:cBhvr>
                                        <p:cTn id="65" dur="1000" fill="hold"/>
                                        <p:tgtEl>
                                          <p:spTgt spid="30752"/>
                                        </p:tgtEl>
                                        <p:attrNameLst>
                                          <p:attrName>style.visibility</p:attrName>
                                        </p:attrNameLst>
                                      </p:cBhvr>
                                      <p:tavLst>
                                        <p:tav tm="0">
                                          <p:val>
                                            <p:strVal val="hidden"/>
                                          </p:val>
                                        </p:tav>
                                        <p:tav tm="50000">
                                          <p:val>
                                            <p:strVal val="visible"/>
                                          </p:val>
                                        </p:tav>
                                      </p:tavLst>
                                    </p:anim>
                                  </p:childTnLst>
                                </p:cTn>
                              </p:par>
                              <p:par>
                                <p:cTn id="66" presetID="35" presetClass="emph" presetSubtype="0" repeatCount="indefinite" fill="hold" grpId="0" nodeType="withEffect">
                                  <p:stCondLst>
                                    <p:cond delay="0"/>
                                  </p:stCondLst>
                                  <p:childTnLst>
                                    <p:anim calcmode="discrete" valueType="str">
                                      <p:cBhvr>
                                        <p:cTn id="67" dur="1000" fill="hold"/>
                                        <p:tgtEl>
                                          <p:spTgt spid="30753"/>
                                        </p:tgtEl>
                                        <p:attrNameLst>
                                          <p:attrName>style.visibility</p:attrName>
                                        </p:attrNameLst>
                                      </p:cBhvr>
                                      <p:tavLst>
                                        <p:tav tm="0">
                                          <p:val>
                                            <p:strVal val="hidden"/>
                                          </p:val>
                                        </p:tav>
                                        <p:tav tm="50000">
                                          <p:val>
                                            <p:strVal val="visible"/>
                                          </p:val>
                                        </p:tav>
                                      </p:tavLst>
                                    </p:anim>
                                  </p:childTnLst>
                                </p:cTn>
                              </p:par>
                              <p:par>
                                <p:cTn id="68" presetID="35" presetClass="emph" presetSubtype="0" repeatCount="indefinite" fill="hold" grpId="0" nodeType="withEffect">
                                  <p:stCondLst>
                                    <p:cond delay="0"/>
                                  </p:stCondLst>
                                  <p:childTnLst>
                                    <p:anim calcmode="discrete" valueType="str">
                                      <p:cBhvr>
                                        <p:cTn id="69" dur="1000" fill="hold"/>
                                        <p:tgtEl>
                                          <p:spTgt spid="30754"/>
                                        </p:tgtEl>
                                        <p:attrNameLst>
                                          <p:attrName>style.visibility</p:attrName>
                                        </p:attrNameLst>
                                      </p:cBhvr>
                                      <p:tavLst>
                                        <p:tav tm="0">
                                          <p:val>
                                            <p:strVal val="hidden"/>
                                          </p:val>
                                        </p:tav>
                                        <p:tav tm="50000">
                                          <p:val>
                                            <p:strVal val="visible"/>
                                          </p:val>
                                        </p:tav>
                                      </p:tavLst>
                                    </p:anim>
                                  </p:childTnLst>
                                </p:cTn>
                              </p:par>
                              <p:par>
                                <p:cTn id="70" presetID="35" presetClass="emph" presetSubtype="0" repeatCount="indefinite" fill="hold" grpId="0" nodeType="withEffect">
                                  <p:stCondLst>
                                    <p:cond delay="0"/>
                                  </p:stCondLst>
                                  <p:childTnLst>
                                    <p:anim calcmode="discrete" valueType="str">
                                      <p:cBhvr>
                                        <p:cTn id="71" dur="1000" fill="hold"/>
                                        <p:tgtEl>
                                          <p:spTgt spid="30755"/>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0" nodeType="withEffect">
                                  <p:stCondLst>
                                    <p:cond delay="0"/>
                                  </p:stCondLst>
                                  <p:childTnLst>
                                    <p:anim calcmode="discrete" valueType="str">
                                      <p:cBhvr>
                                        <p:cTn id="73" dur="1000" fill="hold"/>
                                        <p:tgtEl>
                                          <p:spTgt spid="30756"/>
                                        </p:tgtEl>
                                        <p:attrNameLst>
                                          <p:attrName>style.visibility</p:attrName>
                                        </p:attrNameLst>
                                      </p:cBhvr>
                                      <p:tavLst>
                                        <p:tav tm="0">
                                          <p:val>
                                            <p:strVal val="hidden"/>
                                          </p:val>
                                        </p:tav>
                                        <p:tav tm="50000">
                                          <p:val>
                                            <p:strVal val="visible"/>
                                          </p:val>
                                        </p:tav>
                                      </p:tavLst>
                                    </p:anim>
                                  </p:childTnLst>
                                </p:cTn>
                              </p:par>
                              <p:par>
                                <p:cTn id="74" presetID="35" presetClass="emph" presetSubtype="0" repeatCount="indefinite" fill="hold" grpId="0" nodeType="withEffect">
                                  <p:stCondLst>
                                    <p:cond delay="0"/>
                                  </p:stCondLst>
                                  <p:childTnLst>
                                    <p:anim calcmode="discrete" valueType="str">
                                      <p:cBhvr>
                                        <p:cTn id="75" dur="1000" fill="hold"/>
                                        <p:tgtEl>
                                          <p:spTgt spid="30757"/>
                                        </p:tgtEl>
                                        <p:attrNameLst>
                                          <p:attrName>style.visibility</p:attrName>
                                        </p:attrNameLst>
                                      </p:cBhvr>
                                      <p:tavLst>
                                        <p:tav tm="0">
                                          <p:val>
                                            <p:strVal val="hidden"/>
                                          </p:val>
                                        </p:tav>
                                        <p:tav tm="50000">
                                          <p:val>
                                            <p:strVal val="visible"/>
                                          </p:val>
                                        </p:tav>
                                      </p:tavLst>
                                    </p:anim>
                                  </p:childTnLst>
                                </p:cTn>
                              </p:par>
                              <p:par>
                                <p:cTn id="76" presetID="35" presetClass="emph" presetSubtype="0" repeatCount="indefinite" fill="hold" grpId="0" nodeType="withEffect">
                                  <p:stCondLst>
                                    <p:cond delay="0"/>
                                  </p:stCondLst>
                                  <p:childTnLst>
                                    <p:anim calcmode="discrete" valueType="str">
                                      <p:cBhvr>
                                        <p:cTn id="77" dur="1000" fill="hold"/>
                                        <p:tgtEl>
                                          <p:spTgt spid="30758"/>
                                        </p:tgtEl>
                                        <p:attrNameLst>
                                          <p:attrName>style.visibility</p:attrName>
                                        </p:attrNameLst>
                                      </p:cBhvr>
                                      <p:tavLst>
                                        <p:tav tm="0">
                                          <p:val>
                                            <p:strVal val="hidden"/>
                                          </p:val>
                                        </p:tav>
                                        <p:tav tm="50000">
                                          <p:val>
                                            <p:strVal val="visible"/>
                                          </p:val>
                                        </p:tav>
                                      </p:tavLst>
                                    </p:anim>
                                  </p:childTnLst>
                                </p:cTn>
                              </p:par>
                              <p:par>
                                <p:cTn id="78" presetID="35" presetClass="emph" presetSubtype="0" repeatCount="indefinite" fill="hold" grpId="0" nodeType="withEffect">
                                  <p:stCondLst>
                                    <p:cond delay="0"/>
                                  </p:stCondLst>
                                  <p:childTnLst>
                                    <p:anim calcmode="discrete" valueType="str">
                                      <p:cBhvr>
                                        <p:cTn id="79" dur="1000" fill="hold"/>
                                        <p:tgtEl>
                                          <p:spTgt spid="30759"/>
                                        </p:tgtEl>
                                        <p:attrNameLst>
                                          <p:attrName>style.visibility</p:attrName>
                                        </p:attrNameLst>
                                      </p:cBhvr>
                                      <p:tavLst>
                                        <p:tav tm="0">
                                          <p:val>
                                            <p:strVal val="hidden"/>
                                          </p:val>
                                        </p:tav>
                                        <p:tav tm="50000">
                                          <p:val>
                                            <p:strVal val="visible"/>
                                          </p:val>
                                        </p:tav>
                                      </p:tavLst>
                                    </p:anim>
                                  </p:childTnLst>
                                </p:cTn>
                              </p:par>
                              <p:par>
                                <p:cTn id="80" presetID="35" presetClass="emph" presetSubtype="0" repeatCount="indefinite" fill="hold" grpId="0" nodeType="withEffect">
                                  <p:stCondLst>
                                    <p:cond delay="0"/>
                                  </p:stCondLst>
                                  <p:childTnLst>
                                    <p:anim calcmode="discrete" valueType="str">
                                      <p:cBhvr>
                                        <p:cTn id="81" dur="1000" fill="hold"/>
                                        <p:tgtEl>
                                          <p:spTgt spid="30760"/>
                                        </p:tgtEl>
                                        <p:attrNameLst>
                                          <p:attrName>style.visibility</p:attrName>
                                        </p:attrNameLst>
                                      </p:cBhvr>
                                      <p:tavLst>
                                        <p:tav tm="0">
                                          <p:val>
                                            <p:strVal val="hidden"/>
                                          </p:val>
                                        </p:tav>
                                        <p:tav tm="50000">
                                          <p:val>
                                            <p:strVal val="visible"/>
                                          </p:val>
                                        </p:tav>
                                      </p:tavLst>
                                    </p:anim>
                                  </p:childTnLst>
                                </p:cTn>
                              </p:par>
                              <p:par>
                                <p:cTn id="82" presetID="35" presetClass="emph" presetSubtype="0" repeatCount="indefinite" fill="hold" grpId="0" nodeType="withEffect">
                                  <p:stCondLst>
                                    <p:cond delay="0"/>
                                  </p:stCondLst>
                                  <p:childTnLst>
                                    <p:anim calcmode="discrete" valueType="str">
                                      <p:cBhvr>
                                        <p:cTn id="83" dur="1000" fill="hold"/>
                                        <p:tgtEl>
                                          <p:spTgt spid="30761"/>
                                        </p:tgtEl>
                                        <p:attrNameLst>
                                          <p:attrName>style.visibility</p:attrName>
                                        </p:attrNameLst>
                                      </p:cBhvr>
                                      <p:tavLst>
                                        <p:tav tm="0">
                                          <p:val>
                                            <p:strVal val="hidden"/>
                                          </p:val>
                                        </p:tav>
                                        <p:tav tm="50000">
                                          <p:val>
                                            <p:strVal val="visible"/>
                                          </p:val>
                                        </p:tav>
                                      </p:tavLst>
                                    </p:anim>
                                  </p:childTnLst>
                                </p:cTn>
                              </p:par>
                              <p:par>
                                <p:cTn id="84" presetID="35" presetClass="emph" presetSubtype="0" repeatCount="indefinite" fill="hold" grpId="0" nodeType="withEffect">
                                  <p:stCondLst>
                                    <p:cond delay="0"/>
                                  </p:stCondLst>
                                  <p:childTnLst>
                                    <p:anim calcmode="discrete" valueType="str">
                                      <p:cBhvr>
                                        <p:cTn id="85" dur="1000" fill="hold"/>
                                        <p:tgtEl>
                                          <p:spTgt spid="30763"/>
                                        </p:tgtEl>
                                        <p:attrNameLst>
                                          <p:attrName>style.visibility</p:attrName>
                                        </p:attrNameLst>
                                      </p:cBhvr>
                                      <p:tavLst>
                                        <p:tav tm="0">
                                          <p:val>
                                            <p:strVal val="hidden"/>
                                          </p:val>
                                        </p:tav>
                                        <p:tav tm="50000">
                                          <p:val>
                                            <p:strVal val="visible"/>
                                          </p:val>
                                        </p:tav>
                                      </p:tavLst>
                                    </p:anim>
                                  </p:childTnLst>
                                </p:cTn>
                              </p:par>
                              <p:par>
                                <p:cTn id="86" presetID="35" presetClass="emph" presetSubtype="0" repeatCount="indefinite" fill="hold" grpId="0" nodeType="withEffect">
                                  <p:stCondLst>
                                    <p:cond delay="0"/>
                                  </p:stCondLst>
                                  <p:childTnLst>
                                    <p:anim calcmode="discrete" valueType="str">
                                      <p:cBhvr>
                                        <p:cTn id="87" dur="1000" fill="hold"/>
                                        <p:tgtEl>
                                          <p:spTgt spid="30762"/>
                                        </p:tgtEl>
                                        <p:attrNameLst>
                                          <p:attrName>style.visibility</p:attrName>
                                        </p:attrNameLst>
                                      </p:cBhvr>
                                      <p:tavLst>
                                        <p:tav tm="0">
                                          <p:val>
                                            <p:strVal val="hidden"/>
                                          </p:val>
                                        </p:tav>
                                        <p:tav tm="50000">
                                          <p:val>
                                            <p:strVal val="visible"/>
                                          </p:val>
                                        </p:tav>
                                      </p:tavLst>
                                    </p:anim>
                                  </p:childTnLst>
                                </p:cTn>
                              </p:par>
                              <p:par>
                                <p:cTn id="88" presetID="35" presetClass="emph" presetSubtype="0" repeatCount="indefinite" fill="hold" grpId="0" nodeType="withEffect">
                                  <p:stCondLst>
                                    <p:cond delay="0"/>
                                  </p:stCondLst>
                                  <p:childTnLst>
                                    <p:anim calcmode="discrete" valueType="str">
                                      <p:cBhvr>
                                        <p:cTn id="89" dur="1000" fill="hold"/>
                                        <p:tgtEl>
                                          <p:spTgt spid="30765"/>
                                        </p:tgtEl>
                                        <p:attrNameLst>
                                          <p:attrName>style.visibility</p:attrName>
                                        </p:attrNameLst>
                                      </p:cBhvr>
                                      <p:tavLst>
                                        <p:tav tm="0">
                                          <p:val>
                                            <p:strVal val="hidden"/>
                                          </p:val>
                                        </p:tav>
                                        <p:tav tm="50000">
                                          <p:val>
                                            <p:strVal val="visible"/>
                                          </p:val>
                                        </p:tav>
                                      </p:tavLst>
                                    </p:anim>
                                  </p:childTnLst>
                                </p:cTn>
                              </p:par>
                              <p:par>
                                <p:cTn id="90" presetID="35" presetClass="emph" presetSubtype="0" repeatCount="indefinite" fill="hold" grpId="0" nodeType="withEffect">
                                  <p:stCondLst>
                                    <p:cond delay="0"/>
                                  </p:stCondLst>
                                  <p:childTnLst>
                                    <p:anim calcmode="discrete" valueType="str">
                                      <p:cBhvr>
                                        <p:cTn id="91" dur="1000" fill="hold"/>
                                        <p:tgtEl>
                                          <p:spTgt spid="30764"/>
                                        </p:tgtEl>
                                        <p:attrNameLst>
                                          <p:attrName>style.visibility</p:attrName>
                                        </p:attrNameLst>
                                      </p:cBhvr>
                                      <p:tavLst>
                                        <p:tav tm="0">
                                          <p:val>
                                            <p:strVal val="hidden"/>
                                          </p:val>
                                        </p:tav>
                                        <p:tav tm="50000">
                                          <p:val>
                                            <p:strVal val="visible"/>
                                          </p:val>
                                        </p:tav>
                                      </p:tavLst>
                                    </p:anim>
                                  </p:childTnLst>
                                </p:cTn>
                              </p:par>
                              <p:par>
                                <p:cTn id="92" presetID="35" presetClass="emph" presetSubtype="0" repeatCount="indefinite" fill="hold" grpId="0" nodeType="withEffect">
                                  <p:stCondLst>
                                    <p:cond delay="0"/>
                                  </p:stCondLst>
                                  <p:childTnLst>
                                    <p:anim calcmode="discrete" valueType="str">
                                      <p:cBhvr>
                                        <p:cTn id="93" dur="1000" fill="hold"/>
                                        <p:tgtEl>
                                          <p:spTgt spid="30767"/>
                                        </p:tgtEl>
                                        <p:attrNameLst>
                                          <p:attrName>style.visibility</p:attrName>
                                        </p:attrNameLst>
                                      </p:cBhvr>
                                      <p:tavLst>
                                        <p:tav tm="0">
                                          <p:val>
                                            <p:strVal val="hidden"/>
                                          </p:val>
                                        </p:tav>
                                        <p:tav tm="50000">
                                          <p:val>
                                            <p:strVal val="visible"/>
                                          </p:val>
                                        </p:tav>
                                      </p:tavLst>
                                    </p:anim>
                                  </p:childTnLst>
                                </p:cTn>
                              </p:par>
                              <p:par>
                                <p:cTn id="94" presetID="35" presetClass="emph" presetSubtype="0" repeatCount="indefinite" fill="hold" grpId="0" nodeType="withEffect">
                                  <p:stCondLst>
                                    <p:cond delay="0"/>
                                  </p:stCondLst>
                                  <p:childTnLst>
                                    <p:anim calcmode="discrete" valueType="str">
                                      <p:cBhvr>
                                        <p:cTn id="95" dur="1000" fill="hold"/>
                                        <p:tgtEl>
                                          <p:spTgt spid="30766"/>
                                        </p:tgtEl>
                                        <p:attrNameLst>
                                          <p:attrName>style.visibility</p:attrName>
                                        </p:attrNameLst>
                                      </p:cBhvr>
                                      <p:tavLst>
                                        <p:tav tm="0">
                                          <p:val>
                                            <p:strVal val="hidden"/>
                                          </p:val>
                                        </p:tav>
                                        <p:tav tm="50000">
                                          <p:val>
                                            <p:strVal val="visible"/>
                                          </p:val>
                                        </p:tav>
                                      </p:tavLst>
                                    </p:anim>
                                  </p:childTnLst>
                                </p:cTn>
                              </p:par>
                              <p:par>
                                <p:cTn id="96" presetID="35" presetClass="emph" presetSubtype="0" repeatCount="indefinite" fill="hold" grpId="0" nodeType="withEffect">
                                  <p:stCondLst>
                                    <p:cond delay="0"/>
                                  </p:stCondLst>
                                  <p:childTnLst>
                                    <p:anim calcmode="discrete" valueType="str">
                                      <p:cBhvr>
                                        <p:cTn id="97" dur="1000" fill="hold"/>
                                        <p:tgtEl>
                                          <p:spTgt spid="30769"/>
                                        </p:tgtEl>
                                        <p:attrNameLst>
                                          <p:attrName>style.visibility</p:attrName>
                                        </p:attrNameLst>
                                      </p:cBhvr>
                                      <p:tavLst>
                                        <p:tav tm="0">
                                          <p:val>
                                            <p:strVal val="hidden"/>
                                          </p:val>
                                        </p:tav>
                                        <p:tav tm="50000">
                                          <p:val>
                                            <p:strVal val="visible"/>
                                          </p:val>
                                        </p:tav>
                                      </p:tavLst>
                                    </p:anim>
                                  </p:childTnLst>
                                </p:cTn>
                              </p:par>
                              <p:par>
                                <p:cTn id="98" presetID="35" presetClass="emph" presetSubtype="0" repeatCount="indefinite" fill="hold" grpId="0" nodeType="withEffect">
                                  <p:stCondLst>
                                    <p:cond delay="0"/>
                                  </p:stCondLst>
                                  <p:childTnLst>
                                    <p:anim calcmode="discrete" valueType="str">
                                      <p:cBhvr>
                                        <p:cTn id="99" dur="1000" fill="hold"/>
                                        <p:tgtEl>
                                          <p:spTgt spid="30768"/>
                                        </p:tgtEl>
                                        <p:attrNameLst>
                                          <p:attrName>style.visibility</p:attrName>
                                        </p:attrNameLst>
                                      </p:cBhvr>
                                      <p:tavLst>
                                        <p:tav tm="0">
                                          <p:val>
                                            <p:strVal val="hidden"/>
                                          </p:val>
                                        </p:tav>
                                        <p:tav tm="50000">
                                          <p:val>
                                            <p:strVal val="visible"/>
                                          </p:val>
                                        </p:tav>
                                      </p:tavLst>
                                    </p:anim>
                                  </p:childTnLst>
                                </p:cTn>
                              </p:par>
                              <p:par>
                                <p:cTn id="100" presetID="35" presetClass="emph" presetSubtype="0" repeatCount="indefinite" fill="hold" grpId="0" nodeType="withEffect">
                                  <p:stCondLst>
                                    <p:cond delay="0"/>
                                  </p:stCondLst>
                                  <p:childTnLst>
                                    <p:anim calcmode="discrete" valueType="str">
                                      <p:cBhvr>
                                        <p:cTn id="101" dur="1000" fill="hold"/>
                                        <p:tgtEl>
                                          <p:spTgt spid="30771"/>
                                        </p:tgtEl>
                                        <p:attrNameLst>
                                          <p:attrName>style.visibility</p:attrName>
                                        </p:attrNameLst>
                                      </p:cBhvr>
                                      <p:tavLst>
                                        <p:tav tm="0">
                                          <p:val>
                                            <p:strVal val="hidden"/>
                                          </p:val>
                                        </p:tav>
                                        <p:tav tm="50000">
                                          <p:val>
                                            <p:strVal val="visible"/>
                                          </p:val>
                                        </p:tav>
                                      </p:tavLst>
                                    </p:anim>
                                  </p:childTnLst>
                                </p:cTn>
                              </p:par>
                              <p:par>
                                <p:cTn id="102" presetID="35" presetClass="emph" presetSubtype="0" repeatCount="indefinite" fill="hold" grpId="0" nodeType="withEffect">
                                  <p:stCondLst>
                                    <p:cond delay="0"/>
                                  </p:stCondLst>
                                  <p:childTnLst>
                                    <p:anim calcmode="discrete" valueType="str">
                                      <p:cBhvr>
                                        <p:cTn id="103" dur="1000" fill="hold"/>
                                        <p:tgtEl>
                                          <p:spTgt spid="30770"/>
                                        </p:tgtEl>
                                        <p:attrNameLst>
                                          <p:attrName>style.visibility</p:attrName>
                                        </p:attrNameLst>
                                      </p:cBhvr>
                                      <p:tavLst>
                                        <p:tav tm="0">
                                          <p:val>
                                            <p:strVal val="hidden"/>
                                          </p:val>
                                        </p:tav>
                                        <p:tav tm="50000">
                                          <p:val>
                                            <p:strVal val="visible"/>
                                          </p:val>
                                        </p:tav>
                                      </p:tavLst>
                                    </p:anim>
                                  </p:childTnLst>
                                </p:cTn>
                              </p:par>
                              <p:par>
                                <p:cTn id="104" presetID="35" presetClass="emph" presetSubtype="0" repeatCount="indefinite" fill="hold" grpId="0" nodeType="withEffect">
                                  <p:stCondLst>
                                    <p:cond delay="0"/>
                                  </p:stCondLst>
                                  <p:childTnLst>
                                    <p:anim calcmode="discrete" valueType="str">
                                      <p:cBhvr>
                                        <p:cTn id="105" dur="1000" fill="hold"/>
                                        <p:tgtEl>
                                          <p:spTgt spid="30773"/>
                                        </p:tgtEl>
                                        <p:attrNameLst>
                                          <p:attrName>style.visibility</p:attrName>
                                        </p:attrNameLst>
                                      </p:cBhvr>
                                      <p:tavLst>
                                        <p:tav tm="0">
                                          <p:val>
                                            <p:strVal val="hidden"/>
                                          </p:val>
                                        </p:tav>
                                        <p:tav tm="50000">
                                          <p:val>
                                            <p:strVal val="visible"/>
                                          </p:val>
                                        </p:tav>
                                      </p:tavLst>
                                    </p:anim>
                                  </p:childTnLst>
                                </p:cTn>
                              </p:par>
                              <p:par>
                                <p:cTn id="106" presetID="35" presetClass="emph" presetSubtype="0" repeatCount="indefinite" fill="hold" grpId="0" nodeType="withEffect">
                                  <p:stCondLst>
                                    <p:cond delay="0"/>
                                  </p:stCondLst>
                                  <p:childTnLst>
                                    <p:anim calcmode="discrete" valueType="str">
                                      <p:cBhvr>
                                        <p:cTn id="107" dur="1000" fill="hold"/>
                                        <p:tgtEl>
                                          <p:spTgt spid="3077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08" repeatCount="indefinite" fill="hold" display="0">
                  <p:stCondLst>
                    <p:cond delay="indefinite"/>
                  </p:stCondLst>
                  <p:endCondLst>
                    <p:cond evt="onPrev" delay="0">
                      <p:tgtEl>
                        <p:sldTgt/>
                      </p:tgtEl>
                    </p:cond>
                    <p:cond evt="onStopAudio" delay="0">
                      <p:tgtEl>
                        <p:sldTgt/>
                      </p:tgtEl>
                    </p:cond>
                  </p:endCondLst>
                </p:cTn>
                <p:tgtEl>
                  <p:spTgt spid="30774"/>
                </p:tgtEl>
              </p:cMediaNode>
            </p:audio>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30779"/>
                </p:tgtEl>
              </p:cMediaNode>
            </p:audio>
          </p:childTnLst>
        </p:cTn>
      </p:par>
    </p:tnLst>
    <p:bldLst>
      <p:bldP spid="30724" grpId="0" animBg="1"/>
      <p:bldP spid="30725" grpId="0" animBg="1"/>
      <p:bldP spid="30726" grpId="0" animBg="1"/>
      <p:bldP spid="30727" grpId="0" animBg="1"/>
      <p:bldP spid="30728" grpId="0" animBg="1"/>
      <p:bldP spid="30729" grpId="0" animBg="1"/>
      <p:bldP spid="30730" grpId="0" animBg="1"/>
      <p:bldP spid="30731" grpId="0" animBg="1"/>
      <p:bldP spid="30732" grpId="0" animBg="1"/>
      <p:bldP spid="30733" grpId="0" animBg="1"/>
      <p:bldP spid="30734" grpId="0" animBg="1"/>
      <p:bldP spid="30735" grpId="0" animBg="1"/>
      <p:bldP spid="30736" grpId="0" animBg="1"/>
      <p:bldP spid="30737" grpId="0" animBg="1"/>
      <p:bldP spid="30738" grpId="0" animBg="1"/>
      <p:bldP spid="30739" grpId="0" animBg="1"/>
      <p:bldP spid="30740" grpId="0" animBg="1"/>
      <p:bldP spid="30741" grpId="0" animBg="1"/>
      <p:bldP spid="30742" grpId="0" animBg="1"/>
      <p:bldP spid="30743" grpId="0" animBg="1"/>
      <p:bldP spid="30744" grpId="0" animBg="1"/>
      <p:bldP spid="30745" grpId="0" animBg="1"/>
      <p:bldP spid="30746" grpId="0" animBg="1"/>
      <p:bldP spid="30747" grpId="0" animBg="1"/>
      <p:bldP spid="30748" grpId="0" animBg="1"/>
      <p:bldP spid="30749" grpId="0" animBg="1"/>
      <p:bldP spid="30750" grpId="0" animBg="1"/>
      <p:bldP spid="30751" grpId="0" animBg="1"/>
      <p:bldP spid="30752" grpId="0" animBg="1"/>
      <p:bldP spid="30753" grpId="0" animBg="1"/>
      <p:bldP spid="30754" grpId="0" animBg="1"/>
      <p:bldP spid="30755" grpId="0" animBg="1"/>
      <p:bldP spid="30756" grpId="0" animBg="1"/>
      <p:bldP spid="30757" grpId="0" animBg="1"/>
      <p:bldP spid="30758" grpId="0" animBg="1"/>
      <p:bldP spid="30759" grpId="0" animBg="1"/>
      <p:bldP spid="30760" grpId="0" animBg="1"/>
      <p:bldP spid="30761" grpId="0" animBg="1"/>
      <p:bldP spid="30762" grpId="0" animBg="1"/>
      <p:bldP spid="30763" grpId="0" animBg="1"/>
      <p:bldP spid="30764" grpId="0" animBg="1"/>
      <p:bldP spid="30765" grpId="0" animBg="1"/>
      <p:bldP spid="30766" grpId="0" animBg="1"/>
      <p:bldP spid="30767" grpId="0" animBg="1"/>
      <p:bldP spid="30768" grpId="0" animBg="1"/>
      <p:bldP spid="30769" grpId="0" animBg="1"/>
      <p:bldP spid="30770" grpId="0" animBg="1"/>
      <p:bldP spid="30771" grpId="0" animBg="1"/>
      <p:bldP spid="30772" grpId="0" animBg="1"/>
      <p:bldP spid="307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5" descr="Crows - Click image to download.">
            <a:hlinkClick r:id="rId3"/>
          </p:cNvPr>
          <p:cNvPicPr>
            <a:picLocks noChangeAspect="1" noChangeArrowheads="1" noCrop="1"/>
          </p:cNvPicPr>
          <p:nvPr/>
        </p:nvPicPr>
        <p:blipFill>
          <a:blip r:embed="rId4"/>
          <a:srcRect/>
          <a:stretch>
            <a:fillRect/>
          </a:stretch>
        </p:blipFill>
        <p:spPr bwMode="auto">
          <a:xfrm>
            <a:off x="533400" y="685800"/>
            <a:ext cx="4038600" cy="798513"/>
          </a:xfrm>
          <a:prstGeom prst="rect">
            <a:avLst/>
          </a:prstGeom>
          <a:noFill/>
          <a:ln w="9525">
            <a:noFill/>
            <a:miter lim="800000"/>
            <a:headEnd/>
            <a:tailEnd/>
          </a:ln>
          <a:effectLst/>
        </p:spPr>
      </p:pic>
      <p:pic>
        <p:nvPicPr>
          <p:cNvPr id="11268" name="Picture 6" descr="Crows - Click image to download.">
            <a:hlinkClick r:id="rId3"/>
          </p:cNvPr>
          <p:cNvPicPr>
            <a:picLocks noChangeAspect="1" noChangeArrowheads="1" noCrop="1"/>
          </p:cNvPicPr>
          <p:nvPr/>
        </p:nvPicPr>
        <p:blipFill>
          <a:blip r:embed="rId4"/>
          <a:srcRect/>
          <a:stretch>
            <a:fillRect/>
          </a:stretch>
        </p:blipFill>
        <p:spPr bwMode="auto">
          <a:xfrm>
            <a:off x="1066800" y="1676400"/>
            <a:ext cx="4038600" cy="798513"/>
          </a:xfrm>
          <a:prstGeom prst="rect">
            <a:avLst/>
          </a:prstGeom>
          <a:noFill/>
          <a:ln w="9525">
            <a:noFill/>
            <a:miter lim="800000"/>
            <a:headEnd/>
            <a:tailEnd/>
          </a:ln>
          <a:effectLst/>
        </p:spPr>
      </p:pic>
      <p:pic>
        <p:nvPicPr>
          <p:cNvPr id="11269" name="Picture 7" descr="Crows - Click image to download.">
            <a:hlinkClick r:id="rId3"/>
          </p:cNvPr>
          <p:cNvPicPr>
            <a:picLocks noChangeAspect="1" noChangeArrowheads="1" noCrop="1"/>
          </p:cNvPicPr>
          <p:nvPr/>
        </p:nvPicPr>
        <p:blipFill>
          <a:blip r:embed="rId4"/>
          <a:srcRect/>
          <a:stretch>
            <a:fillRect/>
          </a:stretch>
        </p:blipFill>
        <p:spPr bwMode="auto">
          <a:xfrm>
            <a:off x="2057400" y="990600"/>
            <a:ext cx="4038600" cy="798513"/>
          </a:xfrm>
          <a:prstGeom prst="rect">
            <a:avLst/>
          </a:prstGeom>
          <a:noFill/>
          <a:ln w="9525">
            <a:noFill/>
            <a:miter lim="800000"/>
            <a:headEnd/>
            <a:tailEnd/>
          </a:ln>
          <a:effectLst/>
        </p:spPr>
      </p:pic>
      <p:pic>
        <p:nvPicPr>
          <p:cNvPr id="11270" name="Picture 8" descr="Crows - Click image to download.">
            <a:hlinkClick r:id="rId3"/>
          </p:cNvPr>
          <p:cNvPicPr>
            <a:picLocks noChangeAspect="1" noChangeArrowheads="1" noCrop="1"/>
          </p:cNvPicPr>
          <p:nvPr/>
        </p:nvPicPr>
        <p:blipFill>
          <a:blip r:embed="rId4"/>
          <a:srcRect/>
          <a:stretch>
            <a:fillRect/>
          </a:stretch>
        </p:blipFill>
        <p:spPr bwMode="auto">
          <a:xfrm>
            <a:off x="4419600" y="1905000"/>
            <a:ext cx="4038600" cy="798513"/>
          </a:xfrm>
          <a:prstGeom prst="rect">
            <a:avLst/>
          </a:prstGeom>
          <a:noFill/>
          <a:ln w="9525">
            <a:noFill/>
            <a:miter lim="800000"/>
            <a:headEnd/>
            <a:tailEnd/>
          </a:ln>
          <a:effectLst/>
        </p:spPr>
      </p:pic>
      <p:pic>
        <p:nvPicPr>
          <p:cNvPr id="11271" name="Picture 9" descr="Crows - Click image to download.">
            <a:hlinkClick r:id="rId3"/>
          </p:cNvPr>
          <p:cNvPicPr>
            <a:picLocks noChangeAspect="1" noChangeArrowheads="1" noCrop="1"/>
          </p:cNvPicPr>
          <p:nvPr/>
        </p:nvPicPr>
        <p:blipFill>
          <a:blip r:embed="rId4"/>
          <a:srcRect/>
          <a:stretch>
            <a:fillRect/>
          </a:stretch>
        </p:blipFill>
        <p:spPr bwMode="auto">
          <a:xfrm>
            <a:off x="4876800" y="838200"/>
            <a:ext cx="4038600" cy="798513"/>
          </a:xfrm>
          <a:prstGeom prst="rect">
            <a:avLst/>
          </a:prstGeom>
          <a:noFill/>
          <a:ln w="9525">
            <a:noFill/>
            <a:miter lim="800000"/>
            <a:headEnd/>
            <a:tailEnd/>
          </a:ln>
          <a:effectLst/>
        </p:spPr>
      </p:pic>
      <p:pic>
        <p:nvPicPr>
          <p:cNvPr id="11272" name="Picture 10" descr="Crows - Click image to download.">
            <a:hlinkClick r:id="rId3"/>
          </p:cNvPr>
          <p:cNvPicPr>
            <a:picLocks noChangeAspect="1" noChangeArrowheads="1" noCrop="1"/>
          </p:cNvPicPr>
          <p:nvPr/>
        </p:nvPicPr>
        <p:blipFill>
          <a:blip r:embed="rId4"/>
          <a:srcRect/>
          <a:stretch>
            <a:fillRect/>
          </a:stretch>
        </p:blipFill>
        <p:spPr bwMode="auto">
          <a:xfrm>
            <a:off x="762000" y="3276600"/>
            <a:ext cx="4038600" cy="798513"/>
          </a:xfrm>
          <a:prstGeom prst="rect">
            <a:avLst/>
          </a:prstGeom>
          <a:noFill/>
          <a:ln w="9525">
            <a:noFill/>
            <a:miter lim="800000"/>
            <a:headEnd/>
            <a:tailEnd/>
          </a:ln>
          <a:effectLst/>
        </p:spPr>
      </p:pic>
      <p:pic>
        <p:nvPicPr>
          <p:cNvPr id="11273" name="Picture 11" descr="Crows - Click image to download.">
            <a:hlinkClick r:id="rId3"/>
          </p:cNvPr>
          <p:cNvPicPr>
            <a:picLocks noChangeAspect="1" noChangeArrowheads="1" noCrop="1"/>
          </p:cNvPicPr>
          <p:nvPr/>
        </p:nvPicPr>
        <p:blipFill>
          <a:blip r:embed="rId4"/>
          <a:srcRect/>
          <a:stretch>
            <a:fillRect/>
          </a:stretch>
        </p:blipFill>
        <p:spPr bwMode="auto">
          <a:xfrm>
            <a:off x="3048000" y="3429000"/>
            <a:ext cx="4038600" cy="798513"/>
          </a:xfrm>
          <a:prstGeom prst="rect">
            <a:avLst/>
          </a:prstGeom>
          <a:noFill/>
          <a:ln w="9525">
            <a:noFill/>
            <a:miter lim="800000"/>
            <a:headEnd/>
            <a:tailEnd/>
          </a:ln>
          <a:effectLst/>
        </p:spPr>
      </p:pic>
      <p:pic>
        <p:nvPicPr>
          <p:cNvPr id="11274" name="Picture 12" descr="Crows - Click image to download.">
            <a:hlinkClick r:id="rId3"/>
          </p:cNvPr>
          <p:cNvPicPr>
            <a:picLocks noChangeAspect="1" noChangeArrowheads="1" noCrop="1"/>
          </p:cNvPicPr>
          <p:nvPr/>
        </p:nvPicPr>
        <p:blipFill>
          <a:blip r:embed="rId4"/>
          <a:srcRect/>
          <a:stretch>
            <a:fillRect/>
          </a:stretch>
        </p:blipFill>
        <p:spPr bwMode="auto">
          <a:xfrm>
            <a:off x="4419600" y="2971800"/>
            <a:ext cx="4038600" cy="798513"/>
          </a:xfrm>
          <a:prstGeom prst="rect">
            <a:avLst/>
          </a:prstGeom>
          <a:noFill/>
          <a:ln w="9525">
            <a:noFill/>
            <a:miter lim="800000"/>
            <a:headEnd/>
            <a:tailEnd/>
          </a:ln>
          <a:effectLst/>
        </p:spPr>
      </p:pic>
      <p:sp>
        <p:nvSpPr>
          <p:cNvPr id="22541" name="WordArt 13"/>
          <p:cNvSpPr>
            <a:spLocks noChangeArrowheads="1" noChangeShapeType="1" noTextEdit="1"/>
          </p:cNvSpPr>
          <p:nvPr/>
        </p:nvSpPr>
        <p:spPr bwMode="auto">
          <a:xfrm>
            <a:off x="1676400" y="762000"/>
            <a:ext cx="6019800" cy="18288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Chào tạm biệt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22541"/>
                                        </p:tgtEl>
                                        <p:attrNameLst>
                                          <p:attrName>style.color</p:attrName>
                                        </p:attrNameLst>
                                      </p:cBhvr>
                                      <p:to>
                                        <a:schemeClr val="bg1"/>
                                      </p:to>
                                    </p:animClr>
                                    <p:animClr clrSpc="rgb" dir="cw">
                                      <p:cBhvr>
                                        <p:cTn id="7" dur="250" autoRev="1" fill="hold"/>
                                        <p:tgtEl>
                                          <p:spTgt spid="22541"/>
                                        </p:tgtEl>
                                        <p:attrNameLst>
                                          <p:attrName>fillcolor</p:attrName>
                                        </p:attrNameLst>
                                      </p:cBhvr>
                                      <p:to>
                                        <a:schemeClr val="bg1"/>
                                      </p:to>
                                    </p:animClr>
                                    <p:set>
                                      <p:cBhvr>
                                        <p:cTn id="8" dur="250" autoRev="1" fill="hold"/>
                                        <p:tgtEl>
                                          <p:spTgt spid="22541"/>
                                        </p:tgtEl>
                                        <p:attrNameLst>
                                          <p:attrName>fill.type</p:attrName>
                                        </p:attrNameLst>
                                      </p:cBhvr>
                                      <p:to>
                                        <p:strVal val="solid"/>
                                      </p:to>
                                    </p:set>
                                    <p:set>
                                      <p:cBhvr>
                                        <p:cTn id="9" dur="250" autoRev="1" fill="hold"/>
                                        <p:tgtEl>
                                          <p:spTgt spid="225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3075" name="Text Box 5"/>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20486" name="Text Box 6"/>
          <p:cNvSpPr txBox="1">
            <a:spLocks noChangeArrowheads="1"/>
          </p:cNvSpPr>
          <p:nvPr/>
        </p:nvSpPr>
        <p:spPr bwMode="auto">
          <a:xfrm>
            <a:off x="1279525" y="1081088"/>
            <a:ext cx="2854325" cy="519112"/>
          </a:xfrm>
          <a:prstGeom prst="rect">
            <a:avLst/>
          </a:prstGeom>
          <a:noFill/>
          <a:ln w="9525">
            <a:noFill/>
            <a:miter lim="800000"/>
            <a:headEnd/>
            <a:tailEnd/>
          </a:ln>
          <a:effectLst/>
        </p:spPr>
        <p:txBody>
          <a:bodyPr wrap="none">
            <a:spAutoFit/>
          </a:bodyPr>
          <a:lstStyle/>
          <a:p>
            <a:pPr eaLnBrk="1" hangingPunct="1"/>
            <a:r>
              <a:rPr lang="en-US" b="1" u="sng">
                <a:solidFill>
                  <a:srgbClr val="FF0000"/>
                </a:solidFill>
              </a:rPr>
              <a:t>Kiểm tra bài cũ:</a:t>
            </a:r>
          </a:p>
        </p:txBody>
      </p:sp>
      <p:sp>
        <p:nvSpPr>
          <p:cNvPr id="20487" name="Text Box 7"/>
          <p:cNvSpPr txBox="1">
            <a:spLocks noChangeArrowheads="1"/>
          </p:cNvSpPr>
          <p:nvPr/>
        </p:nvSpPr>
        <p:spPr bwMode="auto">
          <a:xfrm>
            <a:off x="760413" y="1411288"/>
            <a:ext cx="8459787" cy="1373187"/>
          </a:xfrm>
          <a:prstGeom prst="rect">
            <a:avLst/>
          </a:prstGeom>
          <a:noFill/>
          <a:ln w="9525">
            <a:noFill/>
            <a:miter lim="800000"/>
            <a:headEnd/>
            <a:tailEnd/>
          </a:ln>
          <a:effectLst/>
        </p:spPr>
        <p:txBody>
          <a:bodyPr wrap="none">
            <a:spAutoFit/>
          </a:bodyPr>
          <a:lstStyle/>
          <a:p>
            <a:pPr eaLnBrk="1" hangingPunct="1"/>
            <a:r>
              <a:rPr lang="en-US"/>
              <a:t>Trong cuộc kháng chiến chống quân Mông-Nguyên,</a:t>
            </a:r>
          </a:p>
          <a:p>
            <a:pPr eaLnBrk="1" hangingPunct="1"/>
            <a:r>
              <a:rPr lang="en-US"/>
              <a:t>nhà Trần đã đối phó với giặc như thế nào khi chúng </a:t>
            </a:r>
          </a:p>
          <a:p>
            <a:pPr eaLnBrk="1" hangingPunct="1"/>
            <a:r>
              <a:rPr lang="en-US"/>
              <a:t>mạnh và khi chúng yếu? Kết quả ra sao?</a:t>
            </a:r>
          </a:p>
        </p:txBody>
      </p:sp>
      <p:sp>
        <p:nvSpPr>
          <p:cNvPr id="20488" name="Text Box 8"/>
          <p:cNvSpPr txBox="1">
            <a:spLocks noChangeArrowheads="1"/>
          </p:cNvSpPr>
          <p:nvPr/>
        </p:nvSpPr>
        <p:spPr bwMode="auto">
          <a:xfrm>
            <a:off x="152400" y="2971800"/>
            <a:ext cx="8991600" cy="2227263"/>
          </a:xfrm>
          <a:prstGeom prst="rect">
            <a:avLst/>
          </a:prstGeom>
          <a:noFill/>
          <a:ln w="9525">
            <a:noFill/>
            <a:miter lim="800000"/>
            <a:headEnd/>
            <a:tailEnd/>
          </a:ln>
          <a:effectLst/>
        </p:spPr>
        <p:txBody>
          <a:bodyPr>
            <a:spAutoFit/>
          </a:bodyPr>
          <a:lstStyle/>
          <a:p>
            <a:pPr eaLnBrk="1" hangingPunct="1"/>
            <a:r>
              <a:rPr lang="en-US">
                <a:solidFill>
                  <a:srgbClr val="000099"/>
                </a:solidFill>
              </a:rPr>
              <a:t>-Khi giặc mạnh vua tôi nhà Trần chủ động rút khỏi </a:t>
            </a:r>
          </a:p>
          <a:p>
            <a:pPr eaLnBrk="1" hangingPunct="1"/>
            <a:r>
              <a:rPr lang="en-US">
                <a:solidFill>
                  <a:srgbClr val="000099"/>
                </a:solidFill>
              </a:rPr>
              <a:t>kinh thànhThăng Long.Khi giặc yếu quân dân nhà Trần </a:t>
            </a:r>
          </a:p>
          <a:p>
            <a:pPr eaLnBrk="1" hangingPunct="1"/>
            <a:r>
              <a:rPr lang="en-US">
                <a:solidFill>
                  <a:srgbClr val="000099"/>
                </a:solidFill>
              </a:rPr>
              <a:t>tấn công quyết liệt.</a:t>
            </a:r>
          </a:p>
          <a:p>
            <a:pPr eaLnBrk="1" hangingPunct="1"/>
            <a:r>
              <a:rPr lang="en-US">
                <a:solidFill>
                  <a:srgbClr val="000099"/>
                </a:solidFill>
              </a:rPr>
              <a:t>-Kết quả cả ba lần quân dân nhà Trần đều giành </a:t>
            </a:r>
          </a:p>
          <a:p>
            <a:pPr eaLnBrk="1" hangingPunct="1"/>
            <a:r>
              <a:rPr lang="en-US">
                <a:solidFill>
                  <a:srgbClr val="000099"/>
                </a:solidFill>
              </a:rPr>
              <a:t>thắng lợi.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strips(downRight)">
                                      <p:cBhvr>
                                        <p:cTn id="12" dur="5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blinds(horizontal)">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4099" name="Text Box 3"/>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4100" name="WordArt 6"/>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21511" name="Text Box 7"/>
          <p:cNvSpPr txBox="1">
            <a:spLocks noChangeArrowheads="1"/>
          </p:cNvSpPr>
          <p:nvPr/>
        </p:nvSpPr>
        <p:spPr bwMode="auto">
          <a:xfrm>
            <a:off x="746125" y="1131888"/>
            <a:ext cx="6105525" cy="519112"/>
          </a:xfrm>
          <a:prstGeom prst="rect">
            <a:avLst/>
          </a:prstGeom>
          <a:noFill/>
          <a:ln w="9525">
            <a:noFill/>
            <a:miter lim="800000"/>
            <a:headEnd/>
            <a:tailEnd/>
          </a:ln>
          <a:effectLst/>
        </p:spPr>
        <p:txBody>
          <a:bodyPr wrap="none">
            <a:spAutoFit/>
          </a:bodyPr>
          <a:lstStyle/>
          <a:p>
            <a:pPr eaLnBrk="1" hangingPunct="1"/>
            <a:r>
              <a:rPr lang="en-US" b="1" u="sng"/>
              <a:t>1. Tình hình nước ta cuối thời Trần</a:t>
            </a:r>
          </a:p>
        </p:txBody>
      </p:sp>
      <p:sp>
        <p:nvSpPr>
          <p:cNvPr id="21512" name="Text Box 8"/>
          <p:cNvSpPr txBox="1">
            <a:spLocks noChangeArrowheads="1"/>
          </p:cNvSpPr>
          <p:nvPr/>
        </p:nvSpPr>
        <p:spPr bwMode="auto">
          <a:xfrm>
            <a:off x="76200" y="1639888"/>
            <a:ext cx="8912225" cy="1570037"/>
          </a:xfrm>
          <a:prstGeom prst="rect">
            <a:avLst/>
          </a:prstGeom>
          <a:noFill/>
          <a:ln w="9525">
            <a:noFill/>
            <a:miter lim="800000"/>
            <a:headEnd/>
            <a:tailEnd/>
          </a:ln>
          <a:effectLst/>
        </p:spPr>
        <p:txBody>
          <a:bodyPr wrap="none">
            <a:spAutoFit/>
          </a:bodyPr>
          <a:lstStyle/>
          <a:p>
            <a:pPr eaLnBrk="1" hangingPunct="1"/>
            <a:r>
              <a:rPr lang="en-US" sz="2400"/>
              <a:t>Đọc thông tin SGK  đoạn “Từ giữa thế kỉ XIV…ông xin từ quan” </a:t>
            </a:r>
          </a:p>
          <a:p>
            <a:pPr eaLnBrk="1" hangingPunct="1"/>
            <a:r>
              <a:rPr lang="en-US" sz="2400"/>
              <a:t>và thảo luận nhóm đôi theo yêu cầu sau:</a:t>
            </a:r>
          </a:p>
          <a:p>
            <a:pPr eaLnBrk="1" hangingPunct="1">
              <a:buFontTx/>
              <a:buChar char="-"/>
            </a:pPr>
            <a:r>
              <a:rPr lang="en-US" sz="2400"/>
              <a:t>Tình hình nước ta cuối thời trần như thế nào ?</a:t>
            </a:r>
          </a:p>
          <a:p>
            <a:pPr eaLnBrk="1" hangingPunct="1">
              <a:buFontTx/>
              <a:buChar char="-"/>
            </a:pPr>
            <a:r>
              <a:rPr lang="en-US" sz="2400"/>
              <a:t>Trước tình hình đó nhân dân và quan lại đã có phản ứng gì?</a:t>
            </a:r>
          </a:p>
        </p:txBody>
      </p:sp>
      <p:sp>
        <p:nvSpPr>
          <p:cNvPr id="21513" name="Text Box 9"/>
          <p:cNvSpPr txBox="1">
            <a:spLocks noChangeArrowheads="1"/>
          </p:cNvSpPr>
          <p:nvPr/>
        </p:nvSpPr>
        <p:spPr bwMode="auto">
          <a:xfrm>
            <a:off x="76200" y="3189288"/>
            <a:ext cx="8950325" cy="1800225"/>
          </a:xfrm>
          <a:prstGeom prst="rect">
            <a:avLst/>
          </a:prstGeom>
          <a:noFill/>
          <a:ln w="9525">
            <a:noFill/>
            <a:miter lim="800000"/>
            <a:headEnd/>
            <a:tailEnd/>
          </a:ln>
          <a:effectLst/>
        </p:spPr>
        <p:txBody>
          <a:bodyPr wrap="none">
            <a:spAutoFit/>
          </a:bodyPr>
          <a:lstStyle/>
          <a:p>
            <a:pPr eaLnBrk="1" hangingPunct="1"/>
            <a:r>
              <a:rPr lang="en-US" i="1">
                <a:solidFill>
                  <a:srgbClr val="000099"/>
                </a:solidFill>
              </a:rPr>
              <a:t>-Từ giữa thế kỉ XIV,tình hình đất nước ngày càng xấu đi</a:t>
            </a:r>
          </a:p>
          <a:p>
            <a:pPr eaLnBrk="1" hangingPunct="1"/>
            <a:r>
              <a:rPr lang="en-US" i="1">
                <a:solidFill>
                  <a:srgbClr val="000099"/>
                </a:solidFill>
              </a:rPr>
              <a:t>Vua quan ăn chơi soa đọa,không quan tâm tới dân.</a:t>
            </a:r>
          </a:p>
          <a:p>
            <a:pPr eaLnBrk="1" hangingPunct="1"/>
            <a:r>
              <a:rPr lang="en-US" i="1">
                <a:solidFill>
                  <a:srgbClr val="000099"/>
                </a:solidFill>
              </a:rPr>
              <a:t>-Nhân dân nổi dậy đấu tranh,các quan lại trong triều</a:t>
            </a:r>
          </a:p>
          <a:p>
            <a:pPr eaLnBrk="1" hangingPunct="1"/>
            <a:r>
              <a:rPr lang="en-US" i="1">
                <a:solidFill>
                  <a:srgbClr val="000099"/>
                </a:solidFill>
              </a:rPr>
              <a:t> cũng bất bình.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1511"/>
                                        </p:tgtEl>
                                        <p:attrNameLst>
                                          <p:attrName>style.visibility</p:attrName>
                                        </p:attrNameLst>
                                      </p:cBhvr>
                                      <p:to>
                                        <p:strVal val="visible"/>
                                      </p:to>
                                    </p:set>
                                    <p:anim calcmode="lin" valueType="num">
                                      <p:cBhvr>
                                        <p:cTn id="7" dur="1000" fill="hold"/>
                                        <p:tgtEl>
                                          <p:spTgt spid="21511"/>
                                        </p:tgtEl>
                                        <p:attrNameLst>
                                          <p:attrName>ppt_w</p:attrName>
                                        </p:attrNameLst>
                                      </p:cBhvr>
                                      <p:tavLst>
                                        <p:tav tm="0">
                                          <p:val>
                                            <p:fltVal val="0"/>
                                          </p:val>
                                        </p:tav>
                                        <p:tav tm="100000">
                                          <p:val>
                                            <p:strVal val="#ppt_w"/>
                                          </p:val>
                                        </p:tav>
                                      </p:tavLst>
                                    </p:anim>
                                    <p:anim calcmode="lin" valueType="num">
                                      <p:cBhvr>
                                        <p:cTn id="8" dur="1000" fill="hold"/>
                                        <p:tgtEl>
                                          <p:spTgt spid="21511"/>
                                        </p:tgtEl>
                                        <p:attrNameLst>
                                          <p:attrName>ppt_h</p:attrName>
                                        </p:attrNameLst>
                                      </p:cBhvr>
                                      <p:tavLst>
                                        <p:tav tm="0">
                                          <p:val>
                                            <p:fltVal val="0"/>
                                          </p:val>
                                        </p:tav>
                                        <p:tav tm="100000">
                                          <p:val>
                                            <p:strVal val="#ppt_h"/>
                                          </p:val>
                                        </p:tav>
                                      </p:tavLst>
                                    </p:anim>
                                    <p:anim calcmode="lin" valueType="num">
                                      <p:cBhvr>
                                        <p:cTn id="9" dur="1000" fill="hold"/>
                                        <p:tgtEl>
                                          <p:spTgt spid="21511"/>
                                        </p:tgtEl>
                                        <p:attrNameLst>
                                          <p:attrName>style.rotation</p:attrName>
                                        </p:attrNameLst>
                                      </p:cBhvr>
                                      <p:tavLst>
                                        <p:tav tm="0">
                                          <p:val>
                                            <p:fltVal val="90"/>
                                          </p:val>
                                        </p:tav>
                                        <p:tav tm="100000">
                                          <p:val>
                                            <p:fltVal val="0"/>
                                          </p:val>
                                        </p:tav>
                                      </p:tavLst>
                                    </p:anim>
                                    <p:animEffect transition="in" filter="fade">
                                      <p:cBhvr>
                                        <p:cTn id="10" dur="1000"/>
                                        <p:tgtEl>
                                          <p:spTgt spid="215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1512"/>
                                        </p:tgtEl>
                                        <p:attrNameLst>
                                          <p:attrName>style.visibility</p:attrName>
                                        </p:attrNameLst>
                                      </p:cBhvr>
                                      <p:to>
                                        <p:strVal val="visible"/>
                                      </p:to>
                                    </p:set>
                                    <p:anim calcmode="lin" valueType="num">
                                      <p:cBhvr>
                                        <p:cTn id="15" dur="500" fill="hold"/>
                                        <p:tgtEl>
                                          <p:spTgt spid="21512"/>
                                        </p:tgtEl>
                                        <p:attrNameLst>
                                          <p:attrName>ppt_w</p:attrName>
                                        </p:attrNameLst>
                                      </p:cBhvr>
                                      <p:tavLst>
                                        <p:tav tm="0">
                                          <p:val>
                                            <p:fltVal val="0"/>
                                          </p:val>
                                        </p:tav>
                                        <p:tav tm="100000">
                                          <p:val>
                                            <p:strVal val="#ppt_w"/>
                                          </p:val>
                                        </p:tav>
                                      </p:tavLst>
                                    </p:anim>
                                    <p:anim calcmode="lin" valueType="num">
                                      <p:cBhvr>
                                        <p:cTn id="16" dur="500" fill="hold"/>
                                        <p:tgtEl>
                                          <p:spTgt spid="2151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1513"/>
                                        </p:tgtEl>
                                        <p:attrNameLst>
                                          <p:attrName>style.visibility</p:attrName>
                                        </p:attrNameLst>
                                      </p:cBhvr>
                                      <p:to>
                                        <p:strVal val="visible"/>
                                      </p:to>
                                    </p:set>
                                    <p:anim calcmode="lin" valueType="num">
                                      <p:cBhvr>
                                        <p:cTn id="21" dur="1000" fill="hold"/>
                                        <p:tgtEl>
                                          <p:spTgt spid="21513"/>
                                        </p:tgtEl>
                                        <p:attrNameLst>
                                          <p:attrName>ppt_w</p:attrName>
                                        </p:attrNameLst>
                                      </p:cBhvr>
                                      <p:tavLst>
                                        <p:tav tm="0">
                                          <p:val>
                                            <p:fltVal val="0"/>
                                          </p:val>
                                        </p:tav>
                                        <p:tav tm="100000">
                                          <p:val>
                                            <p:strVal val="#ppt_w"/>
                                          </p:val>
                                        </p:tav>
                                      </p:tavLst>
                                    </p:anim>
                                    <p:anim calcmode="lin" valueType="num">
                                      <p:cBhvr>
                                        <p:cTn id="22" dur="1000" fill="hold"/>
                                        <p:tgtEl>
                                          <p:spTgt spid="215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p:bldP spid="215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pic>
        <p:nvPicPr>
          <p:cNvPr id="23555" name="Picture 3" descr="ChuVanAn[1]"/>
          <p:cNvPicPr>
            <a:picLocks noChangeAspect="1" noChangeArrowheads="1"/>
          </p:cNvPicPr>
          <p:nvPr/>
        </p:nvPicPr>
        <p:blipFill>
          <a:blip r:embed="rId3"/>
          <a:srcRect/>
          <a:stretch>
            <a:fillRect/>
          </a:stretch>
        </p:blipFill>
        <p:spPr bwMode="auto">
          <a:xfrm>
            <a:off x="533400" y="1295400"/>
            <a:ext cx="4419600" cy="5334000"/>
          </a:xfrm>
          <a:prstGeom prst="rect">
            <a:avLst/>
          </a:prstGeom>
          <a:noFill/>
          <a:ln w="9525">
            <a:noFill/>
            <a:miter lim="800000"/>
            <a:headEnd/>
            <a:tailEnd/>
          </a:ln>
        </p:spPr>
      </p:pic>
      <p:sp>
        <p:nvSpPr>
          <p:cNvPr id="23556" name="Text Box 4"/>
          <p:cNvSpPr txBox="1">
            <a:spLocks noChangeArrowheads="1"/>
          </p:cNvSpPr>
          <p:nvPr/>
        </p:nvSpPr>
        <p:spPr bwMode="auto">
          <a:xfrm>
            <a:off x="5029200" y="1752600"/>
            <a:ext cx="4114800" cy="1616075"/>
          </a:xfrm>
          <a:prstGeom prst="rect">
            <a:avLst/>
          </a:prstGeom>
          <a:noFill/>
          <a:ln w="9525">
            <a:noFill/>
            <a:miter lim="800000"/>
            <a:headEnd/>
            <a:tailEnd/>
          </a:ln>
          <a:effectLst/>
        </p:spPr>
        <p:txBody>
          <a:bodyPr>
            <a:spAutoFit/>
          </a:bodyPr>
          <a:lstStyle/>
          <a:p>
            <a:pPr eaLnBrk="1" hangingPunct="1"/>
            <a:r>
              <a:rPr lang="vi-VN" sz="2000" b="1">
                <a:solidFill>
                  <a:srgbClr val="CC3300"/>
                </a:solidFill>
                <a:cs typeface="Arial" charset="0"/>
              </a:rPr>
              <a:t>Chu Văn An</a:t>
            </a:r>
            <a:r>
              <a:rPr lang="vi-VN" sz="2000">
                <a:solidFill>
                  <a:srgbClr val="FF0000"/>
                </a:solidFill>
                <a:cs typeface="Arial" charset="0"/>
              </a:rPr>
              <a:t> </a:t>
            </a:r>
            <a:r>
              <a:rPr lang="en-US" sz="2000">
                <a:solidFill>
                  <a:srgbClr val="FF0000"/>
                </a:solidFill>
                <a:cs typeface="Arial" charset="0"/>
              </a:rPr>
              <a:t>(1292-1370) </a:t>
            </a:r>
            <a:r>
              <a:rPr lang="vi-VN" sz="2000">
                <a:solidFill>
                  <a:srgbClr val="000000"/>
                </a:solidFill>
                <a:cs typeface="Arial" charset="0"/>
              </a:rPr>
              <a:t>là một đại quan </a:t>
            </a:r>
            <a:r>
              <a:rPr lang="vi-VN" sz="2000">
                <a:solidFill>
                  <a:srgbClr val="FF0000"/>
                </a:solidFill>
                <a:cs typeface="Arial" charset="0"/>
              </a:rPr>
              <a:t>nhà Tr</a:t>
            </a:r>
            <a:r>
              <a:rPr lang="en-US" sz="2000">
                <a:solidFill>
                  <a:srgbClr val="FF0000"/>
                </a:solidFill>
                <a:cs typeface="Arial" charset="0"/>
              </a:rPr>
              <a:t>ần</a:t>
            </a:r>
            <a:r>
              <a:rPr lang="vi-VN" sz="2000">
                <a:solidFill>
                  <a:srgbClr val="000000"/>
                </a:solidFill>
                <a:cs typeface="Arial" charset="0"/>
              </a:rPr>
              <a:t>, </a:t>
            </a:r>
            <a:r>
              <a:rPr lang="en-US" sz="2000">
                <a:solidFill>
                  <a:srgbClr val="000000"/>
                </a:solidFill>
                <a:cs typeface="Arial" charset="0"/>
              </a:rPr>
              <a:t>ông dâng sớ xin chém 7 tên quan coi thường phép nước nhưng vua không nghe ,ông xin từ quan.</a:t>
            </a:r>
            <a:endParaRPr lang="en-US" sz="2000">
              <a:cs typeface="Arial" charset="0"/>
            </a:endParaRPr>
          </a:p>
        </p:txBody>
      </p:sp>
      <p:sp>
        <p:nvSpPr>
          <p:cNvPr id="5125" name="Text Box 5"/>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5126" name="WordArt 6"/>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0" end="0"/>
                                            </p:txEl>
                                          </p:spTgt>
                                        </p:tgtEl>
                                        <p:attrNameLst>
                                          <p:attrName>style.visibility</p:attrName>
                                        </p:attrNameLst>
                                      </p:cBhvr>
                                      <p:to>
                                        <p:strVal val="visible"/>
                                      </p:to>
                                    </p:set>
                                    <p:anim calcmode="lin" valueType="num">
                                      <p:cBhvr additive="base">
                                        <p:cTn id="13"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6147" name="Text Box 5"/>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6148" name="WordArt 6"/>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24583" name="Text Box 7"/>
          <p:cNvSpPr txBox="1">
            <a:spLocks noChangeArrowheads="1"/>
          </p:cNvSpPr>
          <p:nvPr/>
        </p:nvSpPr>
        <p:spPr bwMode="auto">
          <a:xfrm>
            <a:off x="371475" y="1949450"/>
            <a:ext cx="8696325" cy="946150"/>
          </a:xfrm>
          <a:prstGeom prst="rect">
            <a:avLst/>
          </a:prstGeom>
          <a:noFill/>
          <a:ln w="9525">
            <a:noFill/>
            <a:miter lim="800000"/>
            <a:headEnd/>
            <a:tailEnd/>
          </a:ln>
          <a:effectLst/>
        </p:spPr>
        <p:txBody>
          <a:bodyPr wrap="none">
            <a:spAutoFit/>
          </a:bodyPr>
          <a:lstStyle/>
          <a:p>
            <a:pPr eaLnBrk="1" hangingPunct="1"/>
            <a:r>
              <a:rPr lang="en-US"/>
              <a:t>Theo em,nhà Trần có đủ sức gánh vác công việc trị vì</a:t>
            </a:r>
          </a:p>
          <a:p>
            <a:pPr eaLnBrk="1" hangingPunct="1"/>
            <a:r>
              <a:rPr lang="en-US"/>
              <a:t>nước ta nữa hay không?</a:t>
            </a:r>
          </a:p>
        </p:txBody>
      </p:sp>
      <p:sp>
        <p:nvSpPr>
          <p:cNvPr id="24584" name="Text Box 8"/>
          <p:cNvSpPr txBox="1">
            <a:spLocks noChangeArrowheads="1"/>
          </p:cNvSpPr>
          <p:nvPr/>
        </p:nvSpPr>
        <p:spPr bwMode="auto">
          <a:xfrm>
            <a:off x="381000" y="3122613"/>
            <a:ext cx="8305800" cy="1373187"/>
          </a:xfrm>
          <a:prstGeom prst="rect">
            <a:avLst/>
          </a:prstGeom>
          <a:noFill/>
          <a:ln w="9525">
            <a:noFill/>
            <a:miter lim="800000"/>
            <a:headEnd/>
            <a:tailEnd/>
          </a:ln>
          <a:effectLst/>
        </p:spPr>
        <p:txBody>
          <a:bodyPr>
            <a:spAutoFit/>
          </a:bodyPr>
          <a:lstStyle/>
          <a:p>
            <a:pPr eaLnBrk="1" hangingPunct="1">
              <a:spcBef>
                <a:spcPct val="50000"/>
              </a:spcBef>
            </a:pPr>
            <a:r>
              <a:rPr lang="en-US" b="1" i="1">
                <a:solidFill>
                  <a:srgbClr val="000099"/>
                </a:solidFill>
                <a:cs typeface="Arial" charset="0"/>
              </a:rPr>
              <a:t>Nhà Trần đã suy yếu,không thể gánh vác công việc trì vì đất nước được,cần có một triều đại mới thay thế. </a:t>
            </a:r>
          </a:p>
        </p:txBody>
      </p:sp>
      <p:sp>
        <p:nvSpPr>
          <p:cNvPr id="6151" name="Text Box 9"/>
          <p:cNvSpPr txBox="1">
            <a:spLocks noChangeArrowheads="1"/>
          </p:cNvSpPr>
          <p:nvPr/>
        </p:nvSpPr>
        <p:spPr bwMode="auto">
          <a:xfrm>
            <a:off x="457200" y="990600"/>
            <a:ext cx="6105525" cy="519113"/>
          </a:xfrm>
          <a:prstGeom prst="rect">
            <a:avLst/>
          </a:prstGeom>
          <a:noFill/>
          <a:ln w="9525">
            <a:noFill/>
            <a:miter lim="800000"/>
            <a:headEnd/>
            <a:tailEnd/>
          </a:ln>
          <a:effectLst/>
        </p:spPr>
        <p:txBody>
          <a:bodyPr wrap="none">
            <a:spAutoFit/>
          </a:bodyPr>
          <a:lstStyle/>
          <a:p>
            <a:pPr eaLnBrk="1" hangingPunct="1"/>
            <a:r>
              <a:rPr lang="en-US" b="1" u="sng"/>
              <a:t>1. Tình hình nước ta cuối thời Trần</a:t>
            </a:r>
          </a:p>
        </p:txBody>
      </p:sp>
      <p:sp>
        <p:nvSpPr>
          <p:cNvPr id="24586" name="Text Box 10"/>
          <p:cNvSpPr txBox="1">
            <a:spLocks noChangeArrowheads="1"/>
          </p:cNvSpPr>
          <p:nvPr/>
        </p:nvSpPr>
        <p:spPr bwMode="auto">
          <a:xfrm>
            <a:off x="463550" y="1462088"/>
            <a:ext cx="4991100" cy="519112"/>
          </a:xfrm>
          <a:prstGeom prst="rect">
            <a:avLst/>
          </a:prstGeom>
          <a:noFill/>
          <a:ln w="9525">
            <a:noFill/>
            <a:miter lim="800000"/>
            <a:headEnd/>
            <a:tailEnd/>
          </a:ln>
          <a:effectLst/>
        </p:spPr>
        <p:txBody>
          <a:bodyPr wrap="none">
            <a:spAutoFit/>
          </a:bodyPr>
          <a:lstStyle/>
          <a:p>
            <a:pPr eaLnBrk="1" hangingPunct="1"/>
            <a:r>
              <a:rPr lang="en-US" b="1" u="sng"/>
              <a:t>2.  Nhà </a:t>
            </a:r>
            <a:r>
              <a:rPr lang="en-US" b="1" u="sng">
                <a:solidFill>
                  <a:srgbClr val="FF0000"/>
                </a:solidFill>
              </a:rPr>
              <a:t>Hồ</a:t>
            </a:r>
            <a:r>
              <a:rPr lang="en-US" b="1" u="sng"/>
              <a:t> thay thế nhà </a:t>
            </a:r>
            <a:r>
              <a:rPr lang="en-US" b="1" u="sng">
                <a:solidFill>
                  <a:srgbClr val="000099"/>
                </a:solidFill>
              </a:rPr>
              <a:t>Trần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in)">
                                      <p:cBhvr>
                                        <p:cTn id="7" dur="5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Pct val="0"/>
                                  </p:iterate>
                                  <p:childTnLst>
                                    <p:set>
                                      <p:cBhvr>
                                        <p:cTn id="11" dur="1" fill="hold">
                                          <p:stCondLst>
                                            <p:cond delay="0"/>
                                          </p:stCondLst>
                                        </p:cTn>
                                        <p:tgtEl>
                                          <p:spTgt spid="24584"/>
                                        </p:tgtEl>
                                        <p:attrNameLst>
                                          <p:attrName>style.visibility</p:attrName>
                                        </p:attrNameLst>
                                      </p:cBhvr>
                                      <p:to>
                                        <p:strVal val="visible"/>
                                      </p:to>
                                    </p:set>
                                    <p:anim calcmode="lin" valueType="num">
                                      <p:cBhvr additive="base">
                                        <p:cTn id="12" dur="2000" fill="hold"/>
                                        <p:tgtEl>
                                          <p:spTgt spid="24584"/>
                                        </p:tgtEl>
                                        <p:attrNameLst>
                                          <p:attrName>ppt_x</p:attrName>
                                        </p:attrNameLst>
                                      </p:cBhvr>
                                      <p:tavLst>
                                        <p:tav tm="0">
                                          <p:val>
                                            <p:strVal val="#ppt_x"/>
                                          </p:val>
                                        </p:tav>
                                        <p:tav tm="100000">
                                          <p:val>
                                            <p:strVal val="#ppt_x"/>
                                          </p:val>
                                        </p:tav>
                                      </p:tavLst>
                                    </p:anim>
                                    <p:anim calcmode="lin" valueType="num">
                                      <p:cBhvr additive="base">
                                        <p:cTn id="13" dur="20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1" nodeType="clickEffect">
                                  <p:stCondLst>
                                    <p:cond delay="0"/>
                                  </p:stCondLst>
                                  <p:iterate type="lt">
                                    <p:tmPct val="0"/>
                                  </p:iterate>
                                  <p:childTnLst>
                                    <p:animEffect transition="out" filter="blinds(horizontal)">
                                      <p:cBhvr>
                                        <p:cTn id="17" dur="500"/>
                                        <p:tgtEl>
                                          <p:spTgt spid="24584"/>
                                        </p:tgtEl>
                                      </p:cBhvr>
                                    </p:animEffect>
                                    <p:set>
                                      <p:cBhvr>
                                        <p:cTn id="18" dur="1" fill="hold">
                                          <p:stCondLst>
                                            <p:cond delay="499"/>
                                          </p:stCondLst>
                                        </p:cTn>
                                        <p:tgtEl>
                                          <p:spTgt spid="24584"/>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24583"/>
                                        </p:tgtEl>
                                      </p:cBhvr>
                                    </p:animEffect>
                                    <p:set>
                                      <p:cBhvr>
                                        <p:cTn id="21" dur="1" fill="hold">
                                          <p:stCondLst>
                                            <p:cond delay="499"/>
                                          </p:stCondLst>
                                        </p:cTn>
                                        <p:tgtEl>
                                          <p:spTgt spid="2458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586"/>
                                        </p:tgtEl>
                                        <p:attrNameLst>
                                          <p:attrName>style.visibility</p:attrName>
                                        </p:attrNameLst>
                                      </p:cBhvr>
                                      <p:to>
                                        <p:strVal val="visible"/>
                                      </p:to>
                                    </p:set>
                                    <p:anim calcmode="lin" valueType="num">
                                      <p:cBhvr additive="base">
                                        <p:cTn id="26" dur="3000" fill="hold"/>
                                        <p:tgtEl>
                                          <p:spTgt spid="24586"/>
                                        </p:tgtEl>
                                        <p:attrNameLst>
                                          <p:attrName>ppt_x</p:attrName>
                                        </p:attrNameLst>
                                      </p:cBhvr>
                                      <p:tavLst>
                                        <p:tav tm="0">
                                          <p:val>
                                            <p:strVal val="#ppt_x"/>
                                          </p:val>
                                        </p:tav>
                                        <p:tav tm="100000">
                                          <p:val>
                                            <p:strVal val="#ppt_x"/>
                                          </p:val>
                                        </p:tav>
                                      </p:tavLst>
                                    </p:anim>
                                    <p:anim calcmode="lin" valueType="num">
                                      <p:cBhvr additive="base">
                                        <p:cTn id="27" dur="3000" fill="hold"/>
                                        <p:tgtEl>
                                          <p:spTgt spid="24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3" grpId="1"/>
      <p:bldP spid="24584" grpId="0"/>
      <p:bldP spid="24584" grpId="1"/>
      <p:bldP spid="245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7171" name="Text Box 3"/>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7172" name="WordArt 4"/>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7173" name="Text Box 7"/>
          <p:cNvSpPr txBox="1">
            <a:spLocks noChangeArrowheads="1"/>
          </p:cNvSpPr>
          <p:nvPr/>
        </p:nvSpPr>
        <p:spPr bwMode="auto">
          <a:xfrm>
            <a:off x="457200" y="990600"/>
            <a:ext cx="6105525" cy="519113"/>
          </a:xfrm>
          <a:prstGeom prst="rect">
            <a:avLst/>
          </a:prstGeom>
          <a:noFill/>
          <a:ln w="9525">
            <a:noFill/>
            <a:miter lim="800000"/>
            <a:headEnd/>
            <a:tailEnd/>
          </a:ln>
          <a:effectLst/>
        </p:spPr>
        <p:txBody>
          <a:bodyPr wrap="none">
            <a:spAutoFit/>
          </a:bodyPr>
          <a:lstStyle/>
          <a:p>
            <a:pPr eaLnBrk="1" hangingPunct="1"/>
            <a:r>
              <a:rPr lang="en-US" b="1" u="sng"/>
              <a:t>1. Tình hình nước ta cuối thời Trần</a:t>
            </a:r>
          </a:p>
        </p:txBody>
      </p:sp>
      <p:sp>
        <p:nvSpPr>
          <p:cNvPr id="7174" name="Text Box 8"/>
          <p:cNvSpPr txBox="1">
            <a:spLocks noChangeArrowheads="1"/>
          </p:cNvSpPr>
          <p:nvPr/>
        </p:nvSpPr>
        <p:spPr bwMode="auto">
          <a:xfrm>
            <a:off x="463550" y="1462088"/>
            <a:ext cx="4991100" cy="519112"/>
          </a:xfrm>
          <a:prstGeom prst="rect">
            <a:avLst/>
          </a:prstGeom>
          <a:noFill/>
          <a:ln w="9525">
            <a:noFill/>
            <a:miter lim="800000"/>
            <a:headEnd/>
            <a:tailEnd/>
          </a:ln>
          <a:effectLst/>
        </p:spPr>
        <p:txBody>
          <a:bodyPr wrap="none">
            <a:spAutoFit/>
          </a:bodyPr>
          <a:lstStyle/>
          <a:p>
            <a:pPr eaLnBrk="1" hangingPunct="1"/>
            <a:r>
              <a:rPr lang="en-US" b="1" u="sng"/>
              <a:t>2.  Nhà </a:t>
            </a:r>
            <a:r>
              <a:rPr lang="en-US" b="1" u="sng">
                <a:solidFill>
                  <a:srgbClr val="FF0000"/>
                </a:solidFill>
              </a:rPr>
              <a:t>Hồ</a:t>
            </a:r>
            <a:r>
              <a:rPr lang="en-US" b="1" u="sng"/>
              <a:t> thay thế nhà </a:t>
            </a:r>
            <a:r>
              <a:rPr lang="en-US" b="1" u="sng">
                <a:solidFill>
                  <a:srgbClr val="000099"/>
                </a:solidFill>
              </a:rPr>
              <a:t>Trần</a:t>
            </a:r>
          </a:p>
        </p:txBody>
      </p:sp>
      <p:sp>
        <p:nvSpPr>
          <p:cNvPr id="25609" name="Text Box 9"/>
          <p:cNvSpPr txBox="1">
            <a:spLocks noChangeArrowheads="1"/>
          </p:cNvSpPr>
          <p:nvPr/>
        </p:nvSpPr>
        <p:spPr bwMode="auto">
          <a:xfrm>
            <a:off x="76200" y="1968500"/>
            <a:ext cx="9032875" cy="1938338"/>
          </a:xfrm>
          <a:prstGeom prst="rect">
            <a:avLst/>
          </a:prstGeom>
          <a:noFill/>
          <a:ln w="9525">
            <a:noFill/>
            <a:miter lim="800000"/>
            <a:headEnd/>
            <a:tailEnd/>
          </a:ln>
          <a:effectLst/>
        </p:spPr>
        <p:txBody>
          <a:bodyPr wrap="none">
            <a:spAutoFit/>
          </a:bodyPr>
          <a:lstStyle/>
          <a:p>
            <a:pPr eaLnBrk="1" hangingPunct="1"/>
            <a:r>
              <a:rPr lang="en-US" sz="2400"/>
              <a:t>Đọc thông tin SGk đoạn “ Trong tình hình ….chữa bệnh cho dân”</a:t>
            </a:r>
          </a:p>
          <a:p>
            <a:pPr eaLnBrk="1" hangingPunct="1"/>
            <a:r>
              <a:rPr lang="en-US" sz="2400"/>
              <a:t>Thảo luận nhóm 4 theo gợi ý sau:</a:t>
            </a:r>
          </a:p>
          <a:p>
            <a:pPr eaLnBrk="1" hangingPunct="1">
              <a:buFontTx/>
              <a:buChar char="-"/>
            </a:pPr>
            <a:r>
              <a:rPr lang="en-US" sz="2400"/>
              <a:t>Nhà Hồ thành lập như thế nào? đóng đô ở đâu ? </a:t>
            </a:r>
          </a:p>
          <a:p>
            <a:pPr eaLnBrk="1" hangingPunct="1"/>
            <a:r>
              <a:rPr lang="en-US" sz="2400"/>
              <a:t>    lấy tên nước là gì?</a:t>
            </a:r>
          </a:p>
          <a:p>
            <a:pPr eaLnBrk="1" hangingPunct="1"/>
            <a:r>
              <a:rPr lang="en-US" sz="2400"/>
              <a:t>- Nhà Hồ đã có những cải cách gì trong quản lí đất nước?</a:t>
            </a:r>
          </a:p>
        </p:txBody>
      </p:sp>
      <p:sp>
        <p:nvSpPr>
          <p:cNvPr id="25610" name="Text Box 10"/>
          <p:cNvSpPr txBox="1">
            <a:spLocks noChangeArrowheads="1"/>
          </p:cNvSpPr>
          <p:nvPr/>
        </p:nvSpPr>
        <p:spPr bwMode="auto">
          <a:xfrm>
            <a:off x="152400" y="2514600"/>
            <a:ext cx="8991600" cy="3935413"/>
          </a:xfrm>
          <a:prstGeom prst="rect">
            <a:avLst/>
          </a:prstGeom>
          <a:noFill/>
          <a:ln w="9525">
            <a:noFill/>
            <a:miter lim="800000"/>
            <a:headEnd/>
            <a:tailEnd/>
          </a:ln>
          <a:effectLst/>
        </p:spPr>
        <p:txBody>
          <a:bodyPr>
            <a:spAutoFit/>
          </a:bodyPr>
          <a:lstStyle/>
          <a:p>
            <a:pPr eaLnBrk="1" hangingPunct="1">
              <a:buFontTx/>
              <a:buChar char="-"/>
            </a:pPr>
            <a:r>
              <a:rPr lang="en-US" i="1">
                <a:solidFill>
                  <a:srgbClr val="000099"/>
                </a:solidFill>
              </a:rPr>
              <a:t>Năm 1400,Hồ Quý Ly truất ngôi vua Trần và tự xưng    làm vua,lập nên nhà Hồ.      Đóng đô ở Vĩnh Lộc-Thanh Hóa,đổi tên nước là Đại Ngu.</a:t>
            </a:r>
          </a:p>
          <a:p>
            <a:pPr eaLnBrk="1" hangingPunct="1"/>
            <a:endParaRPr lang="en-US" i="1">
              <a:solidFill>
                <a:srgbClr val="000099"/>
              </a:solidFill>
            </a:endParaRPr>
          </a:p>
          <a:p>
            <a:pPr eaLnBrk="1" hangingPunct="1">
              <a:buFontTx/>
              <a:buChar char="-"/>
            </a:pPr>
            <a:r>
              <a:rPr lang="en-US" i="1">
                <a:solidFill>
                  <a:srgbClr val="000099"/>
                </a:solidFill>
              </a:rPr>
              <a:t>Hồ Quý Ly thay thế các quan của dòng họ Trần bằng những người tài giỏi,qui định lại số ruộng cho quan lại,quí tộc,qui định số nô tì trong gia đình quí tộc ,số thừa phải nộp lại cho nhà nước.Khi có nạn đói,nhà giàu phải bán thóc cho dân,tổ chức chữa bệnh cho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additive="base">
                                        <p:cTn id="7" dur="1000" fill="hold"/>
                                        <p:tgtEl>
                                          <p:spTgt spid="25609"/>
                                        </p:tgtEl>
                                        <p:attrNameLst>
                                          <p:attrName>ppt_x</p:attrName>
                                        </p:attrNameLst>
                                      </p:cBhvr>
                                      <p:tavLst>
                                        <p:tav tm="0">
                                          <p:val>
                                            <p:strVal val="#ppt_x"/>
                                          </p:val>
                                        </p:tav>
                                        <p:tav tm="100000">
                                          <p:val>
                                            <p:strVal val="#ppt_x"/>
                                          </p:val>
                                        </p:tav>
                                      </p:tavLst>
                                    </p:anim>
                                    <p:anim calcmode="lin" valueType="num">
                                      <p:cBhvr additive="base">
                                        <p:cTn id="8" dur="10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grpId="1" nodeType="clickEffect">
                                  <p:stCondLst>
                                    <p:cond delay="0"/>
                                  </p:stCondLst>
                                  <p:childTnLst>
                                    <p:animEffect transition="out" filter="box(in)">
                                      <p:cBhvr>
                                        <p:cTn id="12" dur="500"/>
                                        <p:tgtEl>
                                          <p:spTgt spid="25609"/>
                                        </p:tgtEl>
                                      </p:cBhvr>
                                    </p:animEffect>
                                    <p:set>
                                      <p:cBhvr>
                                        <p:cTn id="13" dur="1" fill="hold">
                                          <p:stCondLst>
                                            <p:cond delay="499"/>
                                          </p:stCondLst>
                                        </p:cTn>
                                        <p:tgtEl>
                                          <p:spTgt spid="2560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528" fill="hold" nodeType="clickEffect">
                                  <p:stCondLst>
                                    <p:cond delay="0"/>
                                  </p:stCondLst>
                                  <p:childTnLst>
                                    <p:set>
                                      <p:cBhvr>
                                        <p:cTn id="17" dur="1" fill="hold">
                                          <p:stCondLst>
                                            <p:cond delay="0"/>
                                          </p:stCondLst>
                                        </p:cTn>
                                        <p:tgtEl>
                                          <p:spTgt spid="25610">
                                            <p:txEl>
                                              <p:pRg st="0" end="0"/>
                                            </p:txEl>
                                          </p:spTgt>
                                        </p:tgtEl>
                                        <p:attrNameLst>
                                          <p:attrName>style.visibility</p:attrName>
                                        </p:attrNameLst>
                                      </p:cBhvr>
                                      <p:to>
                                        <p:strVal val="visible"/>
                                      </p:to>
                                    </p:set>
                                    <p:anim calcmode="lin" valueType="num">
                                      <p:cBhvr>
                                        <p:cTn id="18" dur="2000" fill="hold"/>
                                        <p:tgtEl>
                                          <p:spTgt spid="25610">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25610">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25610">
                                            <p:txEl>
                                              <p:pRg st="0" end="0"/>
                                            </p:txEl>
                                          </p:spTgt>
                                        </p:tgtEl>
                                        <p:attrNameLst>
                                          <p:attrName>ppt_x</p:attrName>
                                        </p:attrNameLst>
                                      </p:cBhvr>
                                      <p:tavLst>
                                        <p:tav tm="0">
                                          <p:val>
                                            <p:fltVal val="0.5"/>
                                          </p:val>
                                        </p:tav>
                                        <p:tav tm="100000">
                                          <p:val>
                                            <p:strVal val="#ppt_x"/>
                                          </p:val>
                                        </p:tav>
                                      </p:tavLst>
                                    </p:anim>
                                    <p:anim calcmode="lin" valueType="num">
                                      <p:cBhvr>
                                        <p:cTn id="21" dur="2000" fill="hold"/>
                                        <p:tgtEl>
                                          <p:spTgt spid="2561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5610">
                                            <p:txEl>
                                              <p:pRg st="2" end="2"/>
                                            </p:txEl>
                                          </p:spTgt>
                                        </p:tgtEl>
                                        <p:attrNameLst>
                                          <p:attrName>style.visibility</p:attrName>
                                        </p:attrNameLst>
                                      </p:cBhvr>
                                      <p:to>
                                        <p:strVal val="visible"/>
                                      </p:to>
                                    </p:set>
                                    <p:animEffect transition="in" filter="slide(fromBottom)">
                                      <p:cBhvr>
                                        <p:cTn id="26" dur="500"/>
                                        <p:tgtEl>
                                          <p:spTgt spid="256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0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8195" name="Text Box 3"/>
          <p:cNvSpPr txBox="1">
            <a:spLocks noChangeArrowheads="1"/>
          </p:cNvSpPr>
          <p:nvPr/>
        </p:nvSpPr>
        <p:spPr bwMode="auto">
          <a:xfrm>
            <a:off x="1219200" y="152400"/>
            <a:ext cx="7010400" cy="519113"/>
          </a:xfrm>
          <a:prstGeom prst="rect">
            <a:avLst/>
          </a:prstGeom>
          <a:noFill/>
          <a:ln w="9525">
            <a:noFill/>
            <a:miter lim="800000"/>
            <a:headEnd/>
            <a:tailEnd/>
          </a:ln>
          <a:effectLst/>
        </p:spPr>
        <p:txBody>
          <a:bodyPr>
            <a:spAutoFit/>
          </a:bodyPr>
          <a:lstStyle/>
          <a:p>
            <a:pPr eaLnBrk="1" hangingPunct="1"/>
            <a:r>
              <a:rPr lang="en-US" b="1" i="1" u="sng"/>
              <a:t>Lịch sử:</a:t>
            </a:r>
          </a:p>
        </p:txBody>
      </p:sp>
      <p:sp>
        <p:nvSpPr>
          <p:cNvPr id="8196" name="WordArt 4"/>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8197" name="Text Box 7"/>
          <p:cNvSpPr txBox="1">
            <a:spLocks noChangeArrowheads="1"/>
          </p:cNvSpPr>
          <p:nvPr/>
        </p:nvSpPr>
        <p:spPr bwMode="auto">
          <a:xfrm>
            <a:off x="457200" y="990600"/>
            <a:ext cx="6105525" cy="519113"/>
          </a:xfrm>
          <a:prstGeom prst="rect">
            <a:avLst/>
          </a:prstGeom>
          <a:noFill/>
          <a:ln w="9525">
            <a:noFill/>
            <a:miter lim="800000"/>
            <a:headEnd/>
            <a:tailEnd/>
          </a:ln>
          <a:effectLst/>
        </p:spPr>
        <p:txBody>
          <a:bodyPr wrap="none">
            <a:spAutoFit/>
          </a:bodyPr>
          <a:lstStyle/>
          <a:p>
            <a:pPr eaLnBrk="1" hangingPunct="1"/>
            <a:r>
              <a:rPr lang="en-US" b="1" u="sng"/>
              <a:t>1. Tình hình nước ta cuối thời Trần</a:t>
            </a:r>
          </a:p>
        </p:txBody>
      </p:sp>
      <p:sp>
        <p:nvSpPr>
          <p:cNvPr id="8198" name="Text Box 8"/>
          <p:cNvSpPr txBox="1">
            <a:spLocks noChangeArrowheads="1"/>
          </p:cNvSpPr>
          <p:nvPr/>
        </p:nvSpPr>
        <p:spPr bwMode="auto">
          <a:xfrm>
            <a:off x="463550" y="1462088"/>
            <a:ext cx="4991100" cy="519112"/>
          </a:xfrm>
          <a:prstGeom prst="rect">
            <a:avLst/>
          </a:prstGeom>
          <a:noFill/>
          <a:ln w="9525">
            <a:noFill/>
            <a:miter lim="800000"/>
            <a:headEnd/>
            <a:tailEnd/>
          </a:ln>
          <a:effectLst/>
        </p:spPr>
        <p:txBody>
          <a:bodyPr wrap="none">
            <a:spAutoFit/>
          </a:bodyPr>
          <a:lstStyle/>
          <a:p>
            <a:pPr eaLnBrk="1" hangingPunct="1"/>
            <a:r>
              <a:rPr lang="en-US" b="1" u="sng"/>
              <a:t>2.  Nhà </a:t>
            </a:r>
            <a:r>
              <a:rPr lang="en-US" b="1" u="sng">
                <a:solidFill>
                  <a:srgbClr val="FF0000"/>
                </a:solidFill>
              </a:rPr>
              <a:t>Hồ</a:t>
            </a:r>
            <a:r>
              <a:rPr lang="en-US" b="1" u="sng"/>
              <a:t> thay thế nhà </a:t>
            </a:r>
            <a:r>
              <a:rPr lang="en-US" b="1" u="sng">
                <a:solidFill>
                  <a:srgbClr val="000099"/>
                </a:solidFill>
              </a:rPr>
              <a:t>Trần</a:t>
            </a:r>
          </a:p>
        </p:txBody>
      </p:sp>
      <p:pic>
        <p:nvPicPr>
          <p:cNvPr id="26633" name="Picture 9" descr="vtc_153129_ThanhnhaHo"/>
          <p:cNvPicPr>
            <a:picLocks noChangeAspect="1" noChangeArrowheads="1"/>
          </p:cNvPicPr>
          <p:nvPr/>
        </p:nvPicPr>
        <p:blipFill>
          <a:blip r:embed="rId3"/>
          <a:srcRect/>
          <a:stretch>
            <a:fillRect/>
          </a:stretch>
        </p:blipFill>
        <p:spPr bwMode="auto">
          <a:xfrm>
            <a:off x="609600" y="2133600"/>
            <a:ext cx="8229600" cy="4038600"/>
          </a:xfrm>
          <a:prstGeom prst="rect">
            <a:avLst/>
          </a:prstGeom>
          <a:noFill/>
          <a:ln w="9525">
            <a:noFill/>
            <a:miter lim="800000"/>
            <a:headEnd/>
            <a:tailEnd/>
          </a:ln>
        </p:spPr>
      </p:pic>
      <p:sp>
        <p:nvSpPr>
          <p:cNvPr id="26634" name="Text Box 10"/>
          <p:cNvSpPr txBox="1">
            <a:spLocks noChangeArrowheads="1"/>
          </p:cNvSpPr>
          <p:nvPr/>
        </p:nvSpPr>
        <p:spPr bwMode="auto">
          <a:xfrm>
            <a:off x="1447800" y="6172200"/>
            <a:ext cx="67056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000099"/>
                </a:solidFill>
                <a:cs typeface="Arial" charset="0"/>
              </a:rPr>
              <a:t>Thành Tây Đô của nhà Hồ (Thanh Hoá)</a:t>
            </a:r>
          </a:p>
        </p:txBody>
      </p:sp>
      <p:sp>
        <p:nvSpPr>
          <p:cNvPr id="26635" name="Text Box 11"/>
          <p:cNvSpPr txBox="1">
            <a:spLocks noChangeArrowheads="1"/>
          </p:cNvSpPr>
          <p:nvPr/>
        </p:nvSpPr>
        <p:spPr bwMode="auto">
          <a:xfrm>
            <a:off x="457200" y="1817688"/>
            <a:ext cx="5200650" cy="519112"/>
          </a:xfrm>
          <a:prstGeom prst="rect">
            <a:avLst/>
          </a:prstGeom>
          <a:noFill/>
          <a:ln w="9525">
            <a:noFill/>
            <a:miter lim="800000"/>
            <a:headEnd/>
            <a:tailEnd/>
          </a:ln>
          <a:effectLst/>
        </p:spPr>
        <p:txBody>
          <a:bodyPr wrap="none">
            <a:spAutoFit/>
          </a:bodyPr>
          <a:lstStyle/>
          <a:p>
            <a:pPr eaLnBrk="1" hangingPunct="1"/>
            <a:r>
              <a:rPr lang="en-US" b="1" u="sng"/>
              <a:t>3.  Nước ta bị nhà </a:t>
            </a:r>
            <a:r>
              <a:rPr lang="en-US" b="1" u="sng">
                <a:solidFill>
                  <a:srgbClr val="FF0000"/>
                </a:solidFill>
              </a:rPr>
              <a:t>Minh</a:t>
            </a:r>
            <a:r>
              <a:rPr lang="en-US" b="1" u="sng"/>
              <a:t> đô hộ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diamond(in)">
                                      <p:cBhvr>
                                        <p:cTn id="7" dur="2000"/>
                                        <p:tgtEl>
                                          <p:spTgt spid="26633"/>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26634"/>
                                        </p:tgtEl>
                                        <p:attrNameLst>
                                          <p:attrName>style.visibility</p:attrName>
                                        </p:attrNameLst>
                                      </p:cBhvr>
                                      <p:to>
                                        <p:strVal val="visible"/>
                                      </p:to>
                                    </p:set>
                                    <p:anim calcmode="lin" valueType="num">
                                      <p:cBhvr>
                                        <p:cTn id="10" dur="5000" fill="hold"/>
                                        <p:tgtEl>
                                          <p:spTgt spid="26634"/>
                                        </p:tgtEl>
                                        <p:attrNameLst>
                                          <p:attrName>ppt_w</p:attrName>
                                        </p:attrNameLst>
                                      </p:cBhvr>
                                      <p:tavLst>
                                        <p:tav tm="0">
                                          <p:val>
                                            <p:fltVal val="0"/>
                                          </p:val>
                                        </p:tav>
                                        <p:tav tm="100000">
                                          <p:val>
                                            <p:strVal val="#ppt_w"/>
                                          </p:val>
                                        </p:tav>
                                      </p:tavLst>
                                    </p:anim>
                                    <p:anim calcmode="lin" valueType="num">
                                      <p:cBhvr>
                                        <p:cTn id="11" dur="5000" fill="hold"/>
                                        <p:tgtEl>
                                          <p:spTgt spid="26634"/>
                                        </p:tgtEl>
                                        <p:attrNameLst>
                                          <p:attrName>ppt_h</p:attrName>
                                        </p:attrNameLst>
                                      </p:cBhvr>
                                      <p:tavLst>
                                        <p:tav tm="0">
                                          <p:val>
                                            <p:fltVal val="0"/>
                                          </p:val>
                                        </p:tav>
                                        <p:tav tm="100000">
                                          <p:val>
                                            <p:strVal val="#ppt_h"/>
                                          </p:val>
                                        </p:tav>
                                      </p:tavLst>
                                    </p:anim>
                                    <p:anim calcmode="lin" valueType="num">
                                      <p:cBhvr>
                                        <p:cTn id="12" dur="5000" fill="hold"/>
                                        <p:tgtEl>
                                          <p:spTgt spid="26634"/>
                                        </p:tgtEl>
                                        <p:attrNameLst>
                                          <p:attrName>ppt_x</p:attrName>
                                        </p:attrNameLst>
                                      </p:cBhvr>
                                      <p:tavLst>
                                        <p:tav tm="0">
                                          <p:val>
                                            <p:fltVal val="0.5"/>
                                          </p:val>
                                        </p:tav>
                                        <p:tav tm="100000">
                                          <p:val>
                                            <p:strVal val="#ppt_x"/>
                                          </p:val>
                                        </p:tav>
                                      </p:tavLst>
                                    </p:anim>
                                    <p:anim calcmode="lin" valueType="num">
                                      <p:cBhvr>
                                        <p:cTn id="13" dur="5000" fill="hold"/>
                                        <p:tgtEl>
                                          <p:spTgt spid="26634"/>
                                        </p:tgtEl>
                                        <p:attrNameLst>
                                          <p:attrName>ppt_y</p:attrName>
                                        </p:attrNameLst>
                                      </p:cBhvr>
                                      <p:tavLst>
                                        <p:tav tm="0">
                                          <p:val>
                                            <p:fltVal val="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xit" presetSubtype="12" fill="hold" nodeType="clickEffect">
                                  <p:stCondLst>
                                    <p:cond delay="0"/>
                                  </p:stCondLst>
                                  <p:childTnLst>
                                    <p:animEffect transition="out" filter="strips(downLeft)">
                                      <p:cBhvr>
                                        <p:cTn id="17" dur="2000"/>
                                        <p:tgtEl>
                                          <p:spTgt spid="26633"/>
                                        </p:tgtEl>
                                      </p:cBhvr>
                                    </p:animEffect>
                                    <p:set>
                                      <p:cBhvr>
                                        <p:cTn id="18" dur="1" fill="hold">
                                          <p:stCondLst>
                                            <p:cond delay="1999"/>
                                          </p:stCondLst>
                                        </p:cTn>
                                        <p:tgtEl>
                                          <p:spTgt spid="26633"/>
                                        </p:tgtEl>
                                        <p:attrNameLst>
                                          <p:attrName>style.visibility</p:attrName>
                                        </p:attrNameLst>
                                      </p:cBhvr>
                                      <p:to>
                                        <p:strVal val="hidden"/>
                                      </p:to>
                                    </p:set>
                                  </p:childTnLst>
                                </p:cTn>
                              </p:par>
                              <p:par>
                                <p:cTn id="19" presetID="18" presetClass="exit" presetSubtype="12" fill="hold" grpId="1" nodeType="withEffect">
                                  <p:stCondLst>
                                    <p:cond delay="0"/>
                                  </p:stCondLst>
                                  <p:childTnLst>
                                    <p:animEffect transition="out" filter="strips(downLeft)">
                                      <p:cBhvr>
                                        <p:cTn id="20" dur="2000"/>
                                        <p:tgtEl>
                                          <p:spTgt spid="26634"/>
                                        </p:tgtEl>
                                      </p:cBhvr>
                                    </p:animEffect>
                                    <p:set>
                                      <p:cBhvr>
                                        <p:cTn id="21" dur="1" fill="hold">
                                          <p:stCondLst>
                                            <p:cond delay="1999"/>
                                          </p:stCondLst>
                                        </p:cTn>
                                        <p:tgtEl>
                                          <p:spTgt spid="2663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635"/>
                                        </p:tgtEl>
                                        <p:attrNameLst>
                                          <p:attrName>style.visibility</p:attrName>
                                        </p:attrNameLst>
                                      </p:cBhvr>
                                      <p:to>
                                        <p:strVal val="visible"/>
                                      </p:to>
                                    </p:set>
                                    <p:anim calcmode="lin" valueType="num">
                                      <p:cBhvr additive="base">
                                        <p:cTn id="26" dur="1000" fill="hold"/>
                                        <p:tgtEl>
                                          <p:spTgt spid="26635"/>
                                        </p:tgtEl>
                                        <p:attrNameLst>
                                          <p:attrName>ppt_x</p:attrName>
                                        </p:attrNameLst>
                                      </p:cBhvr>
                                      <p:tavLst>
                                        <p:tav tm="0">
                                          <p:val>
                                            <p:strVal val="#ppt_x"/>
                                          </p:val>
                                        </p:tav>
                                        <p:tav tm="100000">
                                          <p:val>
                                            <p:strVal val="#ppt_x"/>
                                          </p:val>
                                        </p:tav>
                                      </p:tavLst>
                                    </p:anim>
                                    <p:anim calcmode="lin" valueType="num">
                                      <p:cBhvr additive="base">
                                        <p:cTn id="27" dur="1000" fill="hold"/>
                                        <p:tgtEl>
                                          <p:spTgt spid="26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26634" grpId="1"/>
      <p:bldP spid="266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9219" name="Text Box 3"/>
          <p:cNvSpPr txBox="1">
            <a:spLocks noChangeArrowheads="1"/>
          </p:cNvSpPr>
          <p:nvPr/>
        </p:nvSpPr>
        <p:spPr bwMode="auto">
          <a:xfrm>
            <a:off x="1219200" y="152400"/>
            <a:ext cx="7010400" cy="946150"/>
          </a:xfrm>
          <a:prstGeom prst="rect">
            <a:avLst/>
          </a:prstGeom>
          <a:noFill/>
          <a:ln w="9525">
            <a:noFill/>
            <a:miter lim="800000"/>
            <a:headEnd/>
            <a:tailEnd/>
          </a:ln>
          <a:effectLst/>
        </p:spPr>
        <p:txBody>
          <a:bodyPr>
            <a:spAutoFit/>
          </a:bodyPr>
          <a:lstStyle/>
          <a:p>
            <a:pPr eaLnBrk="1" hangingPunct="1"/>
            <a:r>
              <a:rPr lang="en-US" b="1" i="1"/>
              <a:t>     </a:t>
            </a:r>
          </a:p>
          <a:p>
            <a:pPr eaLnBrk="1" hangingPunct="1"/>
            <a:r>
              <a:rPr lang="en-US" b="1" i="1" u="sng"/>
              <a:t>Lịch sử:</a:t>
            </a:r>
          </a:p>
        </p:txBody>
      </p:sp>
      <p:sp>
        <p:nvSpPr>
          <p:cNvPr id="9220" name="WordArt 4"/>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sz="3200"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9221" name="Text Box 5"/>
          <p:cNvSpPr txBox="1">
            <a:spLocks noChangeArrowheads="1"/>
          </p:cNvSpPr>
          <p:nvPr/>
        </p:nvSpPr>
        <p:spPr bwMode="auto">
          <a:xfrm>
            <a:off x="457200" y="990600"/>
            <a:ext cx="6105525" cy="519113"/>
          </a:xfrm>
          <a:prstGeom prst="rect">
            <a:avLst/>
          </a:prstGeom>
          <a:noFill/>
          <a:ln w="9525">
            <a:noFill/>
            <a:miter lim="800000"/>
            <a:headEnd/>
            <a:tailEnd/>
          </a:ln>
          <a:effectLst/>
        </p:spPr>
        <p:txBody>
          <a:bodyPr wrap="none">
            <a:spAutoFit/>
          </a:bodyPr>
          <a:lstStyle/>
          <a:p>
            <a:pPr eaLnBrk="1" hangingPunct="1"/>
            <a:r>
              <a:rPr lang="en-US" b="1" u="sng"/>
              <a:t>1. Tình hình nước ta cuối thời Trần</a:t>
            </a:r>
          </a:p>
        </p:txBody>
      </p:sp>
      <p:sp>
        <p:nvSpPr>
          <p:cNvPr id="9222" name="Text Box 6"/>
          <p:cNvSpPr txBox="1">
            <a:spLocks noChangeArrowheads="1"/>
          </p:cNvSpPr>
          <p:nvPr/>
        </p:nvSpPr>
        <p:spPr bwMode="auto">
          <a:xfrm>
            <a:off x="463550" y="1462088"/>
            <a:ext cx="4991100" cy="519112"/>
          </a:xfrm>
          <a:prstGeom prst="rect">
            <a:avLst/>
          </a:prstGeom>
          <a:noFill/>
          <a:ln w="9525">
            <a:noFill/>
            <a:miter lim="800000"/>
            <a:headEnd/>
            <a:tailEnd/>
          </a:ln>
          <a:effectLst/>
        </p:spPr>
        <p:txBody>
          <a:bodyPr wrap="none">
            <a:spAutoFit/>
          </a:bodyPr>
          <a:lstStyle/>
          <a:p>
            <a:pPr eaLnBrk="1" hangingPunct="1"/>
            <a:r>
              <a:rPr lang="en-US" b="1" u="sng"/>
              <a:t>2.  Nhà </a:t>
            </a:r>
            <a:r>
              <a:rPr lang="en-US" b="1" u="sng">
                <a:solidFill>
                  <a:srgbClr val="FF0000"/>
                </a:solidFill>
              </a:rPr>
              <a:t>Hồ</a:t>
            </a:r>
            <a:r>
              <a:rPr lang="en-US" b="1" u="sng"/>
              <a:t> thay thế nhà </a:t>
            </a:r>
            <a:r>
              <a:rPr lang="en-US" b="1" u="sng">
                <a:solidFill>
                  <a:srgbClr val="000099"/>
                </a:solidFill>
              </a:rPr>
              <a:t>Trần</a:t>
            </a:r>
          </a:p>
        </p:txBody>
      </p:sp>
      <p:sp>
        <p:nvSpPr>
          <p:cNvPr id="9223" name="Text Box 9"/>
          <p:cNvSpPr txBox="1">
            <a:spLocks noChangeArrowheads="1"/>
          </p:cNvSpPr>
          <p:nvPr/>
        </p:nvSpPr>
        <p:spPr bwMode="auto">
          <a:xfrm>
            <a:off x="457200" y="1817688"/>
            <a:ext cx="5200650" cy="519112"/>
          </a:xfrm>
          <a:prstGeom prst="rect">
            <a:avLst/>
          </a:prstGeom>
          <a:noFill/>
          <a:ln w="9525">
            <a:noFill/>
            <a:miter lim="800000"/>
            <a:headEnd/>
            <a:tailEnd/>
          </a:ln>
          <a:effectLst/>
        </p:spPr>
        <p:txBody>
          <a:bodyPr wrap="none">
            <a:spAutoFit/>
          </a:bodyPr>
          <a:lstStyle/>
          <a:p>
            <a:pPr eaLnBrk="1" hangingPunct="1"/>
            <a:r>
              <a:rPr lang="en-US" b="1" u="sng"/>
              <a:t>3.  Nước ta bị nhà </a:t>
            </a:r>
            <a:r>
              <a:rPr lang="en-US" b="1" u="sng">
                <a:solidFill>
                  <a:srgbClr val="FF0000"/>
                </a:solidFill>
              </a:rPr>
              <a:t>Minh</a:t>
            </a:r>
            <a:r>
              <a:rPr lang="en-US" b="1" u="sng"/>
              <a:t> đô hộ</a:t>
            </a:r>
          </a:p>
        </p:txBody>
      </p:sp>
      <p:sp>
        <p:nvSpPr>
          <p:cNvPr id="9224" name="Text Box 10"/>
          <p:cNvSpPr txBox="1">
            <a:spLocks noChangeArrowheads="1"/>
          </p:cNvSpPr>
          <p:nvPr/>
        </p:nvSpPr>
        <p:spPr bwMode="auto">
          <a:xfrm>
            <a:off x="228600" y="2489200"/>
            <a:ext cx="8453438" cy="457200"/>
          </a:xfrm>
          <a:prstGeom prst="rect">
            <a:avLst/>
          </a:prstGeom>
          <a:noFill/>
          <a:ln w="9525">
            <a:noFill/>
            <a:miter lim="800000"/>
            <a:headEnd/>
            <a:tailEnd/>
          </a:ln>
          <a:effectLst/>
        </p:spPr>
        <p:txBody>
          <a:bodyPr wrap="none">
            <a:spAutoFit/>
          </a:bodyPr>
          <a:lstStyle/>
          <a:p>
            <a:pPr eaLnBrk="1" hangingPunct="1"/>
            <a:r>
              <a:rPr lang="en-US" sz="2400"/>
              <a:t>- Vì sao mà nhà Hồ không chống nổi quân Minh xâm Lược ? </a:t>
            </a:r>
          </a:p>
        </p:txBody>
      </p:sp>
      <p:sp>
        <p:nvSpPr>
          <p:cNvPr id="27659" name="Text Box 11"/>
          <p:cNvSpPr txBox="1">
            <a:spLocks noChangeArrowheads="1"/>
          </p:cNvSpPr>
          <p:nvPr/>
        </p:nvSpPr>
        <p:spPr bwMode="auto">
          <a:xfrm>
            <a:off x="381000" y="3113088"/>
            <a:ext cx="8448675" cy="1373187"/>
          </a:xfrm>
          <a:prstGeom prst="rect">
            <a:avLst/>
          </a:prstGeom>
          <a:noFill/>
          <a:ln w="9525">
            <a:noFill/>
            <a:miter lim="800000"/>
            <a:headEnd/>
            <a:tailEnd/>
          </a:ln>
          <a:effectLst/>
        </p:spPr>
        <p:txBody>
          <a:bodyPr wrap="none">
            <a:spAutoFit/>
          </a:bodyPr>
          <a:lstStyle/>
          <a:p>
            <a:pPr eaLnBrk="1" hangingPunct="1">
              <a:buFontTx/>
              <a:buChar char="-"/>
            </a:pPr>
            <a:r>
              <a:rPr lang="en-US" b="1" i="1">
                <a:solidFill>
                  <a:srgbClr val="000099"/>
                </a:solidFill>
              </a:rPr>
              <a:t>Vì Hồ Quý Ly không đoàn kết được toàn dân để </a:t>
            </a:r>
          </a:p>
          <a:p>
            <a:pPr eaLnBrk="1" hangingPunct="1"/>
            <a:r>
              <a:rPr lang="en-US" b="1" i="1">
                <a:solidFill>
                  <a:srgbClr val="000099"/>
                </a:solidFill>
              </a:rPr>
              <a:t>tiến hành kháng chiến mà chỉ dựa vào quân đội</a:t>
            </a:r>
          </a:p>
          <a:p>
            <a:pPr eaLnBrk="1" hangingPunct="1"/>
            <a:r>
              <a:rPr lang="en-US" b="1" i="1">
                <a:solidFill>
                  <a:srgbClr val="000099"/>
                </a:solidFill>
              </a:rPr>
              <a:t> nên nước ta bị nhà Minh đô hộ ( năm 1406)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ox(in)">
                                      <p:cBhvr>
                                        <p:cTn id="7"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Picture16.png"/>
          <p:cNvPicPr>
            <a:picLocks noChangeAspect="1"/>
          </p:cNvPicPr>
          <p:nvPr/>
        </p:nvPicPr>
        <p:blipFill>
          <a:blip r:embed="rId2"/>
          <a:srcRect t="10641"/>
          <a:stretch>
            <a:fillRect/>
          </a:stretch>
        </p:blipFill>
        <p:spPr bwMode="auto">
          <a:xfrm>
            <a:off x="0" y="0"/>
            <a:ext cx="9144000" cy="7162800"/>
          </a:xfrm>
          <a:prstGeom prst="rect">
            <a:avLst/>
          </a:prstGeom>
          <a:noFill/>
          <a:ln w="9525">
            <a:noFill/>
            <a:miter lim="800000"/>
            <a:headEnd/>
            <a:tailEnd/>
          </a:ln>
        </p:spPr>
      </p:pic>
      <p:sp>
        <p:nvSpPr>
          <p:cNvPr id="10243" name="Text Box 3"/>
          <p:cNvSpPr txBox="1">
            <a:spLocks noChangeArrowheads="1"/>
          </p:cNvSpPr>
          <p:nvPr/>
        </p:nvSpPr>
        <p:spPr bwMode="auto">
          <a:xfrm>
            <a:off x="1219200" y="152400"/>
            <a:ext cx="7010400" cy="461963"/>
          </a:xfrm>
          <a:prstGeom prst="rect">
            <a:avLst/>
          </a:prstGeom>
          <a:noFill/>
          <a:ln w="9525">
            <a:noFill/>
            <a:miter lim="800000"/>
            <a:headEnd/>
            <a:tailEnd/>
          </a:ln>
          <a:effectLst/>
        </p:spPr>
        <p:txBody>
          <a:bodyPr>
            <a:spAutoFit/>
          </a:bodyPr>
          <a:lstStyle/>
          <a:p>
            <a:pPr eaLnBrk="1" hangingPunct="1"/>
            <a:r>
              <a:rPr lang="en-US" sz="2400" b="1" i="1" u="sng"/>
              <a:t>Lịch sử:</a:t>
            </a:r>
          </a:p>
        </p:txBody>
      </p:sp>
      <p:sp>
        <p:nvSpPr>
          <p:cNvPr id="10244" name="WordArt 4"/>
          <p:cNvSpPr>
            <a:spLocks noChangeArrowheads="1" noChangeShapeType="1" noTextEdit="1"/>
          </p:cNvSpPr>
          <p:nvPr/>
        </p:nvSpPr>
        <p:spPr bwMode="auto">
          <a:xfrm>
            <a:off x="2743200" y="685800"/>
            <a:ext cx="4876800" cy="381000"/>
          </a:xfrm>
          <a:prstGeom prst="rect">
            <a:avLst/>
          </a:prstGeom>
        </p:spPr>
        <p:txBody>
          <a:bodyPr wrap="none" fromWordArt="1">
            <a:prstTxWarp prst="textSlantUp">
              <a:avLst>
                <a:gd name="adj" fmla="val 0"/>
              </a:avLst>
            </a:prstTxWarp>
          </a:bodyPr>
          <a:lstStyle/>
          <a:p>
            <a:pPr algn="ctr"/>
            <a:r>
              <a:rPr lang="vi-VN"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rPr>
              <a:t>NƯỚC TA CUỐI THỜI TRẦN</a:t>
            </a:r>
            <a:endParaRPr lang="en-US" b="1" kern="10">
              <a:ln w="9525">
                <a:solidFill>
                  <a:srgbClr val="CC99FF"/>
                </a:solidFill>
                <a:round/>
                <a:headEnd/>
                <a:tailEnd/>
              </a:ln>
              <a:solidFill>
                <a:srgbClr val="FF0000"/>
              </a:solidFill>
              <a:effectLst>
                <a:outerShdw dist="53882" dir="2700000" algn="ctr" rotWithShape="0">
                  <a:srgbClr val="9999FF">
                    <a:alpha val="79999"/>
                  </a:srgbClr>
                </a:outerShdw>
              </a:effectLst>
              <a:latin typeface="Arial"/>
              <a:cs typeface="Arial"/>
            </a:endParaRPr>
          </a:p>
        </p:txBody>
      </p:sp>
      <p:sp>
        <p:nvSpPr>
          <p:cNvPr id="28682" name="AutoShape 10"/>
          <p:cNvSpPr>
            <a:spLocks noChangeArrowheads="1"/>
          </p:cNvSpPr>
          <p:nvPr/>
        </p:nvSpPr>
        <p:spPr bwMode="auto">
          <a:xfrm>
            <a:off x="0" y="1143000"/>
            <a:ext cx="8991600" cy="5029200"/>
          </a:xfrm>
          <a:prstGeom prst="horizontalScroll">
            <a:avLst>
              <a:gd name="adj" fmla="val 12500"/>
            </a:avLst>
          </a:prstGeom>
          <a:solidFill>
            <a:srgbClr val="CC99FF"/>
          </a:solidFill>
          <a:ln w="9525">
            <a:solidFill>
              <a:schemeClr val="tx1"/>
            </a:solidFill>
            <a:round/>
            <a:headEnd/>
            <a:tailEnd/>
          </a:ln>
          <a:effectLst/>
        </p:spPr>
        <p:txBody>
          <a:bodyPr wrap="none" anchor="ctr"/>
          <a:lstStyle/>
          <a:p>
            <a:pPr eaLnBrk="1" hangingPunct="1"/>
            <a:endParaRPr lang="en-US" sz="2400"/>
          </a:p>
        </p:txBody>
      </p:sp>
      <p:sp>
        <p:nvSpPr>
          <p:cNvPr id="10246" name="Text Box 12"/>
          <p:cNvSpPr txBox="1">
            <a:spLocks noChangeArrowheads="1"/>
          </p:cNvSpPr>
          <p:nvPr/>
        </p:nvSpPr>
        <p:spPr bwMode="auto">
          <a:xfrm>
            <a:off x="609600" y="2057400"/>
            <a:ext cx="8077200" cy="2738438"/>
          </a:xfrm>
          <a:prstGeom prst="rect">
            <a:avLst/>
          </a:prstGeom>
          <a:noFill/>
          <a:ln w="9525">
            <a:noFill/>
            <a:miter lim="800000"/>
            <a:headEnd/>
            <a:tailEnd/>
          </a:ln>
          <a:effectLst/>
        </p:spPr>
        <p:txBody>
          <a:bodyPr>
            <a:spAutoFit/>
          </a:bodyPr>
          <a:lstStyle/>
          <a:p>
            <a:pPr eaLnBrk="1" hangingPunct="1"/>
            <a:r>
              <a:rPr lang="en-US" sz="2400" b="1" i="1">
                <a:solidFill>
                  <a:srgbClr val="000099"/>
                </a:solidFill>
              </a:rPr>
              <a:t>     Từ giữa thế kỉ XIV,nhà Trần bước vào thời kỳ </a:t>
            </a:r>
          </a:p>
          <a:p>
            <a:pPr eaLnBrk="1" hangingPunct="1"/>
            <a:r>
              <a:rPr lang="en-US" sz="2400" b="1" i="1">
                <a:solidFill>
                  <a:srgbClr val="000099"/>
                </a:solidFill>
              </a:rPr>
              <a:t>suy yếu. Vua quan không quan tâm tới dân,</a:t>
            </a:r>
          </a:p>
          <a:p>
            <a:pPr eaLnBrk="1" hangingPunct="1"/>
            <a:r>
              <a:rPr lang="en-US" sz="2400" b="1" i="1">
                <a:solidFill>
                  <a:srgbClr val="000099"/>
                </a:solidFill>
              </a:rPr>
              <a:t>dân oán hận,nổi dậy khởi nghĩa.</a:t>
            </a:r>
          </a:p>
          <a:p>
            <a:pPr eaLnBrk="1" hangingPunct="1"/>
            <a:r>
              <a:rPr lang="en-US" sz="2400" b="1" i="1">
                <a:solidFill>
                  <a:srgbClr val="000099"/>
                </a:solidFill>
              </a:rPr>
              <a:t>    Năm 1400,Hồ Quý Ly nhân cơ hội đó đã truất ngôi vua Trần,lập nên nhà Hồ.</a:t>
            </a:r>
          </a:p>
          <a:p>
            <a:pPr eaLnBrk="1" hangingPunct="1"/>
            <a:r>
              <a:rPr lang="en-US" sz="2400" b="1" i="1">
                <a:solidFill>
                  <a:srgbClr val="000099"/>
                </a:solidFill>
              </a:rPr>
              <a:t>Không chống nổi quân xâm lược,nhà Hồ sụp đổ.</a:t>
            </a:r>
          </a:p>
          <a:p>
            <a:pPr eaLnBrk="1" hangingPunct="1"/>
            <a:r>
              <a:rPr lang="en-US" sz="2400" b="1" i="1">
                <a:solidFill>
                  <a:srgbClr val="000099"/>
                </a:solidFill>
              </a:rPr>
              <a:t>Đất nước ta bị nhà Minh đô hộ.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diamond(in)">
                                      <p:cBhvr>
                                        <p:cTn id="7" dur="20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TotalTime>
  <Words>681</Words>
  <Application>Microsoft Office PowerPoint</Application>
  <PresentationFormat>On-screen Show (4:3)</PresentationFormat>
  <Paragraphs>69</Paragraphs>
  <Slides>10</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CSTeam</cp:lastModifiedBy>
  <cp:revision>16</cp:revision>
  <dcterms:created xsi:type="dcterms:W3CDTF">2009-12-28T01:45:44Z</dcterms:created>
  <dcterms:modified xsi:type="dcterms:W3CDTF">2016-06-30T01:16:27Z</dcterms:modified>
</cp:coreProperties>
</file>