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33CCFF"/>
    <a:srgbClr val="FF9900"/>
    <a:srgbClr val="99FF99"/>
    <a:srgbClr val="00CC00"/>
    <a:srgbClr val="FF0000"/>
    <a:srgbClr val="0000CC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33" autoAdjust="0"/>
    <p:restoredTop sz="94660"/>
  </p:normalViewPr>
  <p:slideViewPr>
    <p:cSldViewPr>
      <p:cViewPr varScale="1">
        <p:scale>
          <a:sx n="38" d="100"/>
          <a:sy n="38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F7B7471-248C-4F29-BC60-4C1EA100E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1C3AB-7FC4-4C1A-A319-FCE811211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917A7-57B8-4CF9-BB72-A05F53336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2C28A-F123-42C6-A207-61EB9CBA3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9363A-C434-4BF7-883F-B41FF2F9F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8E886-FAA5-42F7-85B7-C786CAFFB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5FDE7-8E4E-42F1-89C4-973B9C09E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86537-4A4B-41B6-B8FC-E3C5D6B9C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4CFC1-1A02-45BA-9860-B1D1806D2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36940-373D-47A5-BCD3-93D184BA1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05941-B50A-4754-BBA6-4ED559A99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1462B-AF93-49B6-A0DD-A5D786E3C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00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C7DCB2F-27F3-400F-8EF0-7C69EE608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ndAc>
      <p:stSnd>
        <p:snd r:embed="rId13" name="chimes.wav" builtIn="1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23.xml"/><Relationship Id="rId18" Type="http://schemas.openxmlformats.org/officeDocument/2006/relationships/slide" Target="slide13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19.xml"/><Relationship Id="rId7" Type="http://schemas.openxmlformats.org/officeDocument/2006/relationships/slide" Target="slide11.xml"/><Relationship Id="rId12" Type="http://schemas.openxmlformats.org/officeDocument/2006/relationships/slide" Target="slide22.xml"/><Relationship Id="rId17" Type="http://schemas.openxmlformats.org/officeDocument/2006/relationships/slide" Target="slide9.xml"/><Relationship Id="rId25" Type="http://schemas.openxmlformats.org/officeDocument/2006/relationships/slide" Target="slide26.xml"/><Relationship Id="rId2" Type="http://schemas.openxmlformats.org/officeDocument/2006/relationships/audio" Target="../media/audio3.wav"/><Relationship Id="rId16" Type="http://schemas.openxmlformats.org/officeDocument/2006/relationships/slide" Target="slide8.xml"/><Relationship Id="rId20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8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7.xml"/><Relationship Id="rId23" Type="http://schemas.openxmlformats.org/officeDocument/2006/relationships/slide" Target="slide21.xml"/><Relationship Id="rId10" Type="http://schemas.openxmlformats.org/officeDocument/2006/relationships/slide" Target="slide17.xml"/><Relationship Id="rId19" Type="http://schemas.openxmlformats.org/officeDocument/2006/relationships/slide" Target="slide14.xml"/><Relationship Id="rId4" Type="http://schemas.openxmlformats.org/officeDocument/2006/relationships/slide" Target="slide5.xml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0" y="1238250"/>
            <a:ext cx="9144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5144" name="WordArt 24"/>
          <p:cNvSpPr>
            <a:spLocks noChangeArrowheads="1" noChangeShapeType="1" noTextEdit="1"/>
          </p:cNvSpPr>
          <p:nvPr/>
        </p:nvSpPr>
        <p:spPr bwMode="auto">
          <a:xfrm>
            <a:off x="1600200" y="1916113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 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/>
      <p:bldP spid="514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7: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Hãy chọn nhóm thức ăn chứa nhiều chất đạm?</a:t>
            </a:r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1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2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2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832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832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832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832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832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98328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9833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290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8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8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3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3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98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98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983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22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8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83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2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8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98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24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83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98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30"/>
                  </p:tgtEl>
                </p:cond>
              </p:nextCondLst>
            </p:seq>
          </p:childTnLst>
        </p:cTn>
      </p:par>
    </p:tnLst>
    <p:bldLst>
      <p:bldP spid="98309" grpId="0"/>
      <p:bldP spid="98310" grpId="0"/>
      <p:bldP spid="98311" grpId="0" animBg="1"/>
      <p:bldP spid="98312" grpId="0" animBg="1"/>
      <p:bldP spid="98312" grpId="1" animBg="1"/>
      <p:bldP spid="98313" grpId="0" animBg="1"/>
      <p:bldP spid="98313" grpId="1" animBg="1"/>
      <p:bldP spid="98314" grpId="0" animBg="1"/>
      <p:bldP spid="98314" grpId="1" animBg="1"/>
      <p:bldP spid="98315" grpId="0" animBg="1"/>
      <p:bldP spid="98315" grpId="1" animBg="1"/>
      <p:bldP spid="98316" grpId="0" animBg="1"/>
      <p:bldP spid="98316" grpId="1" animBg="1"/>
      <p:bldP spid="98317" grpId="0" animBg="1"/>
      <p:bldP spid="98317" grpId="1" animBg="1"/>
      <p:bldP spid="98318" grpId="0" animBg="1"/>
      <p:bldP spid="98318" grpId="1" animBg="1"/>
      <p:bldP spid="98319" grpId="0" animBg="1"/>
      <p:bldP spid="98319" grpId="1" animBg="1"/>
      <p:bldP spid="98320" grpId="0" animBg="1"/>
      <p:bldP spid="98320" grpId="1" animBg="1"/>
      <p:bldP spid="98321" grpId="0" animBg="1"/>
      <p:bldP spid="98321" grpId="1" animBg="1"/>
      <p:bldP spid="98325" grpId="0" animBg="1"/>
      <p:bldP spid="98326" grpId="0" animBg="1"/>
      <p:bldP spid="98326" grpId="1" animBg="1"/>
      <p:bldP spid="98327" grpId="0"/>
      <p:bldP spid="98328" grpId="0"/>
      <p:bldP spid="98328" grpId="1"/>
      <p:bldP spid="98329" grpId="0"/>
      <p:bldP spid="983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8: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Hãy chọn nhóm thức ăn chứa nhiều chất béo?</a:t>
            </a:r>
          </a:p>
        </p:txBody>
      </p:sp>
      <p:sp>
        <p:nvSpPr>
          <p:cNvPr id="9933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3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3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3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3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4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4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4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4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4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4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934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934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934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934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935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99354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2314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56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93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93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3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9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9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3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99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99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993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93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7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9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9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54"/>
                  </p:tgtEl>
                </p:cond>
              </p:nextCondLst>
            </p:seq>
          </p:childTnLst>
        </p:cTn>
      </p:par>
    </p:tnLst>
    <p:bldLst>
      <p:bldP spid="99333" grpId="0"/>
      <p:bldP spid="99334" grpId="0"/>
      <p:bldP spid="99335" grpId="0" animBg="1"/>
      <p:bldP spid="99336" grpId="0" animBg="1"/>
      <p:bldP spid="99336" grpId="1" animBg="1"/>
      <p:bldP spid="99337" grpId="0" animBg="1"/>
      <p:bldP spid="99337" grpId="1" animBg="1"/>
      <p:bldP spid="99338" grpId="0" animBg="1"/>
      <p:bldP spid="99338" grpId="1" animBg="1"/>
      <p:bldP spid="99339" grpId="0" animBg="1"/>
      <p:bldP spid="99339" grpId="1" animBg="1"/>
      <p:bldP spid="99340" grpId="0" animBg="1"/>
      <p:bldP spid="99340" grpId="1" animBg="1"/>
      <p:bldP spid="99341" grpId="0" animBg="1"/>
      <p:bldP spid="99341" grpId="1" animBg="1"/>
      <p:bldP spid="99342" grpId="0" animBg="1"/>
      <p:bldP spid="99342" grpId="1" animBg="1"/>
      <p:bldP spid="99343" grpId="0" animBg="1"/>
      <p:bldP spid="99343" grpId="1" animBg="1"/>
      <p:bldP spid="99344" grpId="0" animBg="1"/>
      <p:bldP spid="99344" grpId="1" animBg="1"/>
      <p:bldP spid="99345" grpId="0" animBg="1"/>
      <p:bldP spid="99345" grpId="1" animBg="1"/>
      <p:bldP spid="99349" grpId="0" animBg="1"/>
      <p:bldP spid="99350" grpId="0" animBg="1"/>
      <p:bldP spid="99350" grpId="1" animBg="1"/>
      <p:bldP spid="99351" grpId="0"/>
      <p:bldP spid="99352" grpId="0"/>
      <p:bldP spid="99353" grpId="0"/>
      <p:bldP spid="99353" grpId="1"/>
      <p:bldP spid="993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9: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Hãy chọn nhóm thức ăn chứa nhiều chất khoáng và vi-ta-min?</a:t>
            </a:r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6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037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037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037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037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037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100378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3338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80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4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9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0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0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0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03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0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8"/>
                  </p:tgtEl>
                </p:cond>
              </p:nextCondLst>
            </p:seq>
          </p:childTnLst>
        </p:cTn>
      </p:par>
    </p:tnLst>
    <p:bldLst>
      <p:bldP spid="100357" grpId="0"/>
      <p:bldP spid="100358" grpId="0"/>
      <p:bldP spid="100359" grpId="0" animBg="1"/>
      <p:bldP spid="100360" grpId="0" animBg="1"/>
      <p:bldP spid="100360" grpId="1" animBg="1"/>
      <p:bldP spid="100361" grpId="0" animBg="1"/>
      <p:bldP spid="100361" grpId="1" animBg="1"/>
      <p:bldP spid="100362" grpId="0" animBg="1"/>
      <p:bldP spid="100362" grpId="1" animBg="1"/>
      <p:bldP spid="100363" grpId="0" animBg="1"/>
      <p:bldP spid="100363" grpId="1" animBg="1"/>
      <p:bldP spid="100364" grpId="0" animBg="1"/>
      <p:bldP spid="100364" grpId="1" animBg="1"/>
      <p:bldP spid="100365" grpId="0" animBg="1"/>
      <p:bldP spid="100365" grpId="1" animBg="1"/>
      <p:bldP spid="100366" grpId="0" animBg="1"/>
      <p:bldP spid="100366" grpId="1" animBg="1"/>
      <p:bldP spid="100367" grpId="0" animBg="1"/>
      <p:bldP spid="100367" grpId="1" animBg="1"/>
      <p:bldP spid="100368" grpId="0" animBg="1"/>
      <p:bldP spid="100368" grpId="1" animBg="1"/>
      <p:bldP spid="100369" grpId="0" animBg="1"/>
      <p:bldP spid="100369" grpId="1" animBg="1"/>
      <p:bldP spid="100373" grpId="0" animBg="1"/>
      <p:bldP spid="100374" grpId="0" animBg="1"/>
      <p:bldP spid="100374" grpId="1" animBg="1"/>
      <p:bldP spid="100375" grpId="0"/>
      <p:bldP spid="100376" grpId="0"/>
      <p:bldP spid="100377" grpId="0"/>
      <p:bldP spid="100380" grpId="0"/>
      <p:bldP spid="10038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433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10: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Có mấy nhóm chất dinh dưỡng?</a:t>
            </a:r>
          </a:p>
        </p:txBody>
      </p:sp>
      <p:sp>
        <p:nvSpPr>
          <p:cNvPr id="10138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8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8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8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8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8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8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9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9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9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9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139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139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139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139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139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2 nhóm.</a:t>
            </a:r>
          </a:p>
        </p:txBody>
      </p:sp>
      <p:sp>
        <p:nvSpPr>
          <p:cNvPr id="101400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3 nhóm.</a:t>
            </a:r>
          </a:p>
        </p:txBody>
      </p:sp>
      <p:sp>
        <p:nvSpPr>
          <p:cNvPr id="101401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4 nhóm.</a:t>
            </a:r>
          </a:p>
        </p:txBody>
      </p:sp>
      <p:sp>
        <p:nvSpPr>
          <p:cNvPr id="101402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4362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04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5 nhóm.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8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1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13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13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13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1000" fill="hold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5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1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1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402"/>
                  </p:tgtEl>
                </p:cond>
              </p:nextCondLst>
            </p:seq>
          </p:childTnLst>
        </p:cTn>
      </p:par>
    </p:tnLst>
    <p:bldLst>
      <p:bldP spid="101381" grpId="0"/>
      <p:bldP spid="101382" grpId="0"/>
      <p:bldP spid="101383" grpId="0" animBg="1"/>
      <p:bldP spid="101384" grpId="0" animBg="1"/>
      <p:bldP spid="101384" grpId="1" animBg="1"/>
      <p:bldP spid="101385" grpId="0" animBg="1"/>
      <p:bldP spid="101385" grpId="1" animBg="1"/>
      <p:bldP spid="101386" grpId="0" animBg="1"/>
      <p:bldP spid="101386" grpId="1" animBg="1"/>
      <p:bldP spid="101387" grpId="0" animBg="1"/>
      <p:bldP spid="101387" grpId="1" animBg="1"/>
      <p:bldP spid="101388" grpId="0" animBg="1"/>
      <p:bldP spid="101388" grpId="1" animBg="1"/>
      <p:bldP spid="101389" grpId="0" animBg="1"/>
      <p:bldP spid="101389" grpId="1" animBg="1"/>
      <p:bldP spid="101390" grpId="0" animBg="1"/>
      <p:bldP spid="101390" grpId="1" animBg="1"/>
      <p:bldP spid="101391" grpId="0" animBg="1"/>
      <p:bldP spid="101391" grpId="1" animBg="1"/>
      <p:bldP spid="101392" grpId="0" animBg="1"/>
      <p:bldP spid="101392" grpId="1" animBg="1"/>
      <p:bldP spid="101393" grpId="0" animBg="1"/>
      <p:bldP spid="101393" grpId="1" animBg="1"/>
      <p:bldP spid="101397" grpId="0" animBg="1"/>
      <p:bldP spid="101398" grpId="0" animBg="1"/>
      <p:bldP spid="101398" grpId="1" animBg="1"/>
      <p:bldP spid="101399" grpId="0"/>
      <p:bldP spid="101400" grpId="0"/>
      <p:bldP spid="101401" grpId="0"/>
      <p:bldP spid="101401" grpId="1"/>
      <p:bldP spid="1014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536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11: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Chất bột đường có vai trò gì đối với cơ thể?</a:t>
            </a: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2421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2422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Xây dựng và đổi mới cơ thể.</a:t>
            </a:r>
          </a:p>
        </p:txBody>
      </p:sp>
      <p:sp>
        <p:nvSpPr>
          <p:cNvPr id="102424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Giàu năng lượng và giúp cơ thể hấp thu các vi ta min.</a:t>
            </a:r>
          </a:p>
        </p:txBody>
      </p:sp>
      <p:sp>
        <p:nvSpPr>
          <p:cNvPr id="102425" name="Text Box 25"/>
          <p:cNvSpPr txBox="1">
            <a:spLocks noChangeArrowheads="1"/>
          </p:cNvSpPr>
          <p:nvPr/>
        </p:nvSpPr>
        <p:spPr bwMode="auto">
          <a:xfrm>
            <a:off x="496888" y="4195763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Cung cấp năng lượng cần thiết cho mọi hoạt động và duy trì nhiệt độ cơ thể.</a:t>
            </a: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5386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8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6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2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1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24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24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1000" fill="hold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1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24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20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24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26"/>
                  </p:tgtEl>
                </p:cond>
              </p:nextCondLst>
            </p:seq>
          </p:childTnLst>
        </p:cTn>
      </p:par>
    </p:tnLst>
    <p:bldLst>
      <p:bldP spid="102405" grpId="0"/>
      <p:bldP spid="102406" grpId="0"/>
      <p:bldP spid="102407" grpId="0" animBg="1"/>
      <p:bldP spid="102408" grpId="0" animBg="1"/>
      <p:bldP spid="102408" grpId="1" animBg="1"/>
      <p:bldP spid="102409" grpId="0" animBg="1"/>
      <p:bldP spid="102409" grpId="1" animBg="1"/>
      <p:bldP spid="102410" grpId="0" animBg="1"/>
      <p:bldP spid="102410" grpId="1" animBg="1"/>
      <p:bldP spid="102411" grpId="0" animBg="1"/>
      <p:bldP spid="102411" grpId="1" animBg="1"/>
      <p:bldP spid="102412" grpId="0" animBg="1"/>
      <p:bldP spid="102412" grpId="1" animBg="1"/>
      <p:bldP spid="102413" grpId="0" animBg="1"/>
      <p:bldP spid="102413" grpId="1" animBg="1"/>
      <p:bldP spid="102414" grpId="0" animBg="1"/>
      <p:bldP spid="102414" grpId="1" animBg="1"/>
      <p:bldP spid="102415" grpId="0" animBg="1"/>
      <p:bldP spid="102415" grpId="1" animBg="1"/>
      <p:bldP spid="102416" grpId="0" animBg="1"/>
      <p:bldP spid="102416" grpId="1" animBg="1"/>
      <p:bldP spid="102417" grpId="0" animBg="1"/>
      <p:bldP spid="102417" grpId="1" animBg="1"/>
      <p:bldP spid="102421" grpId="0" animBg="1"/>
      <p:bldP spid="102422" grpId="0" animBg="1"/>
      <p:bldP spid="102422" grpId="1" animBg="1"/>
      <p:bldP spid="102423" grpId="0"/>
      <p:bldP spid="102424" grpId="0"/>
      <p:bldP spid="102425" grpId="0"/>
      <p:bldP spid="10242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12:</a:t>
            </a: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Chất đạm có vai trò gì đối với cơ thể?</a:t>
            </a:r>
          </a:p>
        </p:txBody>
      </p:sp>
      <p:sp>
        <p:nvSpPr>
          <p:cNvPr id="10343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3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4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4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344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344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344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3447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Xây dựng và đổi mới cơ thể.</a:t>
            </a:r>
          </a:p>
        </p:txBody>
      </p:sp>
      <p:sp>
        <p:nvSpPr>
          <p:cNvPr id="103448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Giàu năng lượng và giúp cơ thể hấp thu các vi ta min.</a:t>
            </a:r>
          </a:p>
        </p:txBody>
      </p:sp>
      <p:sp>
        <p:nvSpPr>
          <p:cNvPr id="103449" name="Text Box 25"/>
          <p:cNvSpPr txBox="1">
            <a:spLocks noChangeArrowheads="1"/>
          </p:cNvSpPr>
          <p:nvPr/>
        </p:nvSpPr>
        <p:spPr bwMode="auto">
          <a:xfrm>
            <a:off x="496888" y="4195763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Cung cấp năng lượng cần thiết cho mọi hoạt động và duy trì nhiệt độ cơ thể.</a:t>
            </a:r>
          </a:p>
        </p:txBody>
      </p:sp>
      <p:sp>
        <p:nvSpPr>
          <p:cNvPr id="10345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6410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3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4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3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3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3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34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34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50"/>
                  </p:tgtEl>
                </p:cond>
              </p:nextCondLst>
            </p:seq>
          </p:childTnLst>
        </p:cTn>
      </p:par>
    </p:tnLst>
    <p:bldLst>
      <p:bldP spid="103429" grpId="0"/>
      <p:bldP spid="103430" grpId="0"/>
      <p:bldP spid="103431" grpId="0" animBg="1"/>
      <p:bldP spid="103432" grpId="0" animBg="1"/>
      <p:bldP spid="103432" grpId="1" animBg="1"/>
      <p:bldP spid="103433" grpId="0" animBg="1"/>
      <p:bldP spid="103433" grpId="1" animBg="1"/>
      <p:bldP spid="103434" grpId="0" animBg="1"/>
      <p:bldP spid="103434" grpId="1" animBg="1"/>
      <p:bldP spid="103435" grpId="0" animBg="1"/>
      <p:bldP spid="103435" grpId="1" animBg="1"/>
      <p:bldP spid="103436" grpId="0" animBg="1"/>
      <p:bldP spid="103436" grpId="1" animBg="1"/>
      <p:bldP spid="103437" grpId="0" animBg="1"/>
      <p:bldP spid="103437" grpId="1" animBg="1"/>
      <p:bldP spid="103438" grpId="0" animBg="1"/>
      <p:bldP spid="103438" grpId="1" animBg="1"/>
      <p:bldP spid="103439" grpId="0" animBg="1"/>
      <p:bldP spid="103439" grpId="1" animBg="1"/>
      <p:bldP spid="103440" grpId="0" animBg="1"/>
      <p:bldP spid="103440" grpId="1" animBg="1"/>
      <p:bldP spid="103441" grpId="0" animBg="1"/>
      <p:bldP spid="103441" grpId="1" animBg="1"/>
      <p:bldP spid="103445" grpId="0" animBg="1"/>
      <p:bldP spid="103446" grpId="0" animBg="1"/>
      <p:bldP spid="103446" grpId="1" animBg="1"/>
      <p:bldP spid="103447" grpId="0"/>
      <p:bldP spid="103447" grpId="1"/>
      <p:bldP spid="103448" grpId="0"/>
      <p:bldP spid="1034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741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13:</a:t>
            </a: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Chất béo có vai trò gì đối với cơ thể?</a:t>
            </a:r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5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5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5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5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6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6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6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6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6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6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446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446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446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446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447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4471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Xây dựng và đổi mới cơ thể.</a:t>
            </a:r>
          </a:p>
        </p:txBody>
      </p:sp>
      <p:sp>
        <p:nvSpPr>
          <p:cNvPr id="104472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Giàu năng lượng và giúp cơ thể hấp thu các vi ta min.</a:t>
            </a:r>
          </a:p>
        </p:txBody>
      </p:sp>
      <p:sp>
        <p:nvSpPr>
          <p:cNvPr id="104473" name="Text Box 25"/>
          <p:cNvSpPr txBox="1">
            <a:spLocks noChangeArrowheads="1"/>
          </p:cNvSpPr>
          <p:nvPr/>
        </p:nvSpPr>
        <p:spPr bwMode="auto">
          <a:xfrm>
            <a:off x="496888" y="4195763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Cung cấp năng lượng cần thiết cho mọi hoạt động và duy trì nhiệt độ cơ thể.</a:t>
            </a:r>
          </a:p>
        </p:txBody>
      </p:sp>
      <p:sp>
        <p:nvSpPr>
          <p:cNvPr id="104474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7434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4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4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66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4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44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67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4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44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68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44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4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4"/>
                  </p:tgtEl>
                </p:cond>
              </p:nextCondLst>
            </p:seq>
          </p:childTnLst>
        </p:cTn>
      </p:par>
    </p:tnLst>
    <p:bldLst>
      <p:bldP spid="104453" grpId="0"/>
      <p:bldP spid="104454" grpId="0"/>
      <p:bldP spid="104455" grpId="0" animBg="1"/>
      <p:bldP spid="104456" grpId="0" animBg="1"/>
      <p:bldP spid="104456" grpId="1" animBg="1"/>
      <p:bldP spid="104457" grpId="0" animBg="1"/>
      <p:bldP spid="104457" grpId="1" animBg="1"/>
      <p:bldP spid="104458" grpId="0" animBg="1"/>
      <p:bldP spid="104458" grpId="1" animBg="1"/>
      <p:bldP spid="104459" grpId="0" animBg="1"/>
      <p:bldP spid="104459" grpId="1" animBg="1"/>
      <p:bldP spid="104460" grpId="0" animBg="1"/>
      <p:bldP spid="104460" grpId="1" animBg="1"/>
      <p:bldP spid="104461" grpId="0" animBg="1"/>
      <p:bldP spid="104461" grpId="1" animBg="1"/>
      <p:bldP spid="104462" grpId="0" animBg="1"/>
      <p:bldP spid="104462" grpId="1" animBg="1"/>
      <p:bldP spid="104463" grpId="0" animBg="1"/>
      <p:bldP spid="104463" grpId="1" animBg="1"/>
      <p:bldP spid="104464" grpId="0" animBg="1"/>
      <p:bldP spid="104464" grpId="1" animBg="1"/>
      <p:bldP spid="104465" grpId="0" animBg="1"/>
      <p:bldP spid="104465" grpId="1" animBg="1"/>
      <p:bldP spid="104469" grpId="0" animBg="1"/>
      <p:bldP spid="104470" grpId="0" animBg="1"/>
      <p:bldP spid="104470" grpId="1" animBg="1"/>
      <p:bldP spid="104471" grpId="0"/>
      <p:bldP spid="104472" grpId="0"/>
      <p:bldP spid="104472" grpId="1"/>
      <p:bldP spid="1044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843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14:</a:t>
            </a: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Vi-ta-min, chất khoáng, chất xơ có vai trò gì đối với cơ thể?</a:t>
            </a:r>
          </a:p>
        </p:txBody>
      </p:sp>
      <p:sp>
        <p:nvSpPr>
          <p:cNvPr id="10547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8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549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549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549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549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549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Giúp cơ thể chống lại bệnh tật.</a:t>
            </a:r>
          </a:p>
        </p:txBody>
      </p:sp>
      <p:sp>
        <p:nvSpPr>
          <p:cNvPr id="105496" name="Text Box 24"/>
          <p:cNvSpPr txBox="1">
            <a:spLocks noChangeArrowheads="1"/>
          </p:cNvSpPr>
          <p:nvPr/>
        </p:nvSpPr>
        <p:spPr bwMode="auto">
          <a:xfrm>
            <a:off x="496888" y="3038475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Tham gia xây dựng cơ thể, tạo men thúc đẩy và điều khiển hoạt động sống.</a:t>
            </a:r>
          </a:p>
        </p:txBody>
      </p:sp>
      <p:sp>
        <p:nvSpPr>
          <p:cNvPr id="105497" name="Text Box 25"/>
          <p:cNvSpPr txBox="1">
            <a:spLocks noChangeArrowheads="1"/>
          </p:cNvSpPr>
          <p:nvPr/>
        </p:nvSpPr>
        <p:spPr bwMode="auto">
          <a:xfrm>
            <a:off x="496888" y="4046538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Bảo đảm hoạt động bình thường của bộ máy tiêu hóa.</a:t>
            </a:r>
          </a:p>
        </p:txBody>
      </p:sp>
      <p:sp>
        <p:nvSpPr>
          <p:cNvPr id="105498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8458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500" name="Text Box 28"/>
          <p:cNvSpPr txBox="1">
            <a:spLocks noChangeArrowheads="1"/>
          </p:cNvSpPr>
          <p:nvPr/>
        </p:nvSpPr>
        <p:spPr bwMode="auto">
          <a:xfrm>
            <a:off x="503238" y="4983163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6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0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7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5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0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54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10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54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54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8"/>
                  </p:tgtEl>
                </p:cond>
              </p:nextCondLst>
            </p:seq>
          </p:childTnLst>
        </p:cTn>
      </p:par>
    </p:tnLst>
    <p:bldLst>
      <p:bldP spid="105477" grpId="0"/>
      <p:bldP spid="105478" grpId="0"/>
      <p:bldP spid="105479" grpId="0" animBg="1"/>
      <p:bldP spid="105480" grpId="0" animBg="1"/>
      <p:bldP spid="105480" grpId="1" animBg="1"/>
      <p:bldP spid="105481" grpId="0" animBg="1"/>
      <p:bldP spid="105481" grpId="1" animBg="1"/>
      <p:bldP spid="105482" grpId="0" animBg="1"/>
      <p:bldP spid="105482" grpId="1" animBg="1"/>
      <p:bldP spid="105483" grpId="0" animBg="1"/>
      <p:bldP spid="105483" grpId="1" animBg="1"/>
      <p:bldP spid="105484" grpId="0" animBg="1"/>
      <p:bldP spid="105484" grpId="1" animBg="1"/>
      <p:bldP spid="105485" grpId="0" animBg="1"/>
      <p:bldP spid="105485" grpId="1" animBg="1"/>
      <p:bldP spid="105486" grpId="0" animBg="1"/>
      <p:bldP spid="105486" grpId="1" animBg="1"/>
      <p:bldP spid="105487" grpId="0" animBg="1"/>
      <p:bldP spid="105487" grpId="1" animBg="1"/>
      <p:bldP spid="105488" grpId="0" animBg="1"/>
      <p:bldP spid="105488" grpId="1" animBg="1"/>
      <p:bldP spid="105489" grpId="0" animBg="1"/>
      <p:bldP spid="105489" grpId="1" animBg="1"/>
      <p:bldP spid="105493" grpId="0" animBg="1"/>
      <p:bldP spid="105494" grpId="0" animBg="1"/>
      <p:bldP spid="105494" grpId="1" animBg="1"/>
      <p:bldP spid="105495" grpId="0"/>
      <p:bldP spid="105496" grpId="0"/>
      <p:bldP spid="105497" grpId="0"/>
      <p:bldP spid="105500" grpId="0"/>
      <p:bldP spid="105500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945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15: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Tại sao cần ăn phối hợp nhiều loại thức ăn?</a:t>
            </a:r>
          </a:p>
        </p:txBody>
      </p:sp>
      <p:sp>
        <p:nvSpPr>
          <p:cNvPr id="10650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0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0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0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0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0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1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1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1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1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651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651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651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651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651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6519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7459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Để cung cấp đầy đủ chất dinh dưỡng cho cơ thể.</a:t>
            </a:r>
          </a:p>
        </p:txBody>
      </p:sp>
      <p:sp>
        <p:nvSpPr>
          <p:cNvPr id="106520" name="Text Box 24"/>
          <p:cNvSpPr txBox="1">
            <a:spLocks noChangeArrowheads="1"/>
          </p:cNvSpPr>
          <p:nvPr/>
        </p:nvSpPr>
        <p:spPr bwMode="auto">
          <a:xfrm>
            <a:off x="496888" y="3224213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Giúp ta ăn ngon miệng.</a:t>
            </a:r>
          </a:p>
        </p:txBody>
      </p:sp>
      <p:sp>
        <p:nvSpPr>
          <p:cNvPr id="106521" name="Text Box 25"/>
          <p:cNvSpPr txBox="1">
            <a:spLocks noChangeArrowheads="1"/>
          </p:cNvSpPr>
          <p:nvPr/>
        </p:nvSpPr>
        <p:spPr bwMode="auto">
          <a:xfrm>
            <a:off x="496888" y="404653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Giúp tiêu hóa tốt hơn.</a:t>
            </a:r>
          </a:p>
        </p:txBody>
      </p:sp>
      <p:sp>
        <p:nvSpPr>
          <p:cNvPr id="106522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9482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24" name="Text Box 28"/>
          <p:cNvSpPr txBox="1">
            <a:spLocks noChangeArrowheads="1"/>
          </p:cNvSpPr>
          <p:nvPr/>
        </p:nvSpPr>
        <p:spPr bwMode="auto">
          <a:xfrm>
            <a:off x="503238" y="4868863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6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6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4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1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65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1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65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65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15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65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65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1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6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6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22"/>
                  </p:tgtEl>
                </p:cond>
              </p:nextCondLst>
            </p:seq>
          </p:childTnLst>
        </p:cTn>
      </p:par>
    </p:tnLst>
    <p:bldLst>
      <p:bldP spid="106501" grpId="0"/>
      <p:bldP spid="106502" grpId="0"/>
      <p:bldP spid="106503" grpId="0" animBg="1"/>
      <p:bldP spid="106504" grpId="0" animBg="1"/>
      <p:bldP spid="106504" grpId="1" animBg="1"/>
      <p:bldP spid="106505" grpId="0" animBg="1"/>
      <p:bldP spid="106505" grpId="1" animBg="1"/>
      <p:bldP spid="106506" grpId="0" animBg="1"/>
      <p:bldP spid="106506" grpId="1" animBg="1"/>
      <p:bldP spid="106507" grpId="0" animBg="1"/>
      <p:bldP spid="106507" grpId="1" animBg="1"/>
      <p:bldP spid="106508" grpId="0" animBg="1"/>
      <p:bldP spid="106508" grpId="1" animBg="1"/>
      <p:bldP spid="106509" grpId="0" animBg="1"/>
      <p:bldP spid="106509" grpId="1" animBg="1"/>
      <p:bldP spid="106510" grpId="0" animBg="1"/>
      <p:bldP spid="106510" grpId="1" animBg="1"/>
      <p:bldP spid="106511" grpId="0" animBg="1"/>
      <p:bldP spid="106511" grpId="1" animBg="1"/>
      <p:bldP spid="106512" grpId="0" animBg="1"/>
      <p:bldP spid="106512" grpId="1" animBg="1"/>
      <p:bldP spid="106513" grpId="0" animBg="1"/>
      <p:bldP spid="106513" grpId="1" animBg="1"/>
      <p:bldP spid="106517" grpId="0" animBg="1"/>
      <p:bldP spid="106518" grpId="0" animBg="1"/>
      <p:bldP spid="106518" grpId="1" animBg="1"/>
      <p:bldP spid="106519" grpId="0"/>
      <p:bldP spid="106520" grpId="0"/>
      <p:bldP spid="106521" grpId="0"/>
      <p:bldP spid="106524" grpId="0"/>
      <p:bldP spid="10652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048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16: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Tại sao cần ăn phối hợp đạm động vật và đạm thực vật?</a:t>
            </a:r>
          </a:p>
        </p:txBody>
      </p:sp>
      <p:sp>
        <p:nvSpPr>
          <p:cNvPr id="10752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2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753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753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754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7541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7542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496888" y="2647950"/>
            <a:ext cx="7459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Để dễ tiêu hóa.</a:t>
            </a: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496888" y="342900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Giúp ta ăn ngon miệng.</a:t>
            </a:r>
          </a:p>
        </p:txBody>
      </p:sp>
      <p:sp>
        <p:nvSpPr>
          <p:cNvPr id="107546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0505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48" name="Text Box 28"/>
          <p:cNvSpPr txBox="1">
            <a:spLocks noChangeArrowheads="1"/>
          </p:cNvSpPr>
          <p:nvPr/>
        </p:nvSpPr>
        <p:spPr bwMode="auto">
          <a:xfrm>
            <a:off x="503238" y="4149725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Để cung cấp đầy đủ các chất bổ dưỡng quý cho cơ thể và dễ tiêu hóa.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18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7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6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75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75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75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0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75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6"/>
                  </p:tgtEl>
                </p:cond>
              </p:nextCondLst>
            </p:seq>
          </p:childTnLst>
        </p:cTn>
      </p:par>
    </p:tnLst>
    <p:bldLst>
      <p:bldP spid="107525" grpId="0"/>
      <p:bldP spid="107526" grpId="0"/>
      <p:bldP spid="107527" grpId="0" animBg="1"/>
      <p:bldP spid="107528" grpId="0" animBg="1"/>
      <p:bldP spid="107528" grpId="1" animBg="1"/>
      <p:bldP spid="107529" grpId="0" animBg="1"/>
      <p:bldP spid="107529" grpId="1" animBg="1"/>
      <p:bldP spid="107530" grpId="0" animBg="1"/>
      <p:bldP spid="107530" grpId="1" animBg="1"/>
      <p:bldP spid="107531" grpId="0" animBg="1"/>
      <p:bldP spid="107531" grpId="1" animBg="1"/>
      <p:bldP spid="107532" grpId="0" animBg="1"/>
      <p:bldP spid="107532" grpId="1" animBg="1"/>
      <p:bldP spid="107533" grpId="0" animBg="1"/>
      <p:bldP spid="107533" grpId="1" animBg="1"/>
      <p:bldP spid="107534" grpId="0" animBg="1"/>
      <p:bldP spid="107534" grpId="1" animBg="1"/>
      <p:bldP spid="107535" grpId="0" animBg="1"/>
      <p:bldP spid="107535" grpId="1" animBg="1"/>
      <p:bldP spid="107536" grpId="0" animBg="1"/>
      <p:bldP spid="107536" grpId="1" animBg="1"/>
      <p:bldP spid="107537" grpId="0" animBg="1"/>
      <p:bldP spid="107537" grpId="1" animBg="1"/>
      <p:bldP spid="107541" grpId="0" animBg="1"/>
      <p:bldP spid="107542" grpId="0" animBg="1"/>
      <p:bldP spid="107542" grpId="1" animBg="1"/>
      <p:bldP spid="107543" grpId="0"/>
      <p:bldP spid="107544" grpId="0"/>
      <p:bldP spid="107548" grpId="0"/>
      <p:bldP spid="10754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307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 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0" y="1371600"/>
            <a:ext cx="2057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TRÒ CHƠI: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609600" y="2163763"/>
            <a:ext cx="7848600" cy="329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Đại diện từng tổ trả lời câu hỏi.</a:t>
            </a:r>
          </a:p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Thời gian suy nghĩ 10 giây.</a:t>
            </a:r>
          </a:p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Trả lời đúng, ghi được 10 điểm. Trả lời sai hoặc không trả lời 0 điểm.</a:t>
            </a:r>
          </a:p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Sau 10 giây, 2 đội còn lại giơ tay dành quyền trả lời. Kết quả ghi điểm như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9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9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/>
      <p:bldP spid="8909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150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17: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Tại sao cần ăn phối hợp chất béo từ động vật và chất béo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</a:rPr>
              <a:t>từ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</a:rPr>
              <a:t>thực vật?</a:t>
            </a:r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5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6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6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856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856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856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856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856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Giúp ta ăn ngon miệng.</a:t>
            </a:r>
          </a:p>
        </p:txBody>
      </p:sp>
      <p:sp>
        <p:nvSpPr>
          <p:cNvPr id="108569" name="Text Box 25"/>
          <p:cNvSpPr txBox="1">
            <a:spLocks noChangeArrowheads="1"/>
          </p:cNvSpPr>
          <p:nvPr/>
        </p:nvSpPr>
        <p:spPr bwMode="auto">
          <a:xfrm>
            <a:off x="496888" y="46164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Giúp tiêu hóa tốt hơn.</a:t>
            </a:r>
          </a:p>
        </p:txBody>
      </p:sp>
      <p:sp>
        <p:nvSpPr>
          <p:cNvPr id="10857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1529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72" name="Text Box 28"/>
          <p:cNvSpPr txBox="1">
            <a:spLocks noChangeArrowheads="1"/>
          </p:cNvSpPr>
          <p:nvPr/>
        </p:nvSpPr>
        <p:spPr bwMode="auto">
          <a:xfrm>
            <a:off x="503238" y="34353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Để cung cấp đầy đủ các chất béo cần thiết cho cơ thể.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8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8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2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85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6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85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85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63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85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8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6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85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8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70"/>
                  </p:tgtEl>
                </p:cond>
              </p:nextCondLst>
            </p:seq>
          </p:childTnLst>
        </p:cTn>
      </p:par>
    </p:tnLst>
    <p:bldLst>
      <p:bldP spid="108549" grpId="0"/>
      <p:bldP spid="108550" grpId="0"/>
      <p:bldP spid="108551" grpId="0" animBg="1"/>
      <p:bldP spid="108552" grpId="0" animBg="1"/>
      <p:bldP spid="108552" grpId="1" animBg="1"/>
      <p:bldP spid="108553" grpId="0" animBg="1"/>
      <p:bldP spid="108553" grpId="1" animBg="1"/>
      <p:bldP spid="108554" grpId="0" animBg="1"/>
      <p:bldP spid="108554" grpId="1" animBg="1"/>
      <p:bldP spid="108555" grpId="0" animBg="1"/>
      <p:bldP spid="108555" grpId="1" animBg="1"/>
      <p:bldP spid="108556" grpId="0" animBg="1"/>
      <p:bldP spid="108556" grpId="1" animBg="1"/>
      <p:bldP spid="108557" grpId="0" animBg="1"/>
      <p:bldP spid="108557" grpId="1" animBg="1"/>
      <p:bldP spid="108558" grpId="0" animBg="1"/>
      <p:bldP spid="108558" grpId="1" animBg="1"/>
      <p:bldP spid="108559" grpId="0" animBg="1"/>
      <p:bldP spid="108559" grpId="1" animBg="1"/>
      <p:bldP spid="108560" grpId="0" animBg="1"/>
      <p:bldP spid="108560" grpId="1" animBg="1"/>
      <p:bldP spid="108561" grpId="0" animBg="1"/>
      <p:bldP spid="108561" grpId="1" animBg="1"/>
      <p:bldP spid="108565" grpId="0" animBg="1"/>
      <p:bldP spid="108566" grpId="0" animBg="1"/>
      <p:bldP spid="108566" grpId="1" animBg="1"/>
      <p:bldP spid="108568" grpId="0"/>
      <p:bldP spid="108569" grpId="0"/>
      <p:bldP spid="108572" grpId="0"/>
      <p:bldP spid="108572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253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18:</a:t>
            </a: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Nên ăn ít thức ăn chứa nhiều chất béo để phòng bệnh gì?</a:t>
            </a:r>
          </a:p>
        </p:txBody>
      </p:sp>
      <p:sp>
        <p:nvSpPr>
          <p:cNvPr id="10957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7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7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8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8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8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8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8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8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0958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958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958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958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959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Tim mạch, bướu cổ.</a:t>
            </a:r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Mắt kém, vàng da.</a:t>
            </a:r>
          </a:p>
        </p:txBody>
      </p:sp>
      <p:sp>
        <p:nvSpPr>
          <p:cNvPr id="109593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2553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9595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Tim mạch, cao huyết áp.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2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9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8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95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6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95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9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7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95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8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95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93"/>
                  </p:tgtEl>
                </p:cond>
              </p:nextCondLst>
            </p:seq>
          </p:childTnLst>
        </p:cTn>
      </p:par>
    </p:tnLst>
    <p:bldLst>
      <p:bldP spid="109573" grpId="0"/>
      <p:bldP spid="109574" grpId="0"/>
      <p:bldP spid="109575" grpId="0" animBg="1"/>
      <p:bldP spid="109576" grpId="0" animBg="1"/>
      <p:bldP spid="109576" grpId="1" animBg="1"/>
      <p:bldP spid="109577" grpId="0" animBg="1"/>
      <p:bldP spid="109577" grpId="1" animBg="1"/>
      <p:bldP spid="109578" grpId="0" animBg="1"/>
      <p:bldP spid="109578" grpId="1" animBg="1"/>
      <p:bldP spid="109579" grpId="0" animBg="1"/>
      <p:bldP spid="109579" grpId="1" animBg="1"/>
      <p:bldP spid="109580" grpId="0" animBg="1"/>
      <p:bldP spid="109580" grpId="1" animBg="1"/>
      <p:bldP spid="109581" grpId="0" animBg="1"/>
      <p:bldP spid="109581" grpId="1" animBg="1"/>
      <p:bldP spid="109582" grpId="0" animBg="1"/>
      <p:bldP spid="109582" grpId="1" animBg="1"/>
      <p:bldP spid="109583" grpId="0" animBg="1"/>
      <p:bldP spid="109583" grpId="1" animBg="1"/>
      <p:bldP spid="109584" grpId="0" animBg="1"/>
      <p:bldP spid="109584" grpId="1" animBg="1"/>
      <p:bldP spid="109585" grpId="0" animBg="1"/>
      <p:bldP spid="109585" grpId="1" animBg="1"/>
      <p:bldP spid="109589" grpId="0" animBg="1"/>
      <p:bldP spid="109590" grpId="0" animBg="1"/>
      <p:bldP spid="109590" grpId="1" animBg="1"/>
      <p:bldP spid="109591" grpId="0"/>
      <p:bldP spid="109592" grpId="0"/>
      <p:bldP spid="109595" grpId="0"/>
      <p:bldP spid="109595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355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19:</a:t>
            </a:r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Nếu thiếu i-ốt, cơ thể sẽ…?</a:t>
            </a:r>
          </a:p>
        </p:txBody>
      </p:sp>
      <p:sp>
        <p:nvSpPr>
          <p:cNvPr id="11059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0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061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061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061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061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061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0615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Mắc bệnh tim mạch, bướu cổ.</a:t>
            </a:r>
          </a:p>
        </p:txBody>
      </p:sp>
      <p:sp>
        <p:nvSpPr>
          <p:cNvPr id="110616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620871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Dễ mắc bệnh bướu cổ, kém phát triển về thể lực và trí tuệ.</a:t>
            </a:r>
          </a:p>
        </p:txBody>
      </p:sp>
      <p:sp>
        <p:nvSpPr>
          <p:cNvPr id="110617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3577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19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Mắc bệnh tim mạch, cao huyết áp.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0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4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5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06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106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10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2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0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7"/>
                  </p:tgtEl>
                </p:cond>
              </p:nextCondLst>
            </p:seq>
          </p:childTnLst>
        </p:cTn>
      </p:par>
    </p:tnLst>
    <p:bldLst>
      <p:bldP spid="110597" grpId="0"/>
      <p:bldP spid="110598" grpId="0"/>
      <p:bldP spid="110599" grpId="0" animBg="1"/>
      <p:bldP spid="110600" grpId="0" animBg="1"/>
      <p:bldP spid="110600" grpId="1" animBg="1"/>
      <p:bldP spid="110601" grpId="0" animBg="1"/>
      <p:bldP spid="110601" grpId="1" animBg="1"/>
      <p:bldP spid="110602" grpId="0" animBg="1"/>
      <p:bldP spid="110602" grpId="1" animBg="1"/>
      <p:bldP spid="110603" grpId="0" animBg="1"/>
      <p:bldP spid="110603" grpId="1" animBg="1"/>
      <p:bldP spid="110604" grpId="0" animBg="1"/>
      <p:bldP spid="110604" grpId="1" animBg="1"/>
      <p:bldP spid="110605" grpId="0" animBg="1"/>
      <p:bldP spid="110605" grpId="1" animBg="1"/>
      <p:bldP spid="110606" grpId="0" animBg="1"/>
      <p:bldP spid="110606" grpId="1" animBg="1"/>
      <p:bldP spid="110607" grpId="0" animBg="1"/>
      <p:bldP spid="110607" grpId="1" animBg="1"/>
      <p:bldP spid="110608" grpId="0" animBg="1"/>
      <p:bldP spid="110608" grpId="1" animBg="1"/>
      <p:bldP spid="110609" grpId="0" animBg="1"/>
      <p:bldP spid="110609" grpId="1" animBg="1"/>
      <p:bldP spid="110613" grpId="0" animBg="1"/>
      <p:bldP spid="110614" grpId="0" animBg="1"/>
      <p:bldP spid="110614" grpId="1" animBg="1"/>
      <p:bldP spid="110615" grpId="0"/>
      <p:bldP spid="110616" grpId="0"/>
      <p:bldP spid="110616" grpId="1"/>
      <p:bldP spid="1106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457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20: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Cần hạn chế ăn mặn để tránh bị bệnh…?</a:t>
            </a:r>
          </a:p>
        </p:txBody>
      </p:sp>
      <p:sp>
        <p:nvSpPr>
          <p:cNvPr id="11162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2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2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2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2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2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2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3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3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3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3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163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163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163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163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163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1639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Bướu cổ.</a:t>
            </a:r>
          </a:p>
        </p:txBody>
      </p:sp>
      <p:sp>
        <p:nvSpPr>
          <p:cNvPr id="111640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Phù da.</a:t>
            </a:r>
          </a:p>
        </p:txBody>
      </p:sp>
      <p:sp>
        <p:nvSpPr>
          <p:cNvPr id="111641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4601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Cao huyết áp.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16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3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116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116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35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116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36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16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41"/>
                  </p:tgtEl>
                </p:cond>
              </p:nextCondLst>
            </p:seq>
          </p:childTnLst>
        </p:cTn>
      </p:par>
    </p:tnLst>
    <p:bldLst>
      <p:bldP spid="111621" grpId="0"/>
      <p:bldP spid="111622" grpId="0"/>
      <p:bldP spid="111623" grpId="0" animBg="1"/>
      <p:bldP spid="111624" grpId="0" animBg="1"/>
      <p:bldP spid="111624" grpId="1" animBg="1"/>
      <p:bldP spid="111625" grpId="0" animBg="1"/>
      <p:bldP spid="111625" grpId="1" animBg="1"/>
      <p:bldP spid="111626" grpId="0" animBg="1"/>
      <p:bldP spid="111626" grpId="1" animBg="1"/>
      <p:bldP spid="111627" grpId="0" animBg="1"/>
      <p:bldP spid="111627" grpId="1" animBg="1"/>
      <p:bldP spid="111628" grpId="0" animBg="1"/>
      <p:bldP spid="111628" grpId="1" animBg="1"/>
      <p:bldP spid="111629" grpId="0" animBg="1"/>
      <p:bldP spid="111629" grpId="1" animBg="1"/>
      <p:bldP spid="111630" grpId="0" animBg="1"/>
      <p:bldP spid="111630" grpId="1" animBg="1"/>
      <p:bldP spid="111631" grpId="0" animBg="1"/>
      <p:bldP spid="111631" grpId="1" animBg="1"/>
      <p:bldP spid="111632" grpId="0" animBg="1"/>
      <p:bldP spid="111632" grpId="1" animBg="1"/>
      <p:bldP spid="111633" grpId="0" animBg="1"/>
      <p:bldP spid="111633" grpId="1" animBg="1"/>
      <p:bldP spid="111637" grpId="0" animBg="1"/>
      <p:bldP spid="111638" grpId="0" animBg="1"/>
      <p:bldP spid="111638" grpId="1" animBg="1"/>
      <p:bldP spid="111639" grpId="0"/>
      <p:bldP spid="111640" grpId="0"/>
      <p:bldP spid="111643" grpId="0"/>
      <p:bldP spid="11164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560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21: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Ăn nhiều rau, quả chín để …?</a:t>
            </a:r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4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4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265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265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266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2661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2662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2663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Cung cấp vi-ta-min cho cơ thể.</a:t>
            </a:r>
          </a:p>
        </p:txBody>
      </p:sp>
      <p:sp>
        <p:nvSpPr>
          <p:cNvPr id="112664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7361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Cung cấp chất xơ cho cơ thể và chống táo bón.</a:t>
            </a:r>
          </a:p>
        </p:txBody>
      </p:sp>
      <p:sp>
        <p:nvSpPr>
          <p:cNvPr id="112665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5625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87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Cung cấp chất khoáng cần thiết cho cơ thể.</a:t>
            </a:r>
          </a:p>
        </p:txBody>
      </p:sp>
      <p:sp>
        <p:nvSpPr>
          <p:cNvPr id="112668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2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2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2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2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26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58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26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26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59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26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26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6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26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65"/>
                  </p:tgtEl>
                </p:cond>
              </p:nextCondLst>
            </p:seq>
          </p:childTnLst>
        </p:cTn>
      </p:par>
    </p:tnLst>
    <p:bldLst>
      <p:bldP spid="112645" grpId="0"/>
      <p:bldP spid="112646" grpId="0"/>
      <p:bldP spid="112647" grpId="0" animBg="1"/>
      <p:bldP spid="112648" grpId="0" animBg="1"/>
      <p:bldP spid="112648" grpId="1" animBg="1"/>
      <p:bldP spid="112649" grpId="0" animBg="1"/>
      <p:bldP spid="112649" grpId="1" animBg="1"/>
      <p:bldP spid="112650" grpId="0" animBg="1"/>
      <p:bldP spid="112650" grpId="1" animBg="1"/>
      <p:bldP spid="112651" grpId="0" animBg="1"/>
      <p:bldP spid="112651" grpId="1" animBg="1"/>
      <p:bldP spid="112652" grpId="0" animBg="1"/>
      <p:bldP spid="112652" grpId="1" animBg="1"/>
      <p:bldP spid="112653" grpId="0" animBg="1"/>
      <p:bldP spid="112653" grpId="1" animBg="1"/>
      <p:bldP spid="112654" grpId="0" animBg="1"/>
      <p:bldP spid="112654" grpId="1" animBg="1"/>
      <p:bldP spid="112655" grpId="0" animBg="1"/>
      <p:bldP spid="112655" grpId="1" animBg="1"/>
      <p:bldP spid="112656" grpId="0" animBg="1"/>
      <p:bldP spid="112656" grpId="1" animBg="1"/>
      <p:bldP spid="112657" grpId="0" animBg="1"/>
      <p:bldP spid="112657" grpId="1" animBg="1"/>
      <p:bldP spid="112661" grpId="0" animBg="1"/>
      <p:bldP spid="112662" grpId="0" animBg="1"/>
      <p:bldP spid="112662" grpId="1" animBg="1"/>
      <p:bldP spid="112663" grpId="0"/>
      <p:bldP spid="112664" grpId="0"/>
      <p:bldP spid="112667" grpId="0"/>
      <p:bldP spid="112668" grpId="0"/>
      <p:bldP spid="112668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662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22: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Thực phẩm sạch và an toàn là thực phẩm …?</a:t>
            </a:r>
          </a:p>
        </p:txBody>
      </p:sp>
      <p:sp>
        <p:nvSpPr>
          <p:cNvPr id="11367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7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8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8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368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368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368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368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368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3687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Giữ được chất dinh dưỡng.</a:t>
            </a:r>
          </a:p>
        </p:txBody>
      </p:sp>
      <p:sp>
        <p:nvSpPr>
          <p:cNvPr id="113688" name="Text Box 24"/>
          <p:cNvSpPr txBox="1">
            <a:spLocks noChangeArrowheads="1"/>
          </p:cNvSpPr>
          <p:nvPr/>
        </p:nvSpPr>
        <p:spPr bwMode="auto">
          <a:xfrm>
            <a:off x="523875" y="4041775"/>
            <a:ext cx="7361238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Không bị nhiễm khuẩn, hóa chất, không gây ngộ độc cho người sử dụng.</a:t>
            </a:r>
          </a:p>
        </p:txBody>
      </p:sp>
      <p:sp>
        <p:nvSpPr>
          <p:cNvPr id="113689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6649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91" name="Text Box 27"/>
          <p:cNvSpPr txBox="1">
            <a:spLocks noChangeArrowheads="1"/>
          </p:cNvSpPr>
          <p:nvPr/>
        </p:nvSpPr>
        <p:spPr bwMode="auto">
          <a:xfrm>
            <a:off x="503238" y="3141663"/>
            <a:ext cx="687705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Được nuôi trồng, bảo quản, chế biến hợp vệ sinh.</a:t>
            </a:r>
          </a:p>
        </p:txBody>
      </p:sp>
      <p:sp>
        <p:nvSpPr>
          <p:cNvPr id="113692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8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7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4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78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36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2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3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36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3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4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36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9"/>
                  </p:tgtEl>
                </p:cond>
              </p:nextCondLst>
            </p:seq>
          </p:childTnLst>
        </p:cTn>
      </p:par>
    </p:tnLst>
    <p:bldLst>
      <p:bldP spid="113669" grpId="0"/>
      <p:bldP spid="113670" grpId="0"/>
      <p:bldP spid="113671" grpId="0" animBg="1"/>
      <p:bldP spid="113672" grpId="0" animBg="1"/>
      <p:bldP spid="113672" grpId="1" animBg="1"/>
      <p:bldP spid="113673" grpId="0" animBg="1"/>
      <p:bldP spid="113673" grpId="1" animBg="1"/>
      <p:bldP spid="113674" grpId="0" animBg="1"/>
      <p:bldP spid="113674" grpId="1" animBg="1"/>
      <p:bldP spid="113675" grpId="0" animBg="1"/>
      <p:bldP spid="113675" grpId="1" animBg="1"/>
      <p:bldP spid="113676" grpId="0" animBg="1"/>
      <p:bldP spid="113676" grpId="1" animBg="1"/>
      <p:bldP spid="113677" grpId="0" animBg="1"/>
      <p:bldP spid="113677" grpId="1" animBg="1"/>
      <p:bldP spid="113678" grpId="0" animBg="1"/>
      <p:bldP spid="113678" grpId="1" animBg="1"/>
      <p:bldP spid="113679" grpId="0" animBg="1"/>
      <p:bldP spid="113679" grpId="1" animBg="1"/>
      <p:bldP spid="113680" grpId="0" animBg="1"/>
      <p:bldP spid="113680" grpId="1" animBg="1"/>
      <p:bldP spid="113681" grpId="0" animBg="1"/>
      <p:bldP spid="113681" grpId="1" animBg="1"/>
      <p:bldP spid="113685" grpId="0" animBg="1"/>
      <p:bldP spid="113686" grpId="0" animBg="1"/>
      <p:bldP spid="113686" grpId="1" animBg="1"/>
      <p:bldP spid="113687" grpId="0"/>
      <p:bldP spid="113688" grpId="0"/>
      <p:bldP spid="113691" grpId="0"/>
      <p:bldP spid="113692" grpId="0"/>
      <p:bldP spid="11369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765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23: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Trong các cách bảo quản thức ăn dưới đây, cách nào ngăn không cho vi sinh vật xâm nhập vào thực phẩm?</a:t>
            </a:r>
          </a:p>
        </p:txBody>
      </p:sp>
      <p:sp>
        <p:nvSpPr>
          <p:cNvPr id="11469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69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69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70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70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70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70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470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470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470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470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471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4711" name="Text Box 23"/>
          <p:cNvSpPr txBox="1">
            <a:spLocks noChangeArrowheads="1"/>
          </p:cNvSpPr>
          <p:nvPr/>
        </p:nvSpPr>
        <p:spPr bwMode="auto">
          <a:xfrm>
            <a:off x="496888" y="29352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Phơi khô.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523875" y="4195763"/>
            <a:ext cx="7361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Đóng hộp.</a:t>
            </a:r>
          </a:p>
        </p:txBody>
      </p:sp>
      <p:sp>
        <p:nvSpPr>
          <p:cNvPr id="114713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7673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503238" y="3536950"/>
            <a:ext cx="687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Ướp mặn.</a:t>
            </a:r>
          </a:p>
        </p:txBody>
      </p:sp>
      <p:sp>
        <p:nvSpPr>
          <p:cNvPr id="114716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Cô đặc với đường.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4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74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1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2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4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4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7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47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4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13"/>
                  </p:tgtEl>
                </p:cond>
              </p:nextCondLst>
            </p:seq>
          </p:childTnLst>
        </p:cTn>
      </p:par>
    </p:tnLst>
    <p:bldLst>
      <p:bldP spid="114693" grpId="0"/>
      <p:bldP spid="114694" grpId="0"/>
      <p:bldP spid="114695" grpId="0" animBg="1"/>
      <p:bldP spid="114696" grpId="0" animBg="1"/>
      <p:bldP spid="114696" grpId="1" animBg="1"/>
      <p:bldP spid="114697" grpId="0" animBg="1"/>
      <p:bldP spid="114697" grpId="1" animBg="1"/>
      <p:bldP spid="114698" grpId="0" animBg="1"/>
      <p:bldP spid="114698" grpId="1" animBg="1"/>
      <p:bldP spid="114699" grpId="0" animBg="1"/>
      <p:bldP spid="114699" grpId="1" animBg="1"/>
      <p:bldP spid="114700" grpId="0" animBg="1"/>
      <p:bldP spid="114700" grpId="1" animBg="1"/>
      <p:bldP spid="114701" grpId="0" animBg="1"/>
      <p:bldP spid="114701" grpId="1" animBg="1"/>
      <p:bldP spid="114702" grpId="0" animBg="1"/>
      <p:bldP spid="114702" grpId="1" animBg="1"/>
      <p:bldP spid="114703" grpId="0" animBg="1"/>
      <p:bldP spid="114703" grpId="1" animBg="1"/>
      <p:bldP spid="114704" grpId="0" animBg="1"/>
      <p:bldP spid="114704" grpId="1" animBg="1"/>
      <p:bldP spid="114705" grpId="0" animBg="1"/>
      <p:bldP spid="114705" grpId="1" animBg="1"/>
      <p:bldP spid="114709" grpId="0" animBg="1"/>
      <p:bldP spid="114710" grpId="0" animBg="1"/>
      <p:bldP spid="114710" grpId="1" animBg="1"/>
      <p:bldP spid="114711" grpId="0"/>
      <p:bldP spid="114712" grpId="0"/>
      <p:bldP spid="114712" grpId="1"/>
      <p:bldP spid="114715" grpId="0"/>
      <p:bldP spid="1147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867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24: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Trong các cách bảo quản thức ăn dưới đây, cách nào làm cho vi sinh vật không có điều kiện hoạt động?</a:t>
            </a:r>
          </a:p>
        </p:txBody>
      </p:sp>
      <p:sp>
        <p:nvSpPr>
          <p:cNvPr id="11571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2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11573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573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573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1573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573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5735" name="Text Box 23"/>
          <p:cNvSpPr txBox="1">
            <a:spLocks noChangeArrowheads="1"/>
          </p:cNvSpPr>
          <p:nvPr/>
        </p:nvSpPr>
        <p:spPr bwMode="auto">
          <a:xfrm>
            <a:off x="496888" y="29352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Phơi khô.</a:t>
            </a: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523875" y="4195763"/>
            <a:ext cx="7361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Đóng hộp.</a:t>
            </a:r>
          </a:p>
        </p:txBody>
      </p:sp>
      <p:sp>
        <p:nvSpPr>
          <p:cNvPr id="115737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28697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39" name="Text Box 27"/>
          <p:cNvSpPr txBox="1">
            <a:spLocks noChangeArrowheads="1"/>
          </p:cNvSpPr>
          <p:nvPr/>
        </p:nvSpPr>
        <p:spPr bwMode="auto">
          <a:xfrm>
            <a:off x="503238" y="3536950"/>
            <a:ext cx="687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Ướp mặn.</a:t>
            </a:r>
          </a:p>
        </p:txBody>
      </p:sp>
      <p:sp>
        <p:nvSpPr>
          <p:cNvPr id="115740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Câu a và b.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1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98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57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0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57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57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57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7"/>
                  </p:tgtEl>
                </p:cond>
              </p:nextCondLst>
            </p:seq>
          </p:childTnLst>
        </p:cTn>
      </p:par>
    </p:tnLst>
    <p:bldLst>
      <p:bldP spid="115717" grpId="0"/>
      <p:bldP spid="115718" grpId="0"/>
      <p:bldP spid="115719" grpId="0" animBg="1"/>
      <p:bldP spid="115720" grpId="0" animBg="1"/>
      <p:bldP spid="115720" grpId="1" animBg="1"/>
      <p:bldP spid="115721" grpId="0" animBg="1"/>
      <p:bldP spid="115721" grpId="1" animBg="1"/>
      <p:bldP spid="115722" grpId="0" animBg="1"/>
      <p:bldP spid="115722" grpId="1" animBg="1"/>
      <p:bldP spid="115723" grpId="0" animBg="1"/>
      <p:bldP spid="115723" grpId="1" animBg="1"/>
      <p:bldP spid="115724" grpId="0" animBg="1"/>
      <p:bldP spid="115724" grpId="1" animBg="1"/>
      <p:bldP spid="115725" grpId="0" animBg="1"/>
      <p:bldP spid="115725" grpId="1" animBg="1"/>
      <p:bldP spid="115726" grpId="0" animBg="1"/>
      <p:bldP spid="115726" grpId="1" animBg="1"/>
      <p:bldP spid="115727" grpId="0" animBg="1"/>
      <p:bldP spid="115727" grpId="1" animBg="1"/>
      <p:bldP spid="115728" grpId="0" animBg="1"/>
      <p:bldP spid="115728" grpId="1" animBg="1"/>
      <p:bldP spid="115729" grpId="0" animBg="1"/>
      <p:bldP spid="115729" grpId="1" animBg="1"/>
      <p:bldP spid="115733" grpId="0" animBg="1"/>
      <p:bldP spid="115734" grpId="0" animBg="1"/>
      <p:bldP spid="115734" grpId="1" animBg="1"/>
      <p:bldP spid="115735" grpId="0"/>
      <p:bldP spid="115736" grpId="0"/>
      <p:bldP spid="115739" grpId="0"/>
      <p:bldP spid="115740" grpId="0"/>
      <p:bldP spid="11574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6248400" y="1752600"/>
            <a:ext cx="2667000" cy="3657600"/>
          </a:xfrm>
          <a:prstGeom prst="roundRect">
            <a:avLst>
              <a:gd name="adj" fmla="val 5833"/>
            </a:avLst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4100" name="WordArt 5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4101" name="AutoShape 22"/>
          <p:cNvSpPr>
            <a:spLocks noChangeArrowheads="1"/>
          </p:cNvSpPr>
          <p:nvPr/>
        </p:nvSpPr>
        <p:spPr bwMode="auto">
          <a:xfrm>
            <a:off x="6324600" y="2895600"/>
            <a:ext cx="1143000" cy="685800"/>
          </a:xfrm>
          <a:prstGeom prst="roundRect">
            <a:avLst>
              <a:gd name="adj" fmla="val 5833"/>
            </a:avLst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TỔ 1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4102" name="AutoShape 23"/>
          <p:cNvSpPr>
            <a:spLocks noChangeArrowheads="1"/>
          </p:cNvSpPr>
          <p:nvPr/>
        </p:nvSpPr>
        <p:spPr bwMode="auto">
          <a:xfrm>
            <a:off x="6324600" y="3657600"/>
            <a:ext cx="1143000" cy="685800"/>
          </a:xfrm>
          <a:prstGeom prst="roundRect">
            <a:avLst>
              <a:gd name="adj" fmla="val 5833"/>
            </a:avLst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TỔ 2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4103" name="AutoShape 24"/>
          <p:cNvSpPr>
            <a:spLocks noChangeArrowheads="1"/>
          </p:cNvSpPr>
          <p:nvPr/>
        </p:nvSpPr>
        <p:spPr bwMode="auto">
          <a:xfrm>
            <a:off x="6324600" y="4419600"/>
            <a:ext cx="1143000" cy="685800"/>
          </a:xfrm>
          <a:prstGeom prst="roundRect">
            <a:avLst>
              <a:gd name="adj" fmla="val 5833"/>
            </a:avLst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TỔ 3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4104" name="AutoShape 25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100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2" name="AutoShape 26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90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3" name="AutoShape 27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80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4" name="AutoShape 28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70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5" name="AutoShape 29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60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6" name="AutoShape 30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50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7" name="AutoShape 31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40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8" name="AutoShape 32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30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69" name="AutoShape 33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20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0" name="AutoShape 34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10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1" name="AutoShape 35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4115" name="AutoShape 36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100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3" name="AutoShape 37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90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4" name="AutoShape 38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80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5" name="AutoShape 39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70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6" name="AutoShape 40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60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7" name="AutoShape 41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50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8" name="AutoShape 42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40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79" name="AutoShape 43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30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0" name="AutoShape 44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20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1" name="AutoShape 45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10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2" name="AutoShape 46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4126" name="AutoShape 47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100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4" name="AutoShape 48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90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5" name="AutoShape 49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80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6" name="AutoShape 50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70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7" name="AutoShape 51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60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8" name="AutoShape 52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50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89" name="AutoShape 53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40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90" name="AutoShape 54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30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91" name="AutoShape 55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20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92" name="AutoShape 56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10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193" name="AutoShape 57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0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1208" name="AutoShape 7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48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09" name="AutoShape 7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048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2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0" name="AutoShape 7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048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3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1" name="AutoShape 7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6002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7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2" name="AutoShape 7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6002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8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3" name="AutoShape 7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6002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9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4" name="AutoShape 7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8956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13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5" name="AutoShape 7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28956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14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6" name="AutoShape 80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28956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15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7" name="AutoShape 8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1910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19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8" name="AutoShape 82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41910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20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19" name="AutoShape 83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41910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21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0" name="AutoShape 84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3048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4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1" name="AutoShape 85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3048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5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2" name="AutoShape 86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3048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6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3" name="AutoShape 87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16002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10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4" name="AutoShape 88">
            <a:hlinkClick r:id="rId19" action="ppaction://hlinksldjump"/>
          </p:cNvPr>
          <p:cNvSpPr>
            <a:spLocks noChangeArrowheads="1"/>
          </p:cNvSpPr>
          <p:nvPr/>
        </p:nvSpPr>
        <p:spPr bwMode="auto">
          <a:xfrm>
            <a:off x="16002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11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5" name="AutoShape 89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16002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12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6" name="AutoShape 90">
            <a:hlinkClick r:id="rId21" action="ppaction://hlinksldjump"/>
          </p:cNvPr>
          <p:cNvSpPr>
            <a:spLocks noChangeArrowheads="1"/>
          </p:cNvSpPr>
          <p:nvPr/>
        </p:nvSpPr>
        <p:spPr bwMode="auto">
          <a:xfrm>
            <a:off x="28956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16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7" name="AutoShape 91">
            <a:hlinkClick r:id="rId22" action="ppaction://hlinksldjump"/>
          </p:cNvPr>
          <p:cNvSpPr>
            <a:spLocks noChangeArrowheads="1"/>
          </p:cNvSpPr>
          <p:nvPr/>
        </p:nvSpPr>
        <p:spPr bwMode="auto">
          <a:xfrm>
            <a:off x="28956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17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8" name="AutoShape 92">
            <a:hlinkClick r:id="rId23" action="ppaction://hlinksldjump"/>
          </p:cNvPr>
          <p:cNvSpPr>
            <a:spLocks noChangeArrowheads="1"/>
          </p:cNvSpPr>
          <p:nvPr/>
        </p:nvSpPr>
        <p:spPr bwMode="auto">
          <a:xfrm>
            <a:off x="28956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18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29" name="AutoShape 93">
            <a:hlinkClick r:id="rId24" action="ppaction://hlinksldjump"/>
          </p:cNvPr>
          <p:cNvSpPr>
            <a:spLocks noChangeArrowheads="1"/>
          </p:cNvSpPr>
          <p:nvPr/>
        </p:nvSpPr>
        <p:spPr bwMode="auto">
          <a:xfrm>
            <a:off x="41910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22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30" name="AutoShape 94">
            <a:hlinkClick r:id="rId25" action="ppaction://hlinksldjump"/>
          </p:cNvPr>
          <p:cNvSpPr>
            <a:spLocks noChangeArrowheads="1"/>
          </p:cNvSpPr>
          <p:nvPr/>
        </p:nvSpPr>
        <p:spPr bwMode="auto">
          <a:xfrm>
            <a:off x="41910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23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91231" name="AutoShape 95">
            <a:hlinkClick r:id="rId26" action="ppaction://hlinksldjump"/>
          </p:cNvPr>
          <p:cNvSpPr>
            <a:spLocks noChangeArrowheads="1"/>
          </p:cNvSpPr>
          <p:nvPr/>
        </p:nvSpPr>
        <p:spPr bwMode="auto">
          <a:xfrm>
            <a:off x="41910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CÂU 24</a:t>
            </a:r>
            <a:endParaRPr lang="vi-VN" sz="2400" b="1">
              <a:solidFill>
                <a:srgbClr val="0000CC"/>
              </a:solidFill>
            </a:endParaRPr>
          </a:p>
        </p:txBody>
      </p:sp>
      <p:sp>
        <p:nvSpPr>
          <p:cNvPr id="4161" name="Oval 97"/>
          <p:cNvSpPr>
            <a:spLocks noChangeArrowheads="1"/>
          </p:cNvSpPr>
          <p:nvPr/>
        </p:nvSpPr>
        <p:spPr bwMode="auto">
          <a:xfrm>
            <a:off x="6705600" y="1981200"/>
            <a:ext cx="1752600" cy="609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KẾT QUẢ</a:t>
            </a:r>
            <a:endParaRPr lang="en-US" sz="2400"/>
          </a:p>
        </p:txBody>
      </p:sp>
      <p:sp>
        <p:nvSpPr>
          <p:cNvPr id="4162" name="AutoShape 9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894638" y="6416675"/>
            <a:ext cx="1008062" cy="441325"/>
          </a:xfrm>
          <a:prstGeom prst="rightArrow">
            <a:avLst>
              <a:gd name="adj1" fmla="val 50000"/>
              <a:gd name="adj2" fmla="val 57104"/>
            </a:avLst>
          </a:prstGeom>
          <a:noFill/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1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"/>
                                        <p:tgtEl>
                                          <p:spTgt spid="91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1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100"/>
                                        <p:tgtEl>
                                          <p:spTgt spid="91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1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"/>
                                        <p:tgtEl>
                                          <p:spTgt spid="91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1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1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1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100"/>
                                        <p:tgtEl>
                                          <p:spTgt spid="91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1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"/>
                                        <p:tgtEl>
                                          <p:spTgt spid="91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1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"/>
                                        <p:tgtEl>
                                          <p:spTgt spid="91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1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"/>
                                        <p:tgtEl>
                                          <p:spTgt spid="91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1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100"/>
                                        <p:tgtEl>
                                          <p:spTgt spid="91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1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100"/>
                                        <p:tgtEl>
                                          <p:spTgt spid="91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1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100"/>
                                        <p:tgtEl>
                                          <p:spTgt spid="91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91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"/>
                                        <p:tgtEl>
                                          <p:spTgt spid="91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91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100"/>
                                        <p:tgtEl>
                                          <p:spTgt spid="91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91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100"/>
                                        <p:tgtEl>
                                          <p:spTgt spid="91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91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100"/>
                                        <p:tgtEl>
                                          <p:spTgt spid="91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91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91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1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91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91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100"/>
                                        <p:tgtEl>
                                          <p:spTgt spid="91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4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91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100"/>
                                        <p:tgtEl>
                                          <p:spTgt spid="91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91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1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91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100"/>
                                        <p:tgtEl>
                                          <p:spTgt spid="91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2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91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100"/>
                                        <p:tgtEl>
                                          <p:spTgt spid="91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1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91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 nodeType="clickPar">
                      <p:stCondLst>
                        <p:cond delay="0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100"/>
                                        <p:tgtEl>
                                          <p:spTgt spid="91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0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91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100"/>
                                        <p:tgtEl>
                                          <p:spTgt spid="91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9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91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 nodeType="clickPar">
                      <p:stCondLst>
                        <p:cond delay="0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100"/>
                                        <p:tgtEl>
                                          <p:spTgt spid="91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8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91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100"/>
                                        <p:tgtEl>
                                          <p:spTgt spid="91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7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91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 nodeType="clickPar">
                      <p:stCondLst>
                        <p:cond delay="0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100"/>
                                        <p:tgtEl>
                                          <p:spTgt spid="91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91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 nodeType="clickPar">
                      <p:stCondLst>
                        <p:cond delay="0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100"/>
                                        <p:tgtEl>
                                          <p:spTgt spid="91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5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91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 nodeType="clickPar">
                      <p:stCondLst>
                        <p:cond delay="0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100"/>
                                        <p:tgtEl>
                                          <p:spTgt spid="91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4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91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 nodeType="clickPar">
                      <p:stCondLst>
                        <p:cond delay="0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6" dur="500"/>
                                        <p:tgtEl>
                                          <p:spTgt spid="91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08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91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 nodeType="clickPar">
                      <p:stCondLst>
                        <p:cond delay="0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2" dur="500"/>
                                        <p:tgtEl>
                                          <p:spTgt spid="91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0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91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 nodeType="clickPar">
                      <p:stCondLst>
                        <p:cond delay="0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8" dur="500"/>
                                        <p:tgtEl>
                                          <p:spTgt spid="91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0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91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 nodeType="clickPar">
                      <p:stCondLst>
                        <p:cond delay="0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4" dur="500"/>
                                        <p:tgtEl>
                                          <p:spTgt spid="91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1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91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 nodeType="clickPar">
                      <p:stCondLst>
                        <p:cond delay="0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0" dur="500"/>
                                        <p:tgtEl>
                                          <p:spTgt spid="91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2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91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 nodeType="clickPar">
                      <p:stCondLst>
                        <p:cond delay="0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6" dur="500"/>
                                        <p:tgtEl>
                                          <p:spTgt spid="91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91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 nodeType="clickPar">
                      <p:stCondLst>
                        <p:cond delay="0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2" dur="500"/>
                                        <p:tgtEl>
                                          <p:spTgt spid="9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4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91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 nodeType="clickPar">
                      <p:stCondLst>
                        <p:cond delay="0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8" dur="500"/>
                                        <p:tgtEl>
                                          <p:spTgt spid="91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5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91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 nodeType="clickPar">
                      <p:stCondLst>
                        <p:cond delay="0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4" dur="500"/>
                                        <p:tgtEl>
                                          <p:spTgt spid="91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6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91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 nodeType="clickPar">
                      <p:stCondLst>
                        <p:cond delay="0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0" dur="500"/>
                                        <p:tgtEl>
                                          <p:spTgt spid="91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7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91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 nodeType="clickPar">
                      <p:stCondLst>
                        <p:cond delay="0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6" dur="500"/>
                                        <p:tgtEl>
                                          <p:spTgt spid="91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8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91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 nodeType="clickPar">
                      <p:stCondLst>
                        <p:cond delay="0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2" dur="500"/>
                                        <p:tgtEl>
                                          <p:spTgt spid="91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9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91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 nodeType="clickPar">
                      <p:stCondLst>
                        <p:cond delay="0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8" dur="500"/>
                                        <p:tgtEl>
                                          <p:spTgt spid="91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0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91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4" dur="5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1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91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 nodeType="clickPar">
                      <p:stCondLst>
                        <p:cond delay="0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0" dur="500"/>
                                        <p:tgtEl>
                                          <p:spTgt spid="91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2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91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 nodeType="clickPar">
                      <p:stCondLst>
                        <p:cond delay="0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6" dur="500"/>
                                        <p:tgtEl>
                                          <p:spTgt spid="91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3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91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 nodeType="clickPar">
                      <p:stCondLst>
                        <p:cond delay="0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2" dur="500"/>
                                        <p:tgtEl>
                                          <p:spTgt spid="91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4"/>
                  </p:tgtEl>
                </p:cond>
              </p:nextCondLst>
            </p:seq>
            <p:seq concurrent="1" nextAc="seek">
              <p:cTn id="284" restart="whenNotActive" fill="hold" evtFilter="cancelBubble" nodeType="interactiveSeq">
                <p:stCondLst>
                  <p:cond evt="onClick" delay="0">
                    <p:tgtEl>
                      <p:spTgt spid="91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5" fill="hold" nodeType="clickPar">
                      <p:stCondLst>
                        <p:cond delay="0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8" dur="500"/>
                                        <p:tgtEl>
                                          <p:spTgt spid="91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5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91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 nodeType="clickPar">
                      <p:stCondLst>
                        <p:cond delay="0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91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6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91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 nodeType="clickPar">
                      <p:stCondLst>
                        <p:cond delay="0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500"/>
                                        <p:tgtEl>
                                          <p:spTgt spid="91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7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91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 nodeType="clickPar">
                      <p:stCondLst>
                        <p:cond delay="0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500"/>
                                        <p:tgtEl>
                                          <p:spTgt spid="91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8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91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 nodeType="clickPar">
                      <p:stCondLst>
                        <p:cond delay="0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500"/>
                                        <p:tgtEl>
                                          <p:spTgt spid="91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9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91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 nodeType="clickPar">
                      <p:stCondLst>
                        <p:cond delay="0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500"/>
                                        <p:tgtEl>
                                          <p:spTgt spid="91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30"/>
                  </p:tgtEl>
                </p:cond>
              </p:nextCondLst>
            </p:seq>
            <p:seq concurrent="1" nextAc="seek">
              <p:cTn id="320" restart="whenNotActive" fill="hold" evtFilter="cancelBubble" nodeType="interactiveSeq">
                <p:stCondLst>
                  <p:cond evt="onClick" delay="0">
                    <p:tgtEl>
                      <p:spTgt spid="91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1" fill="hold" nodeType="clickPar">
                      <p:stCondLst>
                        <p:cond delay="0"/>
                      </p:stCondLst>
                      <p:childTnLst>
                        <p:par>
                          <p:cTn id="3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500"/>
                                        <p:tgtEl>
                                          <p:spTgt spid="91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31"/>
                  </p:tgtEl>
                </p:cond>
              </p:nextCondLst>
            </p:seq>
          </p:childTnLst>
        </p:cTn>
      </p:par>
    </p:tnLst>
    <p:bldLst>
      <p:bldP spid="91162" grpId="0" animBg="1"/>
      <p:bldP spid="91163" grpId="0" animBg="1"/>
      <p:bldP spid="91164" grpId="0" animBg="1"/>
      <p:bldP spid="91165" grpId="0" animBg="1"/>
      <p:bldP spid="91166" grpId="0" animBg="1"/>
      <p:bldP spid="91167" grpId="0" animBg="1"/>
      <p:bldP spid="91168" grpId="0" animBg="1"/>
      <p:bldP spid="91169" grpId="0" animBg="1"/>
      <p:bldP spid="91170" grpId="0" animBg="1"/>
      <p:bldP spid="91171" grpId="0" animBg="1"/>
      <p:bldP spid="91173" grpId="0" animBg="1"/>
      <p:bldP spid="91174" grpId="0" animBg="1"/>
      <p:bldP spid="91175" grpId="0" animBg="1"/>
      <p:bldP spid="91176" grpId="0" animBg="1"/>
      <p:bldP spid="91177" grpId="0" animBg="1"/>
      <p:bldP spid="91178" grpId="0" animBg="1"/>
      <p:bldP spid="91179" grpId="0" animBg="1"/>
      <p:bldP spid="91180" grpId="0" animBg="1"/>
      <p:bldP spid="91181" grpId="0" animBg="1"/>
      <p:bldP spid="91182" grpId="0" animBg="1"/>
      <p:bldP spid="91184" grpId="0" animBg="1"/>
      <p:bldP spid="91185" grpId="0" animBg="1"/>
      <p:bldP spid="91186" grpId="0" animBg="1"/>
      <p:bldP spid="91187" grpId="0" animBg="1"/>
      <p:bldP spid="91188" grpId="0" animBg="1"/>
      <p:bldP spid="91189" grpId="0" animBg="1"/>
      <p:bldP spid="91190" grpId="0" animBg="1"/>
      <p:bldP spid="91191" grpId="0" animBg="1"/>
      <p:bldP spid="91192" grpId="0" animBg="1"/>
      <p:bldP spid="91193" grpId="0" animBg="1"/>
      <p:bldP spid="91208" grpId="0" animBg="1"/>
      <p:bldP spid="91209" grpId="0" animBg="1"/>
      <p:bldP spid="91210" grpId="0" animBg="1"/>
      <p:bldP spid="91211" grpId="0" animBg="1"/>
      <p:bldP spid="91212" grpId="0" animBg="1"/>
      <p:bldP spid="91213" grpId="0" animBg="1"/>
      <p:bldP spid="91214" grpId="0" animBg="1"/>
      <p:bldP spid="91215" grpId="0" animBg="1"/>
      <p:bldP spid="91216" grpId="0" animBg="1"/>
      <p:bldP spid="91217" grpId="0" animBg="1"/>
      <p:bldP spid="91218" grpId="0" animBg="1"/>
      <p:bldP spid="91219" grpId="0" animBg="1"/>
      <p:bldP spid="91220" grpId="0" animBg="1"/>
      <p:bldP spid="91221" grpId="0" animBg="1"/>
      <p:bldP spid="91222" grpId="0" animBg="1"/>
      <p:bldP spid="91223" grpId="0" animBg="1"/>
      <p:bldP spid="91224" grpId="0" animBg="1"/>
      <p:bldP spid="91225" grpId="0" animBg="1"/>
      <p:bldP spid="91226" grpId="0" animBg="1"/>
      <p:bldP spid="91227" grpId="0" animBg="1"/>
      <p:bldP spid="91228" grpId="0" animBg="1"/>
      <p:bldP spid="91229" grpId="0" animBg="1"/>
      <p:bldP spid="91230" grpId="0" animBg="1"/>
      <p:bldP spid="912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1: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496888" y="1752600"/>
            <a:ext cx="6208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Trong quá trình sống, con người lấy gì từ môi trường?</a:t>
            </a:r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8" name="AutoShape 1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2179" name="AutoShape 19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2180" name="AutoShape 20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2181" name="AutoShape 21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2218" name="WordArt 58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2219" name="WordArt 59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2220" name="Text Box 60"/>
          <p:cNvSpPr txBox="1">
            <a:spLocks noChangeArrowheads="1"/>
          </p:cNvSpPr>
          <p:nvPr/>
        </p:nvSpPr>
        <p:spPr bwMode="auto">
          <a:xfrm>
            <a:off x="496888" y="27876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Thức ăn, nước, khí các bô níc?</a:t>
            </a:r>
          </a:p>
        </p:txBody>
      </p:sp>
      <p:sp>
        <p:nvSpPr>
          <p:cNvPr id="92221" name="Text Box 61"/>
          <p:cNvSpPr txBox="1">
            <a:spLocks noChangeArrowheads="1"/>
          </p:cNvSpPr>
          <p:nvPr/>
        </p:nvSpPr>
        <p:spPr bwMode="auto">
          <a:xfrm>
            <a:off x="496888" y="34893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Cơm,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</a:rPr>
              <a:t>nước, không khí?</a:t>
            </a:r>
          </a:p>
        </p:txBody>
      </p:sp>
      <p:sp>
        <p:nvSpPr>
          <p:cNvPr id="92222" name="Text Box 62"/>
          <p:cNvSpPr txBox="1">
            <a:spLocks noChangeArrowheads="1"/>
          </p:cNvSpPr>
          <p:nvPr/>
        </p:nvSpPr>
        <p:spPr bwMode="auto">
          <a:xfrm>
            <a:off x="496888" y="41910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Thức ăn, nước, khí ô xy?</a:t>
            </a:r>
          </a:p>
        </p:txBody>
      </p:sp>
      <p:sp>
        <p:nvSpPr>
          <p:cNvPr id="92224" name="AutoShape 64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5146" name="AutoShape 6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2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3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1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2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7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92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80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92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22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8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2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92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24"/>
                  </p:tgtEl>
                </p:cond>
              </p:nextCondLst>
            </p:seq>
          </p:childTnLst>
        </p:cTn>
      </p:par>
    </p:tnLst>
    <p:bldLst>
      <p:bldP spid="92166" grpId="0"/>
      <p:bldP spid="92167" grpId="0"/>
      <p:bldP spid="92168" grpId="0" animBg="1"/>
      <p:bldP spid="92169" grpId="0" animBg="1"/>
      <p:bldP spid="92169" grpId="1" animBg="1"/>
      <p:bldP spid="92170" grpId="0" animBg="1"/>
      <p:bldP spid="92170" grpId="1" animBg="1"/>
      <p:bldP spid="92171" grpId="0" animBg="1"/>
      <p:bldP spid="92171" grpId="1" animBg="1"/>
      <p:bldP spid="92172" grpId="0" animBg="1"/>
      <p:bldP spid="92172" grpId="1" animBg="1"/>
      <p:bldP spid="92173" grpId="0" animBg="1"/>
      <p:bldP spid="92173" grpId="1" animBg="1"/>
      <p:bldP spid="92174" grpId="0" animBg="1"/>
      <p:bldP spid="92174" grpId="1" animBg="1"/>
      <p:bldP spid="92175" grpId="0" animBg="1"/>
      <p:bldP spid="92175" grpId="1" animBg="1"/>
      <p:bldP spid="92176" grpId="0" animBg="1"/>
      <p:bldP spid="92176" grpId="1" animBg="1"/>
      <p:bldP spid="92177" grpId="0" animBg="1"/>
      <p:bldP spid="92177" grpId="1" animBg="1"/>
      <p:bldP spid="92178" grpId="0" animBg="1"/>
      <p:bldP spid="92178" grpId="1" animBg="1"/>
      <p:bldP spid="92218" grpId="0" animBg="1"/>
      <p:bldP spid="92219" grpId="0" animBg="1"/>
      <p:bldP spid="92219" grpId="1" animBg="1"/>
      <p:bldP spid="92220" grpId="0"/>
      <p:bldP spid="92221" grpId="0"/>
      <p:bldP spid="92222" grpId="0"/>
      <p:bldP spid="9222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2: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208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Trong quá trình sống, con người thải ra môi trường cái gì?</a:t>
            </a:r>
          </a:p>
        </p:txBody>
      </p:sp>
      <p:sp>
        <p:nvSpPr>
          <p:cNvPr id="9319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19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20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20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320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320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320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320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320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496888" y="2787650"/>
            <a:ext cx="6208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Phân, khí các bô níc, nước tiểu và mồ hôi?</a:t>
            </a:r>
          </a:p>
        </p:txBody>
      </p:sp>
      <p:sp>
        <p:nvSpPr>
          <p:cNvPr id="93208" name="Text Box 24"/>
          <p:cNvSpPr txBox="1">
            <a:spLocks noChangeArrowheads="1"/>
          </p:cNvSpPr>
          <p:nvPr/>
        </p:nvSpPr>
        <p:spPr bwMode="auto">
          <a:xfrm>
            <a:off x="496888" y="34893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Phân,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</a:rPr>
              <a:t>nước tiểu, không khí?</a:t>
            </a:r>
          </a:p>
        </p:txBody>
      </p: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496888" y="41910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Phân, nước tiểu, khí ô xy?</a:t>
            </a:r>
          </a:p>
        </p:txBody>
      </p:sp>
      <p:sp>
        <p:nvSpPr>
          <p:cNvPr id="9321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6170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4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8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3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0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3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03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93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0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3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10"/>
                  </p:tgtEl>
                </p:cond>
              </p:nextCondLst>
            </p:seq>
          </p:childTnLst>
        </p:cTn>
      </p:par>
    </p:tnLst>
    <p:bldLst>
      <p:bldP spid="93189" grpId="0"/>
      <p:bldP spid="93190" grpId="0"/>
      <p:bldP spid="93191" grpId="0" animBg="1"/>
      <p:bldP spid="93192" grpId="0" animBg="1"/>
      <p:bldP spid="93192" grpId="1" animBg="1"/>
      <p:bldP spid="93193" grpId="0" animBg="1"/>
      <p:bldP spid="93193" grpId="1" animBg="1"/>
      <p:bldP spid="93194" grpId="0" animBg="1"/>
      <p:bldP spid="93194" grpId="1" animBg="1"/>
      <p:bldP spid="93195" grpId="0" animBg="1"/>
      <p:bldP spid="93195" grpId="1" animBg="1"/>
      <p:bldP spid="93196" grpId="0" animBg="1"/>
      <p:bldP spid="93196" grpId="1" animBg="1"/>
      <p:bldP spid="93197" grpId="0" animBg="1"/>
      <p:bldP spid="93197" grpId="1" animBg="1"/>
      <p:bldP spid="93198" grpId="0" animBg="1"/>
      <p:bldP spid="93198" grpId="1" animBg="1"/>
      <p:bldP spid="93199" grpId="0" animBg="1"/>
      <p:bldP spid="93199" grpId="1" animBg="1"/>
      <p:bldP spid="93200" grpId="0" animBg="1"/>
      <p:bldP spid="93200" grpId="1" animBg="1"/>
      <p:bldP spid="93201" grpId="0" animBg="1"/>
      <p:bldP spid="93201" grpId="1" animBg="1"/>
      <p:bldP spid="93205" grpId="0" animBg="1"/>
      <p:bldP spid="93206" grpId="0" animBg="1"/>
      <p:bldP spid="93206" grpId="1" animBg="1"/>
      <p:bldP spid="93207" grpId="0"/>
      <p:bldP spid="93207" grpId="1"/>
      <p:bldP spid="93208" grpId="0"/>
      <p:bldP spid="932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3: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Hoàn thành phần còn thiếu trong sơ đồ:</a:t>
            </a:r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1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2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2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2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2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2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2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422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422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422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422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423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4234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7191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457200" y="2376488"/>
            <a:ext cx="6400800" cy="3033712"/>
            <a:chOff x="288" y="1497"/>
            <a:chExt cx="4032" cy="1911"/>
          </a:xfrm>
        </p:grpSpPr>
        <p:sp>
          <p:nvSpPr>
            <p:cNvPr id="7196" name="Rectangle 35"/>
            <p:cNvSpPr>
              <a:spLocks noChangeArrowheads="1"/>
            </p:cNvSpPr>
            <p:nvPr/>
          </p:nvSpPr>
          <p:spPr bwMode="auto">
            <a:xfrm>
              <a:off x="288" y="1776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Khí ô xy</a:t>
              </a:r>
            </a:p>
          </p:txBody>
        </p:sp>
        <p:sp>
          <p:nvSpPr>
            <p:cNvPr id="7197" name="Rectangle 36"/>
            <p:cNvSpPr>
              <a:spLocks noChangeArrowheads="1"/>
            </p:cNvSpPr>
            <p:nvPr/>
          </p:nvSpPr>
          <p:spPr bwMode="auto">
            <a:xfrm>
              <a:off x="288" y="2352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Thức ăn</a:t>
              </a:r>
            </a:p>
          </p:txBody>
        </p:sp>
        <p:sp>
          <p:nvSpPr>
            <p:cNvPr id="7198" name="Rectangle 37"/>
            <p:cNvSpPr>
              <a:spLocks noChangeArrowheads="1"/>
            </p:cNvSpPr>
            <p:nvPr/>
          </p:nvSpPr>
          <p:spPr bwMode="auto">
            <a:xfrm>
              <a:off x="288" y="2928"/>
              <a:ext cx="1152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Nước</a:t>
              </a:r>
            </a:p>
          </p:txBody>
        </p:sp>
        <p:sp>
          <p:nvSpPr>
            <p:cNvPr id="7199" name="Rectangle 38"/>
            <p:cNvSpPr>
              <a:spLocks noChangeArrowheads="1"/>
            </p:cNvSpPr>
            <p:nvPr/>
          </p:nvSpPr>
          <p:spPr bwMode="auto">
            <a:xfrm>
              <a:off x="3168" y="1776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accent2"/>
                  </a:solidFill>
                </a:rPr>
                <a:t>Khí các bô níc</a:t>
              </a:r>
            </a:p>
          </p:txBody>
        </p:sp>
        <p:sp>
          <p:nvSpPr>
            <p:cNvPr id="7200" name="Rectangle 39"/>
            <p:cNvSpPr>
              <a:spLocks noChangeArrowheads="1"/>
            </p:cNvSpPr>
            <p:nvPr/>
          </p:nvSpPr>
          <p:spPr bwMode="auto">
            <a:xfrm>
              <a:off x="3168" y="2352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Phân</a:t>
              </a:r>
            </a:p>
          </p:txBody>
        </p:sp>
        <p:sp>
          <p:nvSpPr>
            <p:cNvPr id="7201" name="Rectangle 40"/>
            <p:cNvSpPr>
              <a:spLocks noChangeArrowheads="1"/>
            </p:cNvSpPr>
            <p:nvPr/>
          </p:nvSpPr>
          <p:spPr bwMode="auto">
            <a:xfrm>
              <a:off x="3168" y="2928"/>
              <a:ext cx="1152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Nước tiểu,</a:t>
              </a:r>
            </a:p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Mồ hôi</a:t>
              </a:r>
            </a:p>
          </p:txBody>
        </p:sp>
        <p:sp>
          <p:nvSpPr>
            <p:cNvPr id="7202" name="Rectangle 41"/>
            <p:cNvSpPr>
              <a:spLocks noChangeArrowheads="1"/>
            </p:cNvSpPr>
            <p:nvPr/>
          </p:nvSpPr>
          <p:spPr bwMode="auto">
            <a:xfrm>
              <a:off x="1920" y="2112"/>
              <a:ext cx="76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CƠ</a:t>
              </a:r>
            </a:p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THỂ</a:t>
              </a:r>
            </a:p>
            <a:p>
              <a:pPr algn="ctr"/>
              <a:r>
                <a:rPr lang="en-US" sz="2400">
                  <a:solidFill>
                    <a:schemeClr val="accent2"/>
                  </a:solidFill>
                </a:rPr>
                <a:t>NGƯỜI</a:t>
              </a:r>
            </a:p>
          </p:txBody>
        </p:sp>
        <p:sp>
          <p:nvSpPr>
            <p:cNvPr id="7203" name="Line 42"/>
            <p:cNvSpPr>
              <a:spLocks noChangeShapeType="1"/>
            </p:cNvSpPr>
            <p:nvPr/>
          </p:nvSpPr>
          <p:spPr bwMode="auto">
            <a:xfrm>
              <a:off x="1440" y="1920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Line 43"/>
            <p:cNvSpPr>
              <a:spLocks noChangeShapeType="1"/>
            </p:cNvSpPr>
            <p:nvPr/>
          </p:nvSpPr>
          <p:spPr bwMode="auto">
            <a:xfrm flipV="1">
              <a:off x="1440" y="2544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44"/>
            <p:cNvSpPr>
              <a:spLocks noChangeShapeType="1"/>
            </p:cNvSpPr>
            <p:nvPr/>
          </p:nvSpPr>
          <p:spPr bwMode="auto">
            <a:xfrm>
              <a:off x="1440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45"/>
            <p:cNvSpPr>
              <a:spLocks noChangeShapeType="1"/>
            </p:cNvSpPr>
            <p:nvPr/>
          </p:nvSpPr>
          <p:spPr bwMode="auto">
            <a:xfrm flipH="1">
              <a:off x="2688" y="1920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46"/>
            <p:cNvSpPr>
              <a:spLocks noChangeShapeType="1"/>
            </p:cNvSpPr>
            <p:nvPr/>
          </p:nvSpPr>
          <p:spPr bwMode="auto">
            <a:xfrm flipH="1" flipV="1">
              <a:off x="2688" y="2544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47"/>
            <p:cNvSpPr>
              <a:spLocks noChangeShapeType="1"/>
            </p:cNvSpPr>
            <p:nvPr/>
          </p:nvSpPr>
          <p:spPr bwMode="auto">
            <a:xfrm flipH="1">
              <a:off x="2688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Text Box 50"/>
            <p:cNvSpPr txBox="1">
              <a:spLocks noChangeArrowheads="1"/>
            </p:cNvSpPr>
            <p:nvPr/>
          </p:nvSpPr>
          <p:spPr bwMode="auto">
            <a:xfrm>
              <a:off x="288" y="1497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0000CC"/>
                  </a:solidFill>
                </a:rPr>
                <a:t>LẤY VÀO</a:t>
              </a:r>
            </a:p>
          </p:txBody>
        </p:sp>
        <p:sp>
          <p:nvSpPr>
            <p:cNvPr id="7210" name="Text Box 51"/>
            <p:cNvSpPr txBox="1">
              <a:spLocks noChangeArrowheads="1"/>
            </p:cNvSpPr>
            <p:nvPr/>
          </p:nvSpPr>
          <p:spPr bwMode="auto">
            <a:xfrm>
              <a:off x="3120" y="1497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0000CC"/>
                  </a:solidFill>
                </a:rPr>
                <a:t>THẢI RA</a:t>
              </a:r>
            </a:p>
          </p:txBody>
        </p:sp>
      </p:grpSp>
      <p:sp>
        <p:nvSpPr>
          <p:cNvPr id="94257" name="Rectangle 49"/>
          <p:cNvSpPr>
            <a:spLocks noChangeArrowheads="1"/>
          </p:cNvSpPr>
          <p:nvPr/>
        </p:nvSpPr>
        <p:spPr bwMode="auto">
          <a:xfrm>
            <a:off x="5029200" y="2819400"/>
            <a:ext cx="1828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94256" name="Rectangle 48"/>
          <p:cNvSpPr>
            <a:spLocks noChangeArrowheads="1"/>
          </p:cNvSpPr>
          <p:nvPr/>
        </p:nvSpPr>
        <p:spPr bwMode="auto">
          <a:xfrm>
            <a:off x="457200" y="3733800"/>
            <a:ext cx="1828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94261" name="Text Box 53"/>
          <p:cNvSpPr txBox="1">
            <a:spLocks noChangeArrowheads="1"/>
          </p:cNvSpPr>
          <p:nvPr/>
        </p:nvSpPr>
        <p:spPr bwMode="auto">
          <a:xfrm>
            <a:off x="533400" y="5486400"/>
            <a:ext cx="6208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Sơ đồ trao đổi chất giữa người với môi trường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80"/>
                            </p:stCondLst>
                            <p:childTnLst>
                              <p:par>
                                <p:cTn id="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94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94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28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94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94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94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94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26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94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 nodeType="clickPar">
                      <p:stCondLst>
                        <p:cond delay="0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94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94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94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2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94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94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28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94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94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34"/>
                  </p:tgtEl>
                </p:cond>
              </p:nextCondLst>
            </p:seq>
          </p:childTnLst>
        </p:cTn>
      </p:par>
    </p:tnLst>
    <p:bldLst>
      <p:bldP spid="94213" grpId="0"/>
      <p:bldP spid="94214" grpId="0"/>
      <p:bldP spid="94215" grpId="0" animBg="1"/>
      <p:bldP spid="94216" grpId="0" animBg="1"/>
      <p:bldP spid="94216" grpId="1" animBg="1"/>
      <p:bldP spid="94217" grpId="0" animBg="1"/>
      <p:bldP spid="94217" grpId="1" animBg="1"/>
      <p:bldP spid="94218" grpId="0" animBg="1"/>
      <p:bldP spid="94218" grpId="1" animBg="1"/>
      <p:bldP spid="94219" grpId="0" animBg="1"/>
      <p:bldP spid="94219" grpId="1" animBg="1"/>
      <p:bldP spid="94220" grpId="0" animBg="1"/>
      <p:bldP spid="94220" grpId="1" animBg="1"/>
      <p:bldP spid="94221" grpId="0" animBg="1"/>
      <p:bldP spid="94221" grpId="1" animBg="1"/>
      <p:bldP spid="94222" grpId="0" animBg="1"/>
      <p:bldP spid="94222" grpId="1" animBg="1"/>
      <p:bldP spid="94223" grpId="0" animBg="1"/>
      <p:bldP spid="94223" grpId="1" animBg="1"/>
      <p:bldP spid="94224" grpId="0" animBg="1"/>
      <p:bldP spid="94224" grpId="1" animBg="1"/>
      <p:bldP spid="94225" grpId="0" animBg="1"/>
      <p:bldP spid="94225" grpId="1" animBg="1"/>
      <p:bldP spid="94229" grpId="0" animBg="1"/>
      <p:bldP spid="94230" grpId="0" animBg="1"/>
      <p:bldP spid="94230" grpId="1" animBg="1"/>
      <p:bldP spid="94257" grpId="0" animBg="1"/>
      <p:bldP spid="94257" grpId="1" animBg="1"/>
      <p:bldP spid="94256" grpId="0" animBg="1"/>
      <p:bldP spid="94256" grpId="1" animBg="1"/>
      <p:bldP spid="942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4:</a:t>
            </a: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Những cơ quan nào trực tiếp thực hiện quá trình trao đổi chất giữa cơ thể với môi trường?</a:t>
            </a:r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4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525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525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525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525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525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496888" y="27876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Tiêu hóa, hô hấp, tuần hoàn?</a:t>
            </a: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496888" y="34893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Tiêu hóa, hô hấp, bài tiết?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496888" y="41910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Bài tiết, hô hấp, tuần hoàn?</a:t>
            </a:r>
          </a:p>
        </p:txBody>
      </p:sp>
      <p:sp>
        <p:nvSpPr>
          <p:cNvPr id="95258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8218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5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38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4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4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5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5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95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95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2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5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8"/>
                  </p:tgtEl>
                </p:cond>
              </p:nextCondLst>
            </p:seq>
          </p:childTnLst>
        </p:cTn>
      </p:par>
    </p:tnLst>
    <p:bldLst>
      <p:bldP spid="95237" grpId="0"/>
      <p:bldP spid="95238" grpId="0"/>
      <p:bldP spid="95239" grpId="0" animBg="1"/>
      <p:bldP spid="95240" grpId="0" animBg="1"/>
      <p:bldP spid="95240" grpId="1" animBg="1"/>
      <p:bldP spid="95241" grpId="0" animBg="1"/>
      <p:bldP spid="95241" grpId="1" animBg="1"/>
      <p:bldP spid="95242" grpId="0" animBg="1"/>
      <p:bldP spid="95242" grpId="1" animBg="1"/>
      <p:bldP spid="95243" grpId="0" animBg="1"/>
      <p:bldP spid="95243" grpId="1" animBg="1"/>
      <p:bldP spid="95244" grpId="0" animBg="1"/>
      <p:bldP spid="95244" grpId="1" animBg="1"/>
      <p:bldP spid="95245" grpId="0" animBg="1"/>
      <p:bldP spid="95245" grpId="1" animBg="1"/>
      <p:bldP spid="95246" grpId="0" animBg="1"/>
      <p:bldP spid="95246" grpId="1" animBg="1"/>
      <p:bldP spid="95247" grpId="0" animBg="1"/>
      <p:bldP spid="95247" grpId="1" animBg="1"/>
      <p:bldP spid="95248" grpId="0" animBg="1"/>
      <p:bldP spid="95248" grpId="1" animBg="1"/>
      <p:bldP spid="95249" grpId="0" animBg="1"/>
      <p:bldP spid="95249" grpId="1" animBg="1"/>
      <p:bldP spid="95253" grpId="0" animBg="1"/>
      <p:bldP spid="95254" grpId="0" animBg="1"/>
      <p:bldP spid="95254" grpId="1" animBg="1"/>
      <p:bldP spid="95255" grpId="0"/>
      <p:bldP spid="95256" grpId="0"/>
      <p:bldP spid="95256" grpId="1"/>
      <p:bldP spid="952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5: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Hoàn thành phần còn thiếu trong sơ đồ:</a:t>
            </a:r>
          </a:p>
        </p:txBody>
      </p:sp>
      <p:sp>
        <p:nvSpPr>
          <p:cNvPr id="9728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8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8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729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729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730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7301" name="WordArt 21"/>
          <p:cNvSpPr>
            <a:spLocks noChangeArrowheads="1" noChangeShapeType="1" noTextEdit="1"/>
          </p:cNvSpPr>
          <p:nvPr/>
        </p:nvSpPr>
        <p:spPr bwMode="auto">
          <a:xfrm>
            <a:off x="838200" y="62484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7302" name="WordArt 22"/>
          <p:cNvSpPr>
            <a:spLocks noChangeArrowheads="1" noChangeShapeType="1" noTextEdit="1"/>
          </p:cNvSpPr>
          <p:nvPr/>
        </p:nvSpPr>
        <p:spPr bwMode="auto">
          <a:xfrm>
            <a:off x="838200" y="62484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7303" name="AutoShape 23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239" name="AutoShape 2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0" name="Group 68"/>
          <p:cNvGrpSpPr>
            <a:grpSpLocks/>
          </p:cNvGrpSpPr>
          <p:nvPr/>
        </p:nvGrpSpPr>
        <p:grpSpPr bwMode="auto">
          <a:xfrm>
            <a:off x="152400" y="2209800"/>
            <a:ext cx="7286625" cy="3810000"/>
            <a:chOff x="96" y="1392"/>
            <a:chExt cx="4590" cy="2400"/>
          </a:xfrm>
        </p:grpSpPr>
        <p:sp>
          <p:nvSpPr>
            <p:cNvPr id="9244" name="Rectangle 26"/>
            <p:cNvSpPr>
              <a:spLocks noChangeArrowheads="1"/>
            </p:cNvSpPr>
            <p:nvPr/>
          </p:nvSpPr>
          <p:spPr bwMode="auto">
            <a:xfrm>
              <a:off x="576" y="1707"/>
              <a:ext cx="768" cy="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accent2"/>
                  </a:solidFill>
                </a:rPr>
                <a:t>Tiêu hóa</a:t>
              </a:r>
            </a:p>
          </p:txBody>
        </p:sp>
        <p:sp>
          <p:nvSpPr>
            <p:cNvPr id="9245" name="Rectangle 27"/>
            <p:cNvSpPr>
              <a:spLocks noChangeArrowheads="1"/>
            </p:cNvSpPr>
            <p:nvPr/>
          </p:nvSpPr>
          <p:spPr bwMode="auto">
            <a:xfrm>
              <a:off x="96" y="2343"/>
              <a:ext cx="528" cy="249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Phân</a:t>
              </a:r>
            </a:p>
          </p:txBody>
        </p:sp>
        <p:sp>
          <p:nvSpPr>
            <p:cNvPr id="9246" name="Rectangle 28"/>
            <p:cNvSpPr>
              <a:spLocks noChangeArrowheads="1"/>
            </p:cNvSpPr>
            <p:nvPr/>
          </p:nvSpPr>
          <p:spPr bwMode="auto">
            <a:xfrm>
              <a:off x="1043" y="3159"/>
              <a:ext cx="1429" cy="3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accent2"/>
                  </a:solidFill>
                </a:rPr>
                <a:t>Tất cả các</a:t>
              </a:r>
            </a:p>
            <a:p>
              <a:pPr algn="ctr"/>
              <a:r>
                <a:rPr lang="en-US" b="1">
                  <a:solidFill>
                    <a:schemeClr val="accent2"/>
                  </a:solidFill>
                </a:rPr>
                <a:t>Cơ quan của cơ thể</a:t>
              </a:r>
            </a:p>
          </p:txBody>
        </p:sp>
        <p:sp>
          <p:nvSpPr>
            <p:cNvPr id="9247" name="Rectangle 29"/>
            <p:cNvSpPr>
              <a:spLocks noChangeArrowheads="1"/>
            </p:cNvSpPr>
            <p:nvPr/>
          </p:nvSpPr>
          <p:spPr bwMode="auto">
            <a:xfrm>
              <a:off x="3168" y="1707"/>
              <a:ext cx="768" cy="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accent2"/>
                  </a:solidFill>
                </a:rPr>
                <a:t>Hô hấp</a:t>
              </a:r>
            </a:p>
          </p:txBody>
        </p:sp>
        <p:sp>
          <p:nvSpPr>
            <p:cNvPr id="9248" name="Rectangle 31"/>
            <p:cNvSpPr>
              <a:spLocks noChangeArrowheads="1"/>
            </p:cNvSpPr>
            <p:nvPr/>
          </p:nvSpPr>
          <p:spPr bwMode="auto">
            <a:xfrm>
              <a:off x="2592" y="3207"/>
              <a:ext cx="768" cy="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accent2"/>
                  </a:solidFill>
                </a:rPr>
                <a:t>Bài tiết</a:t>
              </a:r>
            </a:p>
          </p:txBody>
        </p:sp>
        <p:sp>
          <p:nvSpPr>
            <p:cNvPr id="9249" name="Rectangle 32"/>
            <p:cNvSpPr>
              <a:spLocks noChangeArrowheads="1"/>
            </p:cNvSpPr>
            <p:nvPr/>
          </p:nvSpPr>
          <p:spPr bwMode="auto">
            <a:xfrm>
              <a:off x="1824" y="2352"/>
              <a:ext cx="96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accent2"/>
                  </a:solidFill>
                </a:rPr>
                <a:t>Tuần hoàn</a:t>
              </a:r>
            </a:p>
          </p:txBody>
        </p:sp>
        <p:sp>
          <p:nvSpPr>
            <p:cNvPr id="9250" name="Line 33"/>
            <p:cNvSpPr>
              <a:spLocks noChangeShapeType="1"/>
            </p:cNvSpPr>
            <p:nvPr/>
          </p:nvSpPr>
          <p:spPr bwMode="auto">
            <a:xfrm>
              <a:off x="862" y="1956"/>
              <a:ext cx="2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4"/>
            <p:cNvSpPr>
              <a:spLocks noChangeShapeType="1"/>
            </p:cNvSpPr>
            <p:nvPr/>
          </p:nvSpPr>
          <p:spPr bwMode="auto">
            <a:xfrm>
              <a:off x="1056" y="2448"/>
              <a:ext cx="7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Line 35"/>
            <p:cNvSpPr>
              <a:spLocks noChangeShapeType="1"/>
            </p:cNvSpPr>
            <p:nvPr/>
          </p:nvSpPr>
          <p:spPr bwMode="auto">
            <a:xfrm>
              <a:off x="624" y="24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Text Box 39"/>
            <p:cNvSpPr txBox="1">
              <a:spLocks noChangeArrowheads="1"/>
            </p:cNvSpPr>
            <p:nvPr/>
          </p:nvSpPr>
          <p:spPr bwMode="auto">
            <a:xfrm>
              <a:off x="144" y="1392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Thức ăn-Nước uống</a:t>
              </a:r>
            </a:p>
          </p:txBody>
        </p:sp>
        <p:sp>
          <p:nvSpPr>
            <p:cNvPr id="9254" name="Text Box 40"/>
            <p:cNvSpPr txBox="1">
              <a:spLocks noChangeArrowheads="1"/>
            </p:cNvSpPr>
            <p:nvPr/>
          </p:nvSpPr>
          <p:spPr bwMode="auto">
            <a:xfrm>
              <a:off x="2948" y="1392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Không khí</a:t>
              </a:r>
            </a:p>
          </p:txBody>
        </p:sp>
        <p:sp>
          <p:nvSpPr>
            <p:cNvPr id="9255" name="Text Box 43"/>
            <p:cNvSpPr txBox="1">
              <a:spLocks noChangeArrowheads="1"/>
            </p:cNvSpPr>
            <p:nvPr/>
          </p:nvSpPr>
          <p:spPr bwMode="auto">
            <a:xfrm>
              <a:off x="336" y="3542"/>
              <a:ext cx="39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CC"/>
                  </a:solidFill>
                </a:rPr>
                <a:t>Sơ đồ trao đổi chất bên trong cơ thể người</a:t>
              </a:r>
            </a:p>
          </p:txBody>
        </p:sp>
        <p:sp>
          <p:nvSpPr>
            <p:cNvPr id="9256" name="Line 45"/>
            <p:cNvSpPr>
              <a:spLocks noChangeShapeType="1"/>
            </p:cNvSpPr>
            <p:nvPr/>
          </p:nvSpPr>
          <p:spPr bwMode="auto">
            <a:xfrm flipH="1">
              <a:off x="3470" y="1956"/>
              <a:ext cx="6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46"/>
            <p:cNvSpPr>
              <a:spLocks noChangeShapeType="1"/>
            </p:cNvSpPr>
            <p:nvPr/>
          </p:nvSpPr>
          <p:spPr bwMode="auto">
            <a:xfrm>
              <a:off x="3742" y="2455"/>
              <a:ext cx="24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48"/>
            <p:cNvSpPr>
              <a:spLocks noChangeShapeType="1"/>
            </p:cNvSpPr>
            <p:nvPr/>
          </p:nvSpPr>
          <p:spPr bwMode="auto">
            <a:xfrm>
              <a:off x="3742" y="1956"/>
              <a:ext cx="5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49"/>
            <p:cNvSpPr>
              <a:spLocks noChangeShapeType="1"/>
            </p:cNvSpPr>
            <p:nvPr/>
          </p:nvSpPr>
          <p:spPr bwMode="auto">
            <a:xfrm>
              <a:off x="2784" y="2544"/>
              <a:ext cx="822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50"/>
            <p:cNvSpPr>
              <a:spLocks noChangeShapeType="1"/>
            </p:cNvSpPr>
            <p:nvPr/>
          </p:nvSpPr>
          <p:spPr bwMode="auto">
            <a:xfrm>
              <a:off x="3606" y="1956"/>
              <a:ext cx="0" cy="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51"/>
            <p:cNvSpPr>
              <a:spLocks noChangeShapeType="1"/>
            </p:cNvSpPr>
            <p:nvPr/>
          </p:nvSpPr>
          <p:spPr bwMode="auto">
            <a:xfrm>
              <a:off x="1859" y="2592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52"/>
            <p:cNvSpPr>
              <a:spLocks noChangeShapeType="1"/>
            </p:cNvSpPr>
            <p:nvPr/>
          </p:nvSpPr>
          <p:spPr bwMode="auto">
            <a:xfrm>
              <a:off x="1968" y="2592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Rectangle 53"/>
            <p:cNvSpPr>
              <a:spLocks noChangeArrowheads="1"/>
            </p:cNvSpPr>
            <p:nvPr/>
          </p:nvSpPr>
          <p:spPr bwMode="auto">
            <a:xfrm>
              <a:off x="3792" y="3120"/>
              <a:ext cx="672" cy="345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Nước tiểu</a:t>
              </a:r>
            </a:p>
            <a:p>
              <a:pPr algn="ctr"/>
              <a:r>
                <a:rPr lang="en-US" sz="1600"/>
                <a:t>Mồ hôi</a:t>
              </a:r>
            </a:p>
          </p:txBody>
        </p:sp>
        <p:sp>
          <p:nvSpPr>
            <p:cNvPr id="9264" name="Line 54"/>
            <p:cNvSpPr>
              <a:spLocks noChangeShapeType="1"/>
            </p:cNvSpPr>
            <p:nvPr/>
          </p:nvSpPr>
          <p:spPr bwMode="auto">
            <a:xfrm>
              <a:off x="3360" y="3312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55"/>
            <p:cNvSpPr>
              <a:spLocks noChangeShapeType="1"/>
            </p:cNvSpPr>
            <p:nvPr/>
          </p:nvSpPr>
          <p:spPr bwMode="auto">
            <a:xfrm>
              <a:off x="2744" y="259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Rectangle 56"/>
            <p:cNvSpPr>
              <a:spLocks noChangeArrowheads="1"/>
            </p:cNvSpPr>
            <p:nvPr/>
          </p:nvSpPr>
          <p:spPr bwMode="auto">
            <a:xfrm>
              <a:off x="1066" y="2073"/>
              <a:ext cx="672" cy="33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Chất</a:t>
              </a:r>
            </a:p>
            <a:p>
              <a:pPr algn="ctr"/>
              <a:r>
                <a:rPr lang="en-US" sz="1600"/>
                <a:t>Dinh dưỡng</a:t>
              </a:r>
            </a:p>
          </p:txBody>
        </p:sp>
        <p:sp>
          <p:nvSpPr>
            <p:cNvPr id="9267" name="Rectangle 57"/>
            <p:cNvSpPr>
              <a:spLocks noChangeArrowheads="1"/>
            </p:cNvSpPr>
            <p:nvPr/>
          </p:nvSpPr>
          <p:spPr bwMode="auto">
            <a:xfrm>
              <a:off x="1142" y="2736"/>
              <a:ext cx="672" cy="33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Ô xi - Chất</a:t>
              </a:r>
            </a:p>
            <a:p>
              <a:pPr algn="ctr"/>
              <a:r>
                <a:rPr lang="en-US" sz="1600"/>
                <a:t>Dinh dưỡng</a:t>
              </a:r>
            </a:p>
          </p:txBody>
        </p:sp>
        <p:sp>
          <p:nvSpPr>
            <p:cNvPr id="9268" name="Rectangle 58"/>
            <p:cNvSpPr>
              <a:spLocks noChangeArrowheads="1"/>
            </p:cNvSpPr>
            <p:nvPr/>
          </p:nvSpPr>
          <p:spPr bwMode="auto">
            <a:xfrm>
              <a:off x="1995" y="2736"/>
              <a:ext cx="672" cy="33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Các bô níc</a:t>
              </a:r>
            </a:p>
            <a:p>
              <a:pPr algn="ctr"/>
              <a:r>
                <a:rPr lang="en-US" sz="1600"/>
                <a:t>Chất thải</a:t>
              </a:r>
            </a:p>
          </p:txBody>
        </p:sp>
        <p:sp>
          <p:nvSpPr>
            <p:cNvPr id="9269" name="Rectangle 59"/>
            <p:cNvSpPr>
              <a:spLocks noChangeArrowheads="1"/>
            </p:cNvSpPr>
            <p:nvPr/>
          </p:nvSpPr>
          <p:spPr bwMode="auto">
            <a:xfrm>
              <a:off x="2767" y="2928"/>
              <a:ext cx="672" cy="19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Chất thải</a:t>
              </a:r>
            </a:p>
          </p:txBody>
        </p:sp>
        <p:sp>
          <p:nvSpPr>
            <p:cNvPr id="9270" name="Rectangle 60"/>
            <p:cNvSpPr>
              <a:spLocks noChangeArrowheads="1"/>
            </p:cNvSpPr>
            <p:nvPr/>
          </p:nvSpPr>
          <p:spPr bwMode="auto">
            <a:xfrm>
              <a:off x="4014" y="2304"/>
              <a:ext cx="672" cy="288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Khí </a:t>
              </a:r>
            </a:p>
            <a:p>
              <a:pPr algn="ctr"/>
              <a:r>
                <a:rPr lang="en-US" sz="1600"/>
                <a:t>các bô níc</a:t>
              </a:r>
            </a:p>
          </p:txBody>
        </p:sp>
        <p:sp>
          <p:nvSpPr>
            <p:cNvPr id="9271" name="Rectangle 61"/>
            <p:cNvSpPr>
              <a:spLocks noChangeArrowheads="1"/>
            </p:cNvSpPr>
            <p:nvPr/>
          </p:nvSpPr>
          <p:spPr bwMode="auto">
            <a:xfrm>
              <a:off x="2876" y="2217"/>
              <a:ext cx="480" cy="192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Ô xi</a:t>
              </a:r>
            </a:p>
          </p:txBody>
        </p:sp>
        <p:sp>
          <p:nvSpPr>
            <p:cNvPr id="9272" name="Rectangle 62"/>
            <p:cNvSpPr>
              <a:spLocks noChangeArrowheads="1"/>
            </p:cNvSpPr>
            <p:nvPr/>
          </p:nvSpPr>
          <p:spPr bwMode="auto">
            <a:xfrm>
              <a:off x="2880" y="2568"/>
              <a:ext cx="672" cy="19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Các bô níc</a:t>
              </a:r>
            </a:p>
          </p:txBody>
        </p:sp>
        <p:sp>
          <p:nvSpPr>
            <p:cNvPr id="9273" name="Line 63"/>
            <p:cNvSpPr>
              <a:spLocks noChangeShapeType="1"/>
            </p:cNvSpPr>
            <p:nvPr/>
          </p:nvSpPr>
          <p:spPr bwMode="auto">
            <a:xfrm>
              <a:off x="1043" y="1956"/>
              <a:ext cx="0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Line 65"/>
            <p:cNvSpPr>
              <a:spLocks noChangeShapeType="1"/>
            </p:cNvSpPr>
            <p:nvPr/>
          </p:nvSpPr>
          <p:spPr bwMode="auto">
            <a:xfrm>
              <a:off x="952" y="1570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Line 66"/>
            <p:cNvSpPr>
              <a:spLocks noChangeShapeType="1"/>
            </p:cNvSpPr>
            <p:nvPr/>
          </p:nvSpPr>
          <p:spPr bwMode="auto">
            <a:xfrm>
              <a:off x="3560" y="1570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Line 67"/>
            <p:cNvSpPr>
              <a:spLocks noChangeShapeType="1"/>
            </p:cNvSpPr>
            <p:nvPr/>
          </p:nvSpPr>
          <p:spPr bwMode="auto">
            <a:xfrm>
              <a:off x="2789" y="2455"/>
              <a:ext cx="6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21" name="Rectangle 41"/>
          <p:cNvSpPr>
            <a:spLocks noChangeArrowheads="1"/>
          </p:cNvSpPr>
          <p:nvPr/>
        </p:nvSpPr>
        <p:spPr bwMode="auto">
          <a:xfrm>
            <a:off x="4103688" y="5084763"/>
            <a:ext cx="1223962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97349" name="Rectangle 69"/>
          <p:cNvSpPr>
            <a:spLocks noChangeArrowheads="1"/>
          </p:cNvSpPr>
          <p:nvPr/>
        </p:nvSpPr>
        <p:spPr bwMode="auto">
          <a:xfrm>
            <a:off x="900113" y="2708275"/>
            <a:ext cx="1223962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97350" name="Rectangle 70"/>
          <p:cNvSpPr>
            <a:spLocks noChangeArrowheads="1"/>
          </p:cNvSpPr>
          <p:nvPr/>
        </p:nvSpPr>
        <p:spPr bwMode="auto">
          <a:xfrm>
            <a:off x="4535488" y="3500438"/>
            <a:ext cx="792162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accent2"/>
                </a:solidFill>
              </a:rPr>
              <a:t>2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9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72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29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972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973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97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97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97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299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7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300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97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303"/>
                  </p:tgtEl>
                </p:cond>
              </p:nextCondLst>
            </p:seq>
          </p:childTnLst>
        </p:cTn>
      </p:par>
    </p:tnLst>
    <p:bldLst>
      <p:bldP spid="97285" grpId="0"/>
      <p:bldP spid="97286" grpId="0"/>
      <p:bldP spid="97287" grpId="0" animBg="1"/>
      <p:bldP spid="97288" grpId="0" animBg="1"/>
      <p:bldP spid="97288" grpId="1" animBg="1"/>
      <p:bldP spid="97289" grpId="0" animBg="1"/>
      <p:bldP spid="97289" grpId="1" animBg="1"/>
      <p:bldP spid="97290" grpId="0" animBg="1"/>
      <p:bldP spid="97290" grpId="1" animBg="1"/>
      <p:bldP spid="97291" grpId="0" animBg="1"/>
      <p:bldP spid="97291" grpId="1" animBg="1"/>
      <p:bldP spid="97292" grpId="0" animBg="1"/>
      <p:bldP spid="97292" grpId="1" animBg="1"/>
      <p:bldP spid="97293" grpId="0" animBg="1"/>
      <p:bldP spid="97293" grpId="1" animBg="1"/>
      <p:bldP spid="97294" grpId="0" animBg="1"/>
      <p:bldP spid="97294" grpId="1" animBg="1"/>
      <p:bldP spid="97295" grpId="0" animBg="1"/>
      <p:bldP spid="97295" grpId="1" animBg="1"/>
      <p:bldP spid="97296" grpId="0" animBg="1"/>
      <p:bldP spid="97296" grpId="1" animBg="1"/>
      <p:bldP spid="97297" grpId="0" animBg="1"/>
      <p:bldP spid="97297" grpId="1" animBg="1"/>
      <p:bldP spid="97301" grpId="0" animBg="1"/>
      <p:bldP spid="97302" grpId="0" animBg="1"/>
      <p:bldP spid="97302" grpId="1" animBg="1"/>
      <p:bldP spid="97321" grpId="0" animBg="1"/>
      <p:bldP spid="97321" grpId="1" animBg="1"/>
      <p:bldP spid="97349" grpId="0" animBg="1"/>
      <p:bldP spid="97349" grpId="1" animBg="1"/>
      <p:bldP spid="97350" grpId="0" animBg="1"/>
      <p:bldP spid="9735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solidFill>
                  <a:srgbClr val="0000CC"/>
                </a:solidFill>
              </a:rPr>
              <a:t>CÂU 6:</a:t>
            </a:r>
          </a:p>
        </p:txBody>
      </p:sp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Hãy chọn nhóm thức ăn chứa nhiều chất bột đường?</a:t>
            </a:r>
          </a:p>
        </p:txBody>
      </p:sp>
      <p:sp>
        <p:nvSpPr>
          <p:cNvPr id="9626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6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6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2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6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3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6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4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6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5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6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6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7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7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7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8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7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9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7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0000CC"/>
                </a:solidFill>
              </a:rPr>
              <a:t>10</a:t>
            </a:r>
            <a:endParaRPr lang="vi-VN" sz="5400" b="1">
              <a:solidFill>
                <a:srgbClr val="0000CC"/>
              </a:solidFill>
            </a:endParaRPr>
          </a:p>
        </p:txBody>
      </p:sp>
      <p:sp>
        <p:nvSpPr>
          <p:cNvPr id="9627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BẮT ĐẦU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627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Đ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627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9627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627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6279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96280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96281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96282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X</a:t>
            </a:r>
            <a:endParaRPr lang="vi-VN" b="1">
              <a:solidFill>
                <a:schemeClr val="bg1"/>
              </a:solidFill>
            </a:endParaRPr>
          </a:p>
        </p:txBody>
      </p:sp>
      <p:sp>
        <p:nvSpPr>
          <p:cNvPr id="10266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4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6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6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6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6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6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7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96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96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96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7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6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75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6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7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6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82"/>
                  </p:tgtEl>
                </p:cond>
              </p:nextCondLst>
            </p:seq>
          </p:childTnLst>
        </p:cTn>
      </p:par>
    </p:tnLst>
    <p:bldLst>
      <p:bldP spid="96261" grpId="0"/>
      <p:bldP spid="96262" grpId="0"/>
      <p:bldP spid="96263" grpId="0" animBg="1"/>
      <p:bldP spid="96264" grpId="0" animBg="1"/>
      <p:bldP spid="96264" grpId="1" animBg="1"/>
      <p:bldP spid="96265" grpId="0" animBg="1"/>
      <p:bldP spid="96265" grpId="1" animBg="1"/>
      <p:bldP spid="96266" grpId="0" animBg="1"/>
      <p:bldP spid="96266" grpId="1" animBg="1"/>
      <p:bldP spid="96267" grpId="0" animBg="1"/>
      <p:bldP spid="96267" grpId="1" animBg="1"/>
      <p:bldP spid="96268" grpId="0" animBg="1"/>
      <p:bldP spid="96268" grpId="1" animBg="1"/>
      <p:bldP spid="96269" grpId="0" animBg="1"/>
      <p:bldP spid="96269" grpId="1" animBg="1"/>
      <p:bldP spid="96270" grpId="0" animBg="1"/>
      <p:bldP spid="96270" grpId="1" animBg="1"/>
      <p:bldP spid="96271" grpId="0" animBg="1"/>
      <p:bldP spid="96271" grpId="1" animBg="1"/>
      <p:bldP spid="96272" grpId="0" animBg="1"/>
      <p:bldP spid="96272" grpId="1" animBg="1"/>
      <p:bldP spid="96273" grpId="0" animBg="1"/>
      <p:bldP spid="96273" grpId="1" animBg="1"/>
      <p:bldP spid="96277" grpId="0" animBg="1"/>
      <p:bldP spid="96278" grpId="0" animBg="1"/>
      <p:bldP spid="96278" grpId="1" animBg="1"/>
      <p:bldP spid="96279" grpId="0"/>
      <p:bldP spid="96279" grpId="1"/>
      <p:bldP spid="96280" grpId="0"/>
      <p:bldP spid="96281" grpId="0"/>
      <p:bldP spid="9628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</TotalTime>
  <Words>2222</Words>
  <Application>Microsoft Office PowerPoint</Application>
  <PresentationFormat>On-screen Show (4:3)</PresentationFormat>
  <Paragraphs>694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CSTeam</cp:lastModifiedBy>
  <cp:revision>203</cp:revision>
  <dcterms:created xsi:type="dcterms:W3CDTF">2010-03-09T11:06:52Z</dcterms:created>
  <dcterms:modified xsi:type="dcterms:W3CDTF">2016-06-30T01:08:28Z</dcterms:modified>
</cp:coreProperties>
</file>