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3" r:id="rId3"/>
    <p:sldId id="258" r:id="rId4"/>
    <p:sldId id="259" r:id="rId5"/>
    <p:sldId id="272" r:id="rId6"/>
    <p:sldId id="276" r:id="rId7"/>
    <p:sldId id="293" r:id="rId8"/>
    <p:sldId id="273" r:id="rId9"/>
    <p:sldId id="261" r:id="rId10"/>
    <p:sldId id="285" r:id="rId11"/>
    <p:sldId id="286" r:id="rId12"/>
    <p:sldId id="263" r:id="rId13"/>
    <p:sldId id="264" r:id="rId14"/>
    <p:sldId id="290" r:id="rId15"/>
    <p:sldId id="265" r:id="rId16"/>
    <p:sldId id="279" r:id="rId17"/>
    <p:sldId id="294" r:id="rId18"/>
    <p:sldId id="296" r:id="rId19"/>
    <p:sldId id="300" r:id="rId20"/>
    <p:sldId id="299" r:id="rId21"/>
    <p:sldId id="288" r:id="rId22"/>
    <p:sldId id="287" r:id="rId23"/>
    <p:sldId id="284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FFFF00"/>
    <a:srgbClr val="FFFF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66" autoAdjust="0"/>
    <p:restoredTop sz="94673" autoAdjust="0"/>
  </p:normalViewPr>
  <p:slideViewPr>
    <p:cSldViewPr>
      <p:cViewPr varScale="1">
        <p:scale>
          <a:sx n="41" d="100"/>
          <a:sy n="41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49823-CC13-4317-A911-0BC0F7723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8184-AEF5-4859-AAA2-AE245EC96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80C3F-267C-40EB-B497-619BC8560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37765-D44C-4DCE-BC28-02907B144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0C6C6-4A0B-4ED7-B8B2-DDE5D103B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4A0B-B78F-49E8-A6AA-06D9738A0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DB5E7-4B2A-4CB3-8CD8-8FDE7AC0C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70F4A-A1D7-4909-B40E-B4237C0C5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29602-9C14-4971-9072-67D349945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B63BC-205D-43EA-85AC-9ED9D8D16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4E8FD-6F60-4C35-B05C-94796B49B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5BBF0-606E-451D-9DCF-B85628D2C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BB18C1F-AB5E-49AF-9657-768215CF8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image" Target="../media/image1.gif"/><Relationship Id="rId21" Type="http://schemas.openxmlformats.org/officeDocument/2006/relationships/image" Target="../media/image18.png"/><Relationship Id="rId7" Type="http://schemas.openxmlformats.org/officeDocument/2006/relationships/image" Target="../media/image5.gif"/><Relationship Id="rId12" Type="http://schemas.openxmlformats.org/officeDocument/2006/relationships/image" Target="../media/image9.gif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gif"/><Relationship Id="rId20" Type="http://schemas.openxmlformats.org/officeDocument/2006/relationships/image" Target="../media/image17.gif"/><Relationship Id="rId1" Type="http://schemas.openxmlformats.org/officeDocument/2006/relationships/audio" Target="file:///D:\AM%20NHAC\Nhac%20do\Co%20nuoi%20day%20tre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gif"/><Relationship Id="rId4" Type="http://schemas.openxmlformats.org/officeDocument/2006/relationships/image" Target="../media/image2.gif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41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1.jpeg"/><Relationship Id="rId4" Type="http://schemas.openxmlformats.org/officeDocument/2006/relationships/image" Target="../media/image44.jpe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5626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9436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60960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3" name="Group 93"/>
          <p:cNvGrpSpPr>
            <a:grpSpLocks/>
          </p:cNvGrpSpPr>
          <p:nvPr/>
        </p:nvGrpSpPr>
        <p:grpSpPr bwMode="auto">
          <a:xfrm rot="-5400000">
            <a:off x="-38100" y="38100"/>
            <a:ext cx="3962400" cy="3886200"/>
            <a:chOff x="3936" y="-15"/>
            <a:chExt cx="1817" cy="1788"/>
          </a:xfrm>
        </p:grpSpPr>
        <p:pic>
          <p:nvPicPr>
            <p:cNvPr id="2080" name="Picture 94" descr="hoa-h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1" name="Picture 95" descr="hoa-d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Picture 96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4" name="Group 93"/>
          <p:cNvGrpSpPr>
            <a:grpSpLocks/>
          </p:cNvGrpSpPr>
          <p:nvPr/>
        </p:nvGrpSpPr>
        <p:grpSpPr bwMode="auto">
          <a:xfrm>
            <a:off x="5181600" y="-76200"/>
            <a:ext cx="3962400" cy="3886200"/>
            <a:chOff x="3936" y="-15"/>
            <a:chExt cx="1817" cy="1788"/>
          </a:xfrm>
        </p:grpSpPr>
        <p:pic>
          <p:nvPicPr>
            <p:cNvPr id="2077" name="Picture 94" descr="hoa-h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95" descr="hoa-d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96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5" name="Picture 13" descr="_DK8_1L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0" y="5511800"/>
            <a:ext cx="1371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_DK8_1L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5429250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7" name="Group 15"/>
          <p:cNvGrpSpPr>
            <a:grpSpLocks/>
          </p:cNvGrpSpPr>
          <p:nvPr/>
        </p:nvGrpSpPr>
        <p:grpSpPr bwMode="auto">
          <a:xfrm>
            <a:off x="457200" y="-461963"/>
            <a:ext cx="7940675" cy="3281363"/>
            <a:chOff x="240" y="-243"/>
            <a:chExt cx="5002" cy="2067"/>
          </a:xfrm>
        </p:grpSpPr>
        <p:pic>
          <p:nvPicPr>
            <p:cNvPr id="2066" name="Picture 16" descr="c">
              <a:hlinkClick r:id="rId8"/>
            </p:cNvPr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0" y="960"/>
              <a:ext cx="67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17" descr="h">
              <a:hlinkClick r:id="rId8"/>
            </p:cNvPr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64" y="432"/>
              <a:ext cx="63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18" descr="m">
              <a:hlinkClick r:id="rId8"/>
            </p:cNvPr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80" y="192"/>
              <a:ext cx="558" cy="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19" descr="a">
              <a:hlinkClick r:id="rId8"/>
            </p:cNvPr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440" y="240"/>
              <a:ext cx="78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0" name="Picture 20" descr="o">
              <a:hlinkClick r:id="rId8"/>
            </p:cNvPr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208" y="144"/>
              <a:ext cx="63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21" descr="n">
              <a:hlinkClick r:id="rId8"/>
            </p:cNvPr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032" y="576"/>
              <a:ext cx="63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22" descr="g">
              <a:hlinkClick r:id="rId8"/>
            </p:cNvPr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608" y="960"/>
              <a:ext cx="63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3" name="Rectangle 23"/>
            <p:cNvSpPr>
              <a:spLocks noChangeArrowheads="1"/>
            </p:cNvSpPr>
            <p:nvPr/>
          </p:nvSpPr>
          <p:spPr bwMode="auto">
            <a:xfrm rot="827097">
              <a:off x="3792" y="0"/>
              <a:ext cx="335" cy="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5400">
                  <a:solidFill>
                    <a:srgbClr val="3333CC"/>
                  </a:solidFill>
                </a:rPr>
                <a:t>?</a:t>
              </a:r>
              <a:endParaRPr lang="en-US"/>
            </a:p>
          </p:txBody>
        </p:sp>
        <p:sp>
          <p:nvSpPr>
            <p:cNvPr id="2074" name="Rectangle 24"/>
            <p:cNvSpPr>
              <a:spLocks noChangeArrowheads="1"/>
            </p:cNvSpPr>
            <p:nvPr/>
          </p:nvSpPr>
          <p:spPr bwMode="auto">
            <a:xfrm rot="1663343">
              <a:off x="1735" y="-243"/>
              <a:ext cx="29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600">
                  <a:solidFill>
                    <a:srgbClr val="FF6600"/>
                  </a:solidFill>
                </a:rPr>
                <a:t>-</a:t>
              </a:r>
              <a:endParaRPr lang="en-US"/>
            </a:p>
          </p:txBody>
        </p:sp>
        <p:pic>
          <p:nvPicPr>
            <p:cNvPr id="2075" name="Picture 25" descr="u">
              <a:hlinkClick r:id="rId8"/>
            </p:cNvPr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456" y="336"/>
              <a:ext cx="59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6" name="Rectangle 26"/>
            <p:cNvSpPr>
              <a:spLocks noChangeArrowheads="1"/>
            </p:cNvSpPr>
            <p:nvPr/>
          </p:nvSpPr>
          <p:spPr bwMode="auto">
            <a:xfrm rot="1663343">
              <a:off x="4039" y="-195"/>
              <a:ext cx="29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600">
                  <a:solidFill>
                    <a:srgbClr val="FF6600"/>
                  </a:solidFill>
                </a:rPr>
                <a:t>-</a:t>
              </a:r>
              <a:endParaRPr lang="en-US"/>
            </a:p>
          </p:txBody>
        </p:sp>
      </p:grpSp>
      <p:pic>
        <p:nvPicPr>
          <p:cNvPr id="2058" name="Picture 28" descr="BAR5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76400" y="5029200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9" descr="ag00222_"/>
          <p:cNvPicPr>
            <a:picLocks noChangeAspect="1" noChangeArrowheads="1" noCrop="1"/>
          </p:cNvPicPr>
          <p:nvPr/>
        </p:nvPicPr>
        <p:blipFill>
          <a:blip r:embed="rId18">
            <a:lum contrast="40000"/>
          </a:blip>
          <a:srcRect/>
          <a:stretch>
            <a:fillRect/>
          </a:stretch>
        </p:blipFill>
        <p:spPr bwMode="auto">
          <a:xfrm>
            <a:off x="3657600" y="1143000"/>
            <a:ext cx="18288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30" descr="ag00222_"/>
          <p:cNvPicPr>
            <a:picLocks noChangeAspect="1" noChangeArrowheads="1" noCrop="1"/>
          </p:cNvPicPr>
          <p:nvPr/>
        </p:nvPicPr>
        <p:blipFill>
          <a:blip r:embed="rId18">
            <a:lum contrast="40000"/>
          </a:blip>
          <a:srcRect/>
          <a:stretch>
            <a:fillRect/>
          </a:stretch>
        </p:blipFill>
        <p:spPr bwMode="auto">
          <a:xfrm>
            <a:off x="1752600" y="1143000"/>
            <a:ext cx="18288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31" descr="ag00222_"/>
          <p:cNvPicPr>
            <a:picLocks noChangeAspect="1" noChangeArrowheads="1" noCrop="1"/>
          </p:cNvPicPr>
          <p:nvPr/>
        </p:nvPicPr>
        <p:blipFill>
          <a:blip r:embed="rId18">
            <a:lum contrast="40000"/>
          </a:blip>
          <a:srcRect/>
          <a:stretch>
            <a:fillRect/>
          </a:stretch>
        </p:blipFill>
        <p:spPr bwMode="auto">
          <a:xfrm>
            <a:off x="2362200" y="1371600"/>
            <a:ext cx="18288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2" descr="Walk-02-june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505200" y="1219200"/>
            <a:ext cx="114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33" descr="th_54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724400" y="3352800"/>
            <a:ext cx="3417888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4" descr="th_54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495800" y="990600"/>
            <a:ext cx="3417888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1" name="Co nuoi day tr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5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8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yth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9624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9" descr="9668_duong lang mua gat_31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9624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2" descr="du-ng-l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295400"/>
            <a:ext cx="28194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7" descr="d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2954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8" descr="ImageView_0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86200"/>
            <a:ext cx="320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9" descr="Banmieng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12954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2057400" y="381000"/>
            <a:ext cx="5562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</a:rPr>
              <a:t>Một số hình ảnh về làng quê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anoi_hoangha_vnexp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76400"/>
            <a:ext cx="2895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1603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30480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1291706631-3477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3434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2" descr="ten pho, du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343400"/>
            <a:ext cx="2971800" cy="236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905000" y="533400"/>
            <a:ext cx="5486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</a:rPr>
              <a:t>Một số hình ảnh về đô thị</a:t>
            </a:r>
          </a:p>
        </p:txBody>
      </p:sp>
      <p:pic>
        <p:nvPicPr>
          <p:cNvPr id="12295" name="Picture 14" descr="Cau-sai-gon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343400"/>
            <a:ext cx="2971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5" descr="B110612jpg-0811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1676400"/>
            <a:ext cx="29718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4"/>
          <p:cNvSpPr txBox="1">
            <a:spLocks noChangeArrowheads="1"/>
          </p:cNvSpPr>
          <p:nvPr/>
        </p:nvSpPr>
        <p:spPr bwMode="auto">
          <a:xfrm>
            <a:off x="914400" y="1143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Kết luận :</a:t>
            </a:r>
          </a:p>
        </p:txBody>
      </p:sp>
      <p:sp>
        <p:nvSpPr>
          <p:cNvPr id="13315" name="Text Box 15"/>
          <p:cNvSpPr txBox="1">
            <a:spLocks noChangeArrowheads="1"/>
          </p:cNvSpPr>
          <p:nvPr/>
        </p:nvSpPr>
        <p:spPr bwMode="auto">
          <a:xfrm>
            <a:off x="3124200" y="685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Làng quê và đô thị</a:t>
            </a:r>
          </a:p>
        </p:txBody>
      </p:sp>
      <p:sp>
        <p:nvSpPr>
          <p:cNvPr id="13316" name="Text Box 17"/>
          <p:cNvSpPr txBox="1">
            <a:spLocks noChangeArrowheads="1"/>
          </p:cNvSpPr>
          <p:nvPr/>
        </p:nvSpPr>
        <p:spPr bwMode="auto">
          <a:xfrm>
            <a:off x="990600" y="457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Tự nhiên và Xã hội</a:t>
            </a:r>
            <a:endParaRPr lang="en-US" b="1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04800" y="1676400"/>
            <a:ext cx="3124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- Ở làng quê xung quanh nhà thường có vườn cây, chuồng trại chăn nuôi,.... Đường làng nhỏ, ít người qua lại.</a:t>
            </a:r>
            <a:endParaRPr lang="en-US" sz="2400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28600" y="4343400"/>
            <a:ext cx="3276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- Ở đô thị, nhà cửa tập trung san sát, đường rộng có nhiều xe cộ qua lại.</a:t>
            </a:r>
            <a:endParaRPr lang="en-US" sz="2400"/>
          </a:p>
        </p:txBody>
      </p:sp>
      <p:pic>
        <p:nvPicPr>
          <p:cNvPr id="23572" name="Picture 20" descr="303697_309870429023678_194707663873289_1280130_630075276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371600"/>
            <a:ext cx="251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21" descr="myth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819400"/>
            <a:ext cx="251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22" descr="11123805-IMG_59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819400"/>
            <a:ext cx="266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23" descr="NL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371600"/>
            <a:ext cx="266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25" descr="1603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4958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26" descr="Cau-sai-gon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4958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0" grpId="0"/>
      <p:bldP spid="235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3400" y="18288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Hoạt động 2</a:t>
            </a:r>
            <a:r>
              <a:rPr lang="en-US" sz="2800">
                <a:solidFill>
                  <a:srgbClr val="0000FF"/>
                </a:solidFill>
              </a:rPr>
              <a:t> : </a:t>
            </a:r>
            <a:r>
              <a:rPr lang="en-US" sz="2800" b="1">
                <a:solidFill>
                  <a:srgbClr val="0000FF"/>
                </a:solidFill>
              </a:rPr>
              <a:t>Nghề nghiệp của người dân làng quê và đô thị :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124200" y="685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Làng quê và đô thị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990600" y="457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Tự nhiên và Xã hội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429000" y="685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Làng quê và đô thị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990600" y="457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Tự nhiên và Xã hội</a:t>
            </a:r>
            <a:endParaRPr lang="en-US" b="1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57200" y="3505200"/>
            <a:ext cx="8458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Quan sát tranh và thảo luận nhóm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 Nêu nghề nghiệp chính của người dân ở làng quê và người dân ở đô thị ?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FF3300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533400" y="18288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Hoạt động 2</a:t>
            </a:r>
            <a:r>
              <a:rPr lang="en-US" sz="2800">
                <a:solidFill>
                  <a:srgbClr val="0000FF"/>
                </a:solidFill>
              </a:rPr>
              <a:t> : </a:t>
            </a:r>
            <a:r>
              <a:rPr lang="en-US" sz="2800" b="1">
                <a:solidFill>
                  <a:srgbClr val="0000FF"/>
                </a:solidFill>
              </a:rPr>
              <a:t>Nghề nghiệp của người dân làng quê và đô thị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066800" y="990600"/>
            <a:ext cx="739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Một số hình ảnh về nghề nghiệp của người dân ở làng quê.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295400" y="3870325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Một số hình ảnh về nghề nghiệp của người dân ở đô thị.</a:t>
            </a:r>
          </a:p>
        </p:txBody>
      </p:sp>
      <p:pic>
        <p:nvPicPr>
          <p:cNvPr id="25614" name="Picture 14" descr="Vuot-qua-ret-hai-bang-giong-lua-ngan-ngay-19832-1"/>
          <p:cNvPicPr>
            <a:picLocks noChangeAspect="1" noChangeArrowheads="1"/>
          </p:cNvPicPr>
          <p:nvPr/>
        </p:nvPicPr>
        <p:blipFill>
          <a:blip r:embed="rId2">
            <a:lum bright="-14000"/>
          </a:blip>
          <a:srcRect/>
          <a:stretch>
            <a:fillRect/>
          </a:stretch>
        </p:blipFill>
        <p:spPr bwMode="auto">
          <a:xfrm>
            <a:off x="0" y="1447800"/>
            <a:ext cx="2057400" cy="18288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16389" name="Text Box 16"/>
          <p:cNvSpPr txBox="1">
            <a:spLocks noChangeArrowheads="1"/>
          </p:cNvSpPr>
          <p:nvPr/>
        </p:nvSpPr>
        <p:spPr bwMode="auto">
          <a:xfrm>
            <a:off x="3505200" y="5334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3300"/>
                </a:solidFill>
              </a:rPr>
              <a:t>Làng quê và đô thị</a:t>
            </a:r>
            <a:r>
              <a:rPr 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390" name="Text Box 17"/>
          <p:cNvSpPr txBox="1">
            <a:spLocks noChangeArrowheads="1"/>
          </p:cNvSpPr>
          <p:nvPr/>
        </p:nvSpPr>
        <p:spPr bwMode="auto">
          <a:xfrm>
            <a:off x="609600" y="3048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solidFill>
                  <a:srgbClr val="0000FF"/>
                </a:solidFill>
              </a:rPr>
              <a:t>Tự nhiên và Xã hội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25618" name="Picture 18" descr="tải xuố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371600"/>
            <a:ext cx="2590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19" descr="40168207-160020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4478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0" descr="NL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447800"/>
            <a:ext cx="22098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21" descr="duyen%20ban%20ha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267200"/>
            <a:ext cx="1905000" cy="21336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25622" name="Picture 22" descr="untitl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4267200"/>
            <a:ext cx="2438400" cy="21336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25623" name="Picture 23" descr="KLXG1P7PRD_de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4267200"/>
            <a:ext cx="2362200" cy="21336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5625" name="Picture 25" descr="55402762-1314759322-phong-cach-noi-cong-so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2672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04800" y="32908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Trồng trọt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2438400" y="3276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Chăn nuôi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4724400" y="328453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Chài lưới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7010400" y="32845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Nghề thủ công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81000" y="6400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Công sở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2590800" y="6400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Cửa hàng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4876800" y="6400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Nhà máy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7162800" y="6477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Xí nghiệp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  <p:bldP spid="25613" grpId="0"/>
      <p:bldP spid="25626" grpId="0"/>
      <p:bldP spid="25627" grpId="0"/>
      <p:bldP spid="25628" grpId="0"/>
      <p:bldP spid="25629" grpId="0"/>
      <p:bldP spid="25630" grpId="0"/>
      <p:bldP spid="25631" grpId="0"/>
      <p:bldP spid="25632" grpId="0"/>
      <p:bldP spid="256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2895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Ở làng quê người dân thường sống bằng nghề </a:t>
            </a:r>
            <a:r>
              <a:rPr lang="en-US" sz="2000" b="1">
                <a:solidFill>
                  <a:srgbClr val="FF3300"/>
                </a:solidFill>
              </a:rPr>
              <a:t>trồng trọt, chăn nuôi, chài lưới, các nghề thủ công …</a:t>
            </a:r>
            <a:endParaRPr lang="en-US" sz="2000">
              <a:solidFill>
                <a:srgbClr val="FF3300"/>
              </a:solidFill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4800" y="3946525"/>
            <a:ext cx="2514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Ở đô thị, người dân thường đi làm trong các </a:t>
            </a:r>
            <a:r>
              <a:rPr lang="en-US" sz="2000" b="1">
                <a:solidFill>
                  <a:srgbClr val="FF3300"/>
                </a:solidFill>
              </a:rPr>
              <a:t>công sở, cửa hàng, nhà máy …</a:t>
            </a:r>
            <a:endParaRPr lang="en-US" sz="2000">
              <a:solidFill>
                <a:srgbClr val="FF3300"/>
              </a:solidFill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429000" y="304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Làng quê và đô thị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990600" y="152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Tự nhiên và Xã hội</a:t>
            </a:r>
            <a:endParaRPr lang="en-US" b="1"/>
          </a:p>
        </p:txBody>
      </p:sp>
      <p:pic>
        <p:nvPicPr>
          <p:cNvPr id="45067" name="Picture 11" descr="070901-nghe-dan-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4384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962400"/>
            <a:ext cx="281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4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066800"/>
            <a:ext cx="28194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15" descr="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0668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16" descr="711990295cuaha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962400"/>
            <a:ext cx="266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17" descr="Lao dong det m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5410200"/>
            <a:ext cx="2667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18" descr="imag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5410200"/>
            <a:ext cx="2819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Picture 19" descr="images (1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2438400"/>
            <a:ext cx="2819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tải xuống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57600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219200" y="30480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Rau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5257800" y="3048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Cà phê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1371600" y="63246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Chè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5562600" y="6248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Ngô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000" b="1" smtClean="0">
              <a:solidFill>
                <a:srgbClr val="FF33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810000"/>
            <a:ext cx="4419600" cy="2438400"/>
          </a:xfrm>
        </p:spPr>
      </p:pic>
      <p:pic>
        <p:nvPicPr>
          <p:cNvPr id="19460" name="Picture 4" descr="images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170820081504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04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 descr="images (3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8100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4"/>
          <p:cNvSpPr txBox="1">
            <a:spLocks noChangeArrowheads="1"/>
          </p:cNvSpPr>
          <p:nvPr/>
        </p:nvSpPr>
        <p:spPr bwMode="auto">
          <a:xfrm>
            <a:off x="1676400" y="33528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Bò</a:t>
            </a:r>
          </a:p>
        </p:txBody>
      </p:sp>
      <p:sp>
        <p:nvSpPr>
          <p:cNvPr id="19464" name="Text Box 15"/>
          <p:cNvSpPr txBox="1">
            <a:spLocks noChangeArrowheads="1"/>
          </p:cNvSpPr>
          <p:nvPr/>
        </p:nvSpPr>
        <p:spPr bwMode="auto">
          <a:xfrm>
            <a:off x="6477000" y="33528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Vịt</a:t>
            </a:r>
          </a:p>
        </p:txBody>
      </p:sp>
      <p:sp>
        <p:nvSpPr>
          <p:cNvPr id="19465" name="Text Box 16"/>
          <p:cNvSpPr txBox="1">
            <a:spLocks noChangeArrowheads="1"/>
          </p:cNvSpPr>
          <p:nvPr/>
        </p:nvSpPr>
        <p:spPr bwMode="auto">
          <a:xfrm>
            <a:off x="1600200" y="6400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Thỏ</a:t>
            </a:r>
          </a:p>
        </p:txBody>
      </p:sp>
      <p:sp>
        <p:nvSpPr>
          <p:cNvPr id="19466" name="Text Box 17"/>
          <p:cNvSpPr txBox="1">
            <a:spLocks noChangeArrowheads="1"/>
          </p:cNvSpPr>
          <p:nvPr/>
        </p:nvSpPr>
        <p:spPr bwMode="auto">
          <a:xfrm>
            <a:off x="6400800" y="6400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Dê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000" b="1" smtClean="0">
              <a:solidFill>
                <a:srgbClr val="FF33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4267200" cy="3200400"/>
          </a:xfrm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images (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386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images (6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095750"/>
            <a:ext cx="4114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0" y="35814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Dệt thổ cẩm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172200" y="35814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Đan nón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752600" y="6400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Đan lát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172200" y="64008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Thêu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14400" y="533400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24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00FF"/>
                </a:solidFill>
              </a:rPr>
              <a:t>Tự nhiên và Xã hội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Bài cũ :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990600" y="2971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Câu 1</a:t>
            </a:r>
            <a:r>
              <a:rPr lang="en-US" sz="2400">
                <a:solidFill>
                  <a:srgbClr val="0000FF"/>
                </a:solidFill>
              </a:rPr>
              <a:t> : Kể các hoạt động công nghiệp mà em biết ?</a:t>
            </a:r>
            <a:endParaRPr lang="en-US" sz="240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990600" y="4130675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Câu 2</a:t>
            </a:r>
            <a:r>
              <a:rPr lang="en-US" sz="2400">
                <a:solidFill>
                  <a:srgbClr val="0000FF"/>
                </a:solidFill>
              </a:rPr>
              <a:t> : Nêu các hoạt động thương mại mà em biết ?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allAtOnce"/>
      <p:bldP spid="74756" grpId="0"/>
      <p:bldP spid="74756" grpId="1"/>
      <p:bldP spid="74757" grpId="0"/>
      <p:bldP spid="7475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tải xuống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052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images (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434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gamejpg-0821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8600"/>
            <a:ext cx="4048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tải xuống (3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052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609600" y="29718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Nghiên cứu khoa học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5257800" y="2971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Công nghệ thông tin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143000" y="62484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Sữa chưa điện tử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5867400" y="62484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Lái xe tăc xi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Qua bài học hôm nay, em biết gì phong cảnh, đường sá, hoạt động sinh sống của người dân ở làng quê và đô thị?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429000" y="685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Làng quê và đô thị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990600" y="457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Tự nhiên và Xã hội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14478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* Bài học: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"/>
              </a:rPr>
              <a:t>Ở làng quê, xung quanh nhà thường có  vườn cây, chuồng trại … Đường làng nhỏ, ít người và xe cộ qua lại. Người dân thường sống bằng nghề trồng trọt, chăn nuôi, chài lưới, các nghề thủ công …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>
                <a:solidFill>
                  <a:srgbClr val="0000FF"/>
                </a:solidFill>
                <a:latin typeface="Arial"/>
              </a:rPr>
              <a:t> Ở đô thị, nhà ở tập  trung san sát, đường phố có nhiều người và xe cộ đi lại. Người dân thường đi làm trong các công sở, cửa hàng, nhà máy …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2800" b="1">
              <a:solidFill>
                <a:srgbClr val="0000FF"/>
              </a:solidFill>
              <a:latin typeface="Arial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429000" y="685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Làng quê và đô thị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990600" y="457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Tự nhiên và Xã hội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524000" y="152400"/>
            <a:ext cx="594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3300"/>
                </a:solidFill>
              </a:rPr>
              <a:t>Trò chơi: Đúng, sai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1000" y="9144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200" b="1">
                <a:solidFill>
                  <a:srgbClr val="0000FF"/>
                </a:solidFill>
              </a:rPr>
              <a:t>*Ở đô thị, người dân thường đi làm trong 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</a:rPr>
              <a:t>các công sở, cửa hàng, nhà máy,...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81000" y="20574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200" b="1">
                <a:solidFill>
                  <a:srgbClr val="0000FF"/>
                </a:solidFill>
              </a:rPr>
              <a:t>*Ở làng quê ít vườn cây, nhà cửa san sát.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81000" y="28956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00FF"/>
                </a:solidFill>
              </a:rPr>
              <a:t>*Nghề nghiệp ở làng quê chủ yếu là buôn </a:t>
            </a:r>
          </a:p>
          <a:p>
            <a:r>
              <a:rPr lang="en-US" sz="3200" b="1">
                <a:solidFill>
                  <a:srgbClr val="0000FF"/>
                </a:solidFill>
              </a:rPr>
              <a:t>bán, làm việc tại các nhà máy, công sở,..</a:t>
            </a:r>
            <a:r>
              <a:rPr lang="en-US" sz="3200" b="1">
                <a:solidFill>
                  <a:srgbClr val="FF99CC"/>
                </a:solidFill>
              </a:rPr>
              <a:t>  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57200" y="40386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200" b="1">
                <a:solidFill>
                  <a:srgbClr val="0000FF"/>
                </a:solidFill>
              </a:rPr>
              <a:t>*Ở làng quê, đường sá nhỏ, ít người và 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</a:rPr>
              <a:t>xe cộ qua lại. 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7772400" y="1143000"/>
            <a:ext cx="1066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7772400" y="2057400"/>
            <a:ext cx="1066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7772400" y="3048000"/>
            <a:ext cx="1066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7772400" y="4267200"/>
            <a:ext cx="1066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7848600" y="1219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7848600" y="21336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7848600" y="31242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7848600" y="4419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FF3300"/>
                </a:solidFill>
              </a:rPr>
              <a:t>Đ</a:t>
            </a:r>
          </a:p>
        </p:txBody>
      </p:sp>
      <p:pic>
        <p:nvPicPr>
          <p:cNvPr id="24591" name="Picture 15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7848600" y="0"/>
            <a:ext cx="981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6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81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2667000" y="5638800"/>
            <a:ext cx="16002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1 quyển vở</a:t>
            </a: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685800" y="5638800"/>
            <a:ext cx="16002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 tờ giấy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kiểm tra</a:t>
            </a: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4648200" y="5638800"/>
            <a:ext cx="1600200" cy="6096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 thước kẻ</a:t>
            </a: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6553200" y="5638800"/>
            <a:ext cx="1600200" cy="609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1 tràng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 pháo tay</a:t>
            </a: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2667000" y="5638800"/>
            <a:ext cx="1600200" cy="6096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2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685800" y="5638800"/>
            <a:ext cx="1600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4648200" y="5638800"/>
            <a:ext cx="1600200" cy="6096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4700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6553200" y="5638800"/>
            <a:ext cx="1600200" cy="609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381000" y="1600200"/>
            <a:ext cx="7772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Cách chơi:</a:t>
            </a:r>
            <a:r>
              <a:rPr lang="en-US" sz="2400" b="1"/>
              <a:t> </a:t>
            </a:r>
            <a:r>
              <a:rPr lang="en-US" sz="2400" b="1">
                <a:solidFill>
                  <a:srgbClr val="0000FF"/>
                </a:solidFill>
              </a:rPr>
              <a:t>Có 4 ý kiến nói về làng quê và đô thị. Em cần dựa vào bài vừa học để cho biết ý kiến đó đúng hay sai.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Em nào trả lời đúng sẽ nhận được một phần quả ẩn dưới ô hình chữ nhật màu xanh, đỏ, tím, vàng.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0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0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1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0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4" dur="1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0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0" dur="1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0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6" dur="10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0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2" dur="10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8" dur="10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0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4" dur="10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0"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  <p:bldP spid="50180" grpId="0"/>
      <p:bldP spid="50181" grpId="0"/>
      <p:bldP spid="50182" grpId="0"/>
      <p:bldP spid="50183" grpId="0" animBg="1"/>
      <p:bldP spid="50184" grpId="0" animBg="1"/>
      <p:bldP spid="50185" grpId="0" animBg="1"/>
      <p:bldP spid="50186" grpId="0" animBg="1"/>
      <p:bldP spid="50187" grpId="0"/>
      <p:bldP spid="50188" grpId="0"/>
      <p:bldP spid="50189" grpId="0"/>
      <p:bldP spid="50190" grpId="0"/>
      <p:bldP spid="50193" grpId="0" animBg="1"/>
      <p:bldP spid="50194" grpId="0" animBg="1"/>
      <p:bldP spid="50195" grpId="0" animBg="1"/>
      <p:bldP spid="50196" grpId="0" animBg="1"/>
      <p:bldP spid="50197" grpId="0" animBg="1"/>
      <p:bldP spid="50198" grpId="0" animBg="1"/>
      <p:bldP spid="50199" grpId="0" animBg="1"/>
      <p:bldP spid="50200" grpId="0" animBg="1"/>
      <p:bldP spid="50201" grpId="0"/>
      <p:bldP spid="5020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903288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3300"/>
                </a:solidFill>
              </a:rPr>
              <a:t>Hoạt động 3.</a:t>
            </a:r>
            <a:r>
              <a:rPr lang="en-US" sz="3200" b="1" smtClean="0">
                <a:solidFill>
                  <a:srgbClr val="003300"/>
                </a:solidFill>
              </a:rPr>
              <a:t> </a:t>
            </a:r>
            <a:r>
              <a:rPr lang="en-US" sz="3200" b="1" smtClean="0">
                <a:solidFill>
                  <a:srgbClr val="0000FF"/>
                </a:solidFill>
              </a:rPr>
              <a:t>Em yêu quê hương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4572000" cy="671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FF3300"/>
                </a:solidFill>
              </a:rPr>
              <a:t>Bạn ở làng quê hay đô thị?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447800" y="1828800"/>
            <a:ext cx="678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Đường sá, xe cộ, nhà cửa, hoạt động giao thông ở đó như thế nào?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600200" y="198120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Những người sống ở quê em làm nghề gì?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524000" y="182880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Để quê hương và nơi sinh sống của em ngày càng đẹp hơn, em phải làm gì?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685800" y="1219200"/>
            <a:ext cx="8077200" cy="5486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99CC">
                  <a:gamma/>
                  <a:tint val="0"/>
                  <a:invGamma/>
                </a:srgbClr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0000FF"/>
              </a:solidFill>
              <a:latin typeface="Tahoma" pitchFamily="34" charset="0"/>
            </a:endParaRPr>
          </a:p>
          <a:p>
            <a:pPr algn="ctr">
              <a:defRPr/>
            </a:pPr>
            <a:endParaRPr lang="en-US" b="1">
              <a:solidFill>
                <a:srgbClr val="0000FF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en-US" sz="2000" b="1">
                <a:solidFill>
                  <a:srgbClr val="0000FF"/>
                </a:solidFill>
                <a:latin typeface="Tahoma" pitchFamily="34" charset="0"/>
              </a:rPr>
              <a:t>Dù sống ở đâu, làng quê hay đô thị, </a:t>
            </a:r>
          </a:p>
          <a:p>
            <a:pPr algn="ctr">
              <a:defRPr/>
            </a:pPr>
            <a:r>
              <a:rPr lang="en-US" sz="2000" b="1">
                <a:solidFill>
                  <a:srgbClr val="0000FF"/>
                </a:solidFill>
                <a:latin typeface="Tahoma" pitchFamily="34" charset="0"/>
              </a:rPr>
              <a:t>các em cũng phải biết yêu thương, gắn </a:t>
            </a:r>
          </a:p>
          <a:p>
            <a:pPr algn="ctr">
              <a:defRPr/>
            </a:pPr>
            <a:r>
              <a:rPr lang="en-US" sz="2000" b="1">
                <a:solidFill>
                  <a:srgbClr val="0000FF"/>
                </a:solidFill>
                <a:latin typeface="Tahoma" pitchFamily="34" charset="0"/>
              </a:rPr>
              <a:t>bó với quê hương. Học tập tốt, tham </a:t>
            </a:r>
          </a:p>
          <a:p>
            <a:pPr algn="ctr">
              <a:defRPr/>
            </a:pPr>
            <a:r>
              <a:rPr lang="en-US" sz="2000" b="1">
                <a:solidFill>
                  <a:srgbClr val="0000FF"/>
                </a:solidFill>
                <a:latin typeface="Tahoma" pitchFamily="34" charset="0"/>
              </a:rPr>
              <a:t>gia lao động sản xuất với công </a:t>
            </a:r>
          </a:p>
          <a:p>
            <a:pPr algn="ctr">
              <a:defRPr/>
            </a:pPr>
            <a:r>
              <a:rPr lang="en-US" sz="2000" b="1">
                <a:solidFill>
                  <a:srgbClr val="0000FF"/>
                </a:solidFill>
                <a:latin typeface="Tahoma" pitchFamily="34" charset="0"/>
              </a:rPr>
              <a:t>việc vừa sức của mình, bảo vệ </a:t>
            </a:r>
          </a:p>
          <a:p>
            <a:pPr algn="ctr">
              <a:defRPr/>
            </a:pPr>
            <a:r>
              <a:rPr lang="en-US" sz="2000" b="1">
                <a:solidFill>
                  <a:srgbClr val="0000FF"/>
                </a:solidFill>
                <a:latin typeface="Tahoma" pitchFamily="34" charset="0"/>
              </a:rPr>
              <a:t>môi trường…là những công </a:t>
            </a:r>
          </a:p>
          <a:p>
            <a:pPr algn="ctr">
              <a:defRPr/>
            </a:pPr>
            <a:r>
              <a:rPr lang="en-US" sz="2000" b="1">
                <a:solidFill>
                  <a:srgbClr val="0000FF"/>
                </a:solidFill>
                <a:latin typeface="Tahoma" pitchFamily="34" charset="0"/>
              </a:rPr>
              <a:t>việc góp phần làm </a:t>
            </a:r>
          </a:p>
          <a:p>
            <a:pPr algn="ctr">
              <a:defRPr/>
            </a:pPr>
            <a:r>
              <a:rPr lang="en-US" sz="2000" b="1">
                <a:solidFill>
                  <a:srgbClr val="0000FF"/>
                </a:solidFill>
                <a:latin typeface="Tahoma" pitchFamily="34" charset="0"/>
              </a:rPr>
              <a:t>cho quê hương </a:t>
            </a:r>
          </a:p>
          <a:p>
            <a:pPr algn="ctr">
              <a:defRPr/>
            </a:pPr>
            <a:r>
              <a:rPr lang="en-US" sz="2000" b="1">
                <a:solidFill>
                  <a:srgbClr val="0000FF"/>
                </a:solidFill>
                <a:latin typeface="Tahoma" pitchFamily="34" charset="0"/>
              </a:rPr>
              <a:t>Mình thêm </a:t>
            </a:r>
          </a:p>
          <a:p>
            <a:pPr algn="ctr">
              <a:defRPr/>
            </a:pPr>
            <a:r>
              <a:rPr lang="en-US" sz="2000" b="1">
                <a:solidFill>
                  <a:srgbClr val="0000FF"/>
                </a:solidFill>
                <a:latin typeface="Tahoma" pitchFamily="34" charset="0"/>
              </a:rPr>
              <a:t>giàu đẹp</a:t>
            </a:r>
            <a:r>
              <a:rPr lang="en-US" sz="2000" b="1">
                <a:solidFill>
                  <a:srgbClr val="003300"/>
                </a:solidFill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7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" dur="1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  <p:bldP spid="47107" grpId="0" build="p"/>
      <p:bldP spid="47107" grpId="1" build="p"/>
      <p:bldP spid="47108" grpId="0"/>
      <p:bldP spid="47108" grpId="1"/>
      <p:bldP spid="47109" grpId="0"/>
      <p:bldP spid="47109" grpId="1"/>
      <p:bldP spid="47110" grpId="0"/>
      <p:bldP spid="47110" grpId="1"/>
      <p:bldP spid="471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KHUNG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219200" y="1905000"/>
            <a:ext cx="6858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660033"/>
                </a:solidFill>
              </a:rPr>
              <a:t>2. Dặn dò: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/>
              <a:t> Sưu tầm thêm một số hình ảnh về nghề nghiệp của người dân ở vùng quê và đô thị.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>
                <a:solidFill>
                  <a:srgbClr val="800000"/>
                </a:solidFill>
              </a:rPr>
              <a:t>Chuẩn bị bài 33: An toàn khi đi xe đạp.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2743200" y="17526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124200" y="685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Làng quê và đô thị</a:t>
            </a: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0" y="28194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990600" y="457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Tự nhiên và Xã hội</a:t>
            </a:r>
            <a:endParaRPr lang="en-US" b="1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28600" y="1676400"/>
            <a:ext cx="891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Quan sát hình</a:t>
            </a:r>
            <a:r>
              <a:rPr lang="en-US" sz="2400" b="1">
                <a:solidFill>
                  <a:srgbClr val="FF3300"/>
                </a:solidFill>
              </a:rPr>
              <a:t> 1</a:t>
            </a:r>
            <a:r>
              <a:rPr lang="en-US" sz="2400" b="1">
                <a:solidFill>
                  <a:srgbClr val="0000FF"/>
                </a:solidFill>
              </a:rPr>
              <a:t>,</a:t>
            </a:r>
            <a:r>
              <a:rPr lang="en-US" sz="2400" b="1">
                <a:solidFill>
                  <a:srgbClr val="FF3300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hình</a:t>
            </a:r>
            <a:r>
              <a:rPr lang="en-US" sz="2400" b="1">
                <a:solidFill>
                  <a:srgbClr val="FF3300"/>
                </a:solidFill>
              </a:rPr>
              <a:t> 2</a:t>
            </a:r>
            <a:r>
              <a:rPr lang="en-US" sz="2400" b="1">
                <a:solidFill>
                  <a:srgbClr val="0000FF"/>
                </a:solidFill>
              </a:rPr>
              <a:t>,</a:t>
            </a:r>
            <a:r>
              <a:rPr lang="en-US" sz="2400" b="1">
                <a:solidFill>
                  <a:srgbClr val="FF3300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hình</a:t>
            </a:r>
            <a:r>
              <a:rPr lang="en-US" sz="2400" b="1">
                <a:solidFill>
                  <a:srgbClr val="FF3300"/>
                </a:solidFill>
              </a:rPr>
              <a:t> 3</a:t>
            </a:r>
            <a:r>
              <a:rPr lang="en-US" sz="2400" b="1">
                <a:solidFill>
                  <a:srgbClr val="0000FF"/>
                </a:solidFill>
              </a:rPr>
              <a:t>,</a:t>
            </a:r>
            <a:r>
              <a:rPr lang="en-US" sz="2400" b="1">
                <a:solidFill>
                  <a:srgbClr val="FF3300"/>
                </a:solidFill>
              </a:rPr>
              <a:t>  </a:t>
            </a:r>
            <a:r>
              <a:rPr lang="en-US" sz="2400" b="1">
                <a:solidFill>
                  <a:srgbClr val="0000FF"/>
                </a:solidFill>
              </a:rPr>
              <a:t>hình</a:t>
            </a:r>
            <a:r>
              <a:rPr lang="en-US" sz="2400" b="1">
                <a:solidFill>
                  <a:srgbClr val="FF3300"/>
                </a:solidFill>
              </a:rPr>
              <a:t> 4</a:t>
            </a:r>
            <a:r>
              <a:rPr lang="en-US" sz="2400" b="1">
                <a:solidFill>
                  <a:srgbClr val="0000FF"/>
                </a:solidFill>
              </a:rPr>
              <a:t> và thảo luận nhóm 2.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Em hãy cho biết các bức ảnh chụp cảnh gì ? ở đâu?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9"/>
          <p:cNvSpPr>
            <a:spLocks noGrp="1" noChangeArrowheads="1"/>
          </p:cNvSpPr>
          <p:nvPr>
            <p:ph type="title"/>
          </p:nvPr>
        </p:nvSpPr>
        <p:spPr>
          <a:xfrm>
            <a:off x="838200" y="182563"/>
            <a:ext cx="8229600" cy="1143000"/>
          </a:xfrm>
        </p:spPr>
        <p:txBody>
          <a:bodyPr/>
          <a:lstStyle/>
          <a:p>
            <a:pPr eaLnBrk="1" hangingPunct="1"/>
            <a:endParaRPr lang="en-US" sz="2000" smtClean="0"/>
          </a:p>
        </p:txBody>
      </p:sp>
      <p:sp>
        <p:nvSpPr>
          <p:cNvPr id="5123" name="Text Box 32"/>
          <p:cNvSpPr txBox="1">
            <a:spLocks noChangeArrowheads="1"/>
          </p:cNvSpPr>
          <p:nvPr/>
        </p:nvSpPr>
        <p:spPr bwMode="auto">
          <a:xfrm>
            <a:off x="3124200" y="16605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5124" name="Text Box 33"/>
          <p:cNvSpPr txBox="1">
            <a:spLocks noChangeArrowheads="1"/>
          </p:cNvSpPr>
          <p:nvPr/>
        </p:nvSpPr>
        <p:spPr bwMode="auto">
          <a:xfrm>
            <a:off x="1143000" y="3122613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76200" y="136525"/>
            <a:ext cx="4495800" cy="2895600"/>
            <a:chOff x="96" y="0"/>
            <a:chExt cx="2928" cy="1824"/>
          </a:xfrm>
        </p:grpSpPr>
        <p:pic>
          <p:nvPicPr>
            <p:cNvPr id="5139" name="Picture 34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0"/>
              <a:ext cx="2928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" name="Oval 37"/>
            <p:cNvSpPr>
              <a:spLocks noChangeArrowheads="1"/>
            </p:cNvSpPr>
            <p:nvPr/>
          </p:nvSpPr>
          <p:spPr bwMode="auto">
            <a:xfrm>
              <a:off x="96" y="1632"/>
              <a:ext cx="240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228600" y="301625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Làng quê ở đồng bằng</a:t>
            </a: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4876800" y="30480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Làng quê ở miền núi</a:t>
            </a: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4419600" y="62484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Đô thị ở miền núi, cao nguyên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76200" y="3505200"/>
            <a:ext cx="4419600" cy="2667000"/>
            <a:chOff x="3072" y="0"/>
            <a:chExt cx="2688" cy="1824"/>
          </a:xfrm>
        </p:grpSpPr>
        <p:pic>
          <p:nvPicPr>
            <p:cNvPr id="5137" name="Picture 35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2" y="0"/>
              <a:ext cx="2688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8" name="Oval 48"/>
            <p:cNvSpPr>
              <a:spLocks noChangeArrowheads="1"/>
            </p:cNvSpPr>
            <p:nvPr/>
          </p:nvSpPr>
          <p:spPr bwMode="auto">
            <a:xfrm>
              <a:off x="3072" y="1632"/>
              <a:ext cx="240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648200" y="152400"/>
            <a:ext cx="4343400" cy="2895600"/>
            <a:chOff x="96" y="2112"/>
            <a:chExt cx="2928" cy="1649"/>
          </a:xfrm>
        </p:grpSpPr>
        <p:pic>
          <p:nvPicPr>
            <p:cNvPr id="5135" name="Picture 36" descr="Picture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2112"/>
              <a:ext cx="2928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Oval 49"/>
            <p:cNvSpPr>
              <a:spLocks noChangeArrowheads="1"/>
            </p:cNvSpPr>
            <p:nvPr/>
          </p:nvSpPr>
          <p:spPr bwMode="auto">
            <a:xfrm>
              <a:off x="96" y="3552"/>
              <a:ext cx="240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4648200" y="3505200"/>
            <a:ext cx="4343400" cy="2667000"/>
            <a:chOff x="3024" y="2208"/>
            <a:chExt cx="2640" cy="1632"/>
          </a:xfrm>
        </p:grpSpPr>
        <p:pic>
          <p:nvPicPr>
            <p:cNvPr id="5133" name="Picture 55" descr="1314033-Cityscape_Dalat-Da_La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24" y="2208"/>
              <a:ext cx="264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4" name="Oval 56"/>
            <p:cNvSpPr>
              <a:spLocks noChangeArrowheads="1"/>
            </p:cNvSpPr>
            <p:nvPr/>
          </p:nvSpPr>
          <p:spPr bwMode="auto">
            <a:xfrm>
              <a:off x="3024" y="360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533400" y="6248400"/>
            <a:ext cx="2819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3300"/>
                </a:solidFill>
              </a:rPr>
              <a:t>Đô thị ở đồng bằng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1" grpId="0"/>
      <p:bldP spid="10283" grpId="0"/>
      <p:bldP spid="102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239000"/>
          </a:xfrm>
          <a:noFill/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066800" y="2073275"/>
            <a:ext cx="6705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Hoạt động 1</a:t>
            </a:r>
            <a:r>
              <a:rPr lang="en-US" sz="2400">
                <a:solidFill>
                  <a:srgbClr val="0000FF"/>
                </a:solidFill>
              </a:rPr>
              <a:t> : Phong cảnh, nhà cửa, đường sá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ở làng quê và đô thị :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124200" y="1371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Làng quê và đô thị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990600" y="1143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Tự nhiên và Xã hội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85800" y="2667000"/>
            <a:ext cx="78486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42020" name="Group 36"/>
          <p:cNvGraphicFramePr>
            <a:graphicFrameLocks noGrp="1"/>
          </p:cNvGraphicFramePr>
          <p:nvPr/>
        </p:nvGraphicFramePr>
        <p:xfrm>
          <a:off x="228600" y="2590800"/>
          <a:ext cx="8686800" cy="3935413"/>
        </p:xfrm>
        <a:graphic>
          <a:graphicData uri="http://schemas.openxmlformats.org/drawingml/2006/table">
            <a:tbl>
              <a:tblPr/>
              <a:tblGrid>
                <a:gridCol w="2514600"/>
                <a:gridCol w="3124200"/>
                <a:gridCol w="3048000"/>
              </a:tblGrid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Làng quê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Đô thị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9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 Phonh cảnh,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 Nhà cửa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7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Đường sá,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- Hoạt động giao thông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9" name="Text Box 27"/>
          <p:cNvSpPr txBox="1">
            <a:spLocks noChangeArrowheads="1"/>
          </p:cNvSpPr>
          <p:nvPr/>
        </p:nvSpPr>
        <p:spPr bwMode="auto">
          <a:xfrm>
            <a:off x="3429000" y="685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Làng quê và đô thị</a:t>
            </a:r>
          </a:p>
        </p:txBody>
      </p:sp>
      <p:sp>
        <p:nvSpPr>
          <p:cNvPr id="7190" name="Text Box 29"/>
          <p:cNvSpPr txBox="1">
            <a:spLocks noChangeArrowheads="1"/>
          </p:cNvSpPr>
          <p:nvPr/>
        </p:nvSpPr>
        <p:spPr bwMode="auto">
          <a:xfrm>
            <a:off x="990600" y="457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Tự nhiên và Xã hội</a:t>
            </a:r>
            <a:endParaRPr lang="en-US" b="1"/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1143000" y="1828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Nêu sự khác nhau giữa làng quê và đô thị ?</a:t>
            </a:r>
            <a:r>
              <a:rPr 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838200" y="13716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Quan sát tranh và thảo luận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4" grpId="0"/>
      <p:bldP spid="420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82563"/>
            <a:ext cx="8229600" cy="1143000"/>
          </a:xfrm>
        </p:spPr>
        <p:txBody>
          <a:bodyPr/>
          <a:lstStyle/>
          <a:p>
            <a:pPr eaLnBrk="1" hangingPunct="1"/>
            <a:endParaRPr lang="en-US" sz="2000" smtClean="0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124200" y="16605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143000" y="3122613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grpSp>
        <p:nvGrpSpPr>
          <p:cNvPr id="8197" name="Group 7"/>
          <p:cNvGrpSpPr>
            <a:grpSpLocks/>
          </p:cNvGrpSpPr>
          <p:nvPr/>
        </p:nvGrpSpPr>
        <p:grpSpPr bwMode="auto">
          <a:xfrm>
            <a:off x="76200" y="136525"/>
            <a:ext cx="4495800" cy="2895600"/>
            <a:chOff x="96" y="0"/>
            <a:chExt cx="2928" cy="1824"/>
          </a:xfrm>
        </p:grpSpPr>
        <p:pic>
          <p:nvPicPr>
            <p:cNvPr id="8211" name="Picture 8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0"/>
              <a:ext cx="2928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2" name="Oval 9"/>
            <p:cNvSpPr>
              <a:spLocks noChangeArrowheads="1"/>
            </p:cNvSpPr>
            <p:nvPr/>
          </p:nvSpPr>
          <p:spPr bwMode="auto">
            <a:xfrm>
              <a:off x="96" y="1632"/>
              <a:ext cx="240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228600" y="301625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Làng quê ở đồng bằng</a:t>
            </a:r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4876800" y="30480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Làng quê ở miền núi</a:t>
            </a: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4419600" y="62484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Đô thị ở miền núi, cao nguyên</a:t>
            </a:r>
          </a:p>
        </p:txBody>
      </p:sp>
      <p:grpSp>
        <p:nvGrpSpPr>
          <p:cNvPr id="8201" name="Group 13"/>
          <p:cNvGrpSpPr>
            <a:grpSpLocks/>
          </p:cNvGrpSpPr>
          <p:nvPr/>
        </p:nvGrpSpPr>
        <p:grpSpPr bwMode="auto">
          <a:xfrm>
            <a:off x="76200" y="3505200"/>
            <a:ext cx="4419600" cy="2667000"/>
            <a:chOff x="3072" y="0"/>
            <a:chExt cx="2688" cy="1824"/>
          </a:xfrm>
        </p:grpSpPr>
        <p:pic>
          <p:nvPicPr>
            <p:cNvPr id="8209" name="Picture 14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2" y="0"/>
              <a:ext cx="2688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0" name="Oval 15"/>
            <p:cNvSpPr>
              <a:spLocks noChangeArrowheads="1"/>
            </p:cNvSpPr>
            <p:nvPr/>
          </p:nvSpPr>
          <p:spPr bwMode="auto">
            <a:xfrm>
              <a:off x="3072" y="1632"/>
              <a:ext cx="240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02" name="Group 16"/>
          <p:cNvGrpSpPr>
            <a:grpSpLocks/>
          </p:cNvGrpSpPr>
          <p:nvPr/>
        </p:nvGrpSpPr>
        <p:grpSpPr bwMode="auto">
          <a:xfrm>
            <a:off x="4648200" y="152400"/>
            <a:ext cx="4343400" cy="2895600"/>
            <a:chOff x="96" y="2112"/>
            <a:chExt cx="2928" cy="1649"/>
          </a:xfrm>
        </p:grpSpPr>
        <p:pic>
          <p:nvPicPr>
            <p:cNvPr id="8207" name="Picture 17" descr="Picture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2112"/>
              <a:ext cx="2928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8" name="Oval 18"/>
            <p:cNvSpPr>
              <a:spLocks noChangeArrowheads="1"/>
            </p:cNvSpPr>
            <p:nvPr/>
          </p:nvSpPr>
          <p:spPr bwMode="auto">
            <a:xfrm>
              <a:off x="96" y="3552"/>
              <a:ext cx="240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203" name="Group 19"/>
          <p:cNvGrpSpPr>
            <a:grpSpLocks/>
          </p:cNvGrpSpPr>
          <p:nvPr/>
        </p:nvGrpSpPr>
        <p:grpSpPr bwMode="auto">
          <a:xfrm>
            <a:off x="4648200" y="3505200"/>
            <a:ext cx="4343400" cy="2667000"/>
            <a:chOff x="3024" y="2208"/>
            <a:chExt cx="2640" cy="1632"/>
          </a:xfrm>
        </p:grpSpPr>
        <p:pic>
          <p:nvPicPr>
            <p:cNvPr id="8205" name="Picture 20" descr="1314033-Cityscape_Dalat-Da_La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24" y="2208"/>
              <a:ext cx="264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Oval 21"/>
            <p:cNvSpPr>
              <a:spLocks noChangeArrowheads="1"/>
            </p:cNvSpPr>
            <p:nvPr/>
          </p:nvSpPr>
          <p:spPr bwMode="auto">
            <a:xfrm>
              <a:off x="3024" y="360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8204" name="Text Box 22"/>
          <p:cNvSpPr txBox="1">
            <a:spLocks noChangeArrowheads="1"/>
          </p:cNvSpPr>
          <p:nvPr/>
        </p:nvSpPr>
        <p:spPr bwMode="auto">
          <a:xfrm>
            <a:off x="533400" y="6248400"/>
            <a:ext cx="2819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3300"/>
                </a:solidFill>
              </a:rPr>
              <a:t>Đô thị ở đồng bằng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116513" y="204470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20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590800" y="1219200"/>
            <a:ext cx="4038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</a:rPr>
              <a:t>Một số hình ảnh về làng quê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0" y="3992563"/>
            <a:ext cx="3657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</a:rPr>
              <a:t>Một số hình ảnh về đô thị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00400" y="533400"/>
            <a:ext cx="3886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3300"/>
                </a:solidFill>
              </a:rPr>
              <a:t>Làng quê và đô thị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2743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>
                <a:solidFill>
                  <a:srgbClr val="0000FF"/>
                </a:solidFill>
              </a:rPr>
              <a:t>Tự nhiên và Xã hội</a:t>
            </a:r>
            <a:endParaRPr lang="en-US" sz="2200" b="1"/>
          </a:p>
        </p:txBody>
      </p:sp>
      <p:pic>
        <p:nvPicPr>
          <p:cNvPr id="36873" name="Picture 9" descr="dansothanhthi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419600"/>
            <a:ext cx="29718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K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4196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4196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 descr="303697_309870429023678_194707663873289_1280130_630075276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828800"/>
            <a:ext cx="31242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14" descr="mytha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8288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15" descr="11123805-IMG_59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18288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685800" y="2667000"/>
            <a:ext cx="78486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6435" name="Group 51"/>
          <p:cNvGraphicFramePr>
            <a:graphicFrameLocks noGrp="1"/>
          </p:cNvGraphicFramePr>
          <p:nvPr>
            <p:ph/>
          </p:nvPr>
        </p:nvGraphicFramePr>
        <p:xfrm>
          <a:off x="228600" y="2043113"/>
          <a:ext cx="8686800" cy="4419600"/>
        </p:xfrm>
        <a:graphic>
          <a:graphicData uri="http://schemas.openxmlformats.org/drawingml/2006/table">
            <a:tbl>
              <a:tblPr/>
              <a:tblGrid>
                <a:gridCol w="2133600"/>
                <a:gridCol w="3048000"/>
                <a:gridCol w="3505200"/>
              </a:tblGrid>
              <a:tr h="518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Làng quê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Đô thị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Phonh cảnh,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Nhà cửa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9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2286000" y="2514600"/>
            <a:ext cx="297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200" b="1">
                <a:solidFill>
                  <a:srgbClr val="FF3300"/>
                </a:solidFill>
              </a:rPr>
              <a:t> Có vườn cây , chuồng trại, ao cá..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200" b="1">
                <a:solidFill>
                  <a:srgbClr val="FF3300"/>
                </a:solidFill>
              </a:rPr>
              <a:t> Nhà thưa thớt, Chủ yếu là nhà ngói…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5410200" y="2590800"/>
            <a:ext cx="3581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200" b="1">
                <a:solidFill>
                  <a:srgbClr val="FF3300"/>
                </a:solidFill>
              </a:rPr>
              <a:t> Chật hẹp, ít cây cối…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2362200" y="5059363"/>
            <a:ext cx="26670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200" b="1">
                <a:solidFill>
                  <a:srgbClr val="FF3300"/>
                </a:solidFill>
              </a:rPr>
              <a:t> Đường làng nhỏ,</a:t>
            </a:r>
          </a:p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3300"/>
                </a:solidFill>
              </a:rPr>
              <a:t>- ít xe cộ và người qua lại..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5410200" y="5059363"/>
            <a:ext cx="33528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200" b="1">
                <a:solidFill>
                  <a:srgbClr val="FF3300"/>
                </a:solidFill>
              </a:rPr>
              <a:t> Đường rộng.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200" b="1">
                <a:solidFill>
                  <a:srgbClr val="FF3300"/>
                </a:solidFill>
              </a:rPr>
              <a:t> Nhiều xe cộ và người qua lại..</a:t>
            </a:r>
          </a:p>
        </p:txBody>
      </p:sp>
      <p:sp>
        <p:nvSpPr>
          <p:cNvPr id="10265" name="Text Box 40"/>
          <p:cNvSpPr txBox="1">
            <a:spLocks noChangeArrowheads="1"/>
          </p:cNvSpPr>
          <p:nvPr/>
        </p:nvSpPr>
        <p:spPr bwMode="auto">
          <a:xfrm>
            <a:off x="3429000" y="685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Làng quê và đô thị</a:t>
            </a:r>
          </a:p>
        </p:txBody>
      </p:sp>
      <p:sp>
        <p:nvSpPr>
          <p:cNvPr id="10266" name="Text Box 42"/>
          <p:cNvSpPr txBox="1">
            <a:spLocks noChangeArrowheads="1"/>
          </p:cNvSpPr>
          <p:nvPr/>
        </p:nvSpPr>
        <p:spPr bwMode="auto">
          <a:xfrm>
            <a:off x="990600" y="457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Tự nhiên và Xã hội</a:t>
            </a:r>
            <a:endParaRPr lang="en-US" b="1"/>
          </a:p>
        </p:txBody>
      </p:sp>
      <p:sp>
        <p:nvSpPr>
          <p:cNvPr id="10267" name="Text Box 49"/>
          <p:cNvSpPr txBox="1">
            <a:spLocks noChangeArrowheads="1"/>
          </p:cNvSpPr>
          <p:nvPr/>
        </p:nvSpPr>
        <p:spPr bwMode="auto">
          <a:xfrm>
            <a:off x="1143000" y="1371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Nêu sự khác nhau giữa làng quê và đô thị ? </a:t>
            </a:r>
          </a:p>
        </p:txBody>
      </p:sp>
      <p:sp>
        <p:nvSpPr>
          <p:cNvPr id="10268" name="Text Box 52"/>
          <p:cNvSpPr txBox="1">
            <a:spLocks noChangeArrowheads="1"/>
          </p:cNvSpPr>
          <p:nvPr/>
        </p:nvSpPr>
        <p:spPr bwMode="auto">
          <a:xfrm>
            <a:off x="381000" y="4587875"/>
            <a:ext cx="18288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200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- Đường sá</a:t>
            </a:r>
          </a:p>
          <a:p>
            <a:endParaRPr lang="en-US" sz="22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-  Hoạt động giao thông</a:t>
            </a:r>
            <a:endParaRPr lang="en-US" sz="2200" b="1"/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5410200" y="34290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 -</a:t>
            </a:r>
            <a:r>
              <a:rPr lang="en-US" sz="2000"/>
              <a:t> </a:t>
            </a:r>
            <a:r>
              <a:rPr lang="en-US" sz="2000" b="1">
                <a:solidFill>
                  <a:srgbClr val="FF3300"/>
                </a:solidFill>
              </a:rPr>
              <a:t>Nhà ở tập trung san sát, có nhiều nhà cao tầng,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1098</Words>
  <Application>Microsoft PowerPoint</Application>
  <PresentationFormat>On-screen Show (4:3)</PresentationFormat>
  <Paragraphs>173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Tahoma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Hoạt động 3. Em yêu quê hương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CSTeam</cp:lastModifiedBy>
  <cp:revision>56</cp:revision>
  <cp:lastPrinted>1601-01-01T00:00:00Z</cp:lastPrinted>
  <dcterms:created xsi:type="dcterms:W3CDTF">1601-01-01T00:00:00Z</dcterms:created>
  <dcterms:modified xsi:type="dcterms:W3CDTF">2016-06-29T10:35:01Z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