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257" r:id="rId2"/>
    <p:sldId id="258" r:id="rId3"/>
    <p:sldId id="262" r:id="rId4"/>
    <p:sldId id="260" r:id="rId5"/>
    <p:sldId id="261" r:id="rId6"/>
    <p:sldId id="263" r:id="rId7"/>
    <p:sldId id="264" r:id="rId8"/>
    <p:sldId id="265" r:id="rId9"/>
    <p:sldId id="270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2600" kern="1200">
        <a:solidFill>
          <a:schemeClr val="tx1"/>
        </a:solidFill>
        <a:latin typeface="VNI-Times" pitchFamily="2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2600" kern="1200">
        <a:solidFill>
          <a:schemeClr val="tx1"/>
        </a:solidFill>
        <a:latin typeface="VNI-Times" pitchFamily="2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2600" kern="1200">
        <a:solidFill>
          <a:schemeClr val="tx1"/>
        </a:solidFill>
        <a:latin typeface="VNI-Times" pitchFamily="2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2600" kern="1200">
        <a:solidFill>
          <a:schemeClr val="tx1"/>
        </a:solidFill>
        <a:latin typeface="VNI-Times" pitchFamily="2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2600" kern="1200">
        <a:solidFill>
          <a:schemeClr val="tx1"/>
        </a:solidFill>
        <a:latin typeface="VNI-Times" pitchFamily="2" charset="0"/>
        <a:ea typeface="+mn-ea"/>
        <a:cs typeface="+mn-cs"/>
      </a:defRPr>
    </a:lvl5pPr>
    <a:lvl6pPr marL="2286000" algn="l" defTabSz="914400" rtl="0" eaLnBrk="1" latinLnBrk="0" hangingPunct="1">
      <a:defRPr sz="2600" kern="1200">
        <a:solidFill>
          <a:schemeClr val="tx1"/>
        </a:solidFill>
        <a:latin typeface="VNI-Times" pitchFamily="2" charset="0"/>
        <a:ea typeface="+mn-ea"/>
        <a:cs typeface="+mn-cs"/>
      </a:defRPr>
    </a:lvl6pPr>
    <a:lvl7pPr marL="2743200" algn="l" defTabSz="914400" rtl="0" eaLnBrk="1" latinLnBrk="0" hangingPunct="1">
      <a:defRPr sz="2600" kern="1200">
        <a:solidFill>
          <a:schemeClr val="tx1"/>
        </a:solidFill>
        <a:latin typeface="VNI-Times" pitchFamily="2" charset="0"/>
        <a:ea typeface="+mn-ea"/>
        <a:cs typeface="+mn-cs"/>
      </a:defRPr>
    </a:lvl7pPr>
    <a:lvl8pPr marL="3200400" algn="l" defTabSz="914400" rtl="0" eaLnBrk="1" latinLnBrk="0" hangingPunct="1">
      <a:defRPr sz="2600" kern="1200">
        <a:solidFill>
          <a:schemeClr val="tx1"/>
        </a:solidFill>
        <a:latin typeface="VNI-Times" pitchFamily="2" charset="0"/>
        <a:ea typeface="+mn-ea"/>
        <a:cs typeface="+mn-cs"/>
      </a:defRPr>
    </a:lvl8pPr>
    <a:lvl9pPr marL="3657600" algn="l" defTabSz="914400" rtl="0" eaLnBrk="1" latinLnBrk="0" hangingPunct="1">
      <a:defRPr sz="2600" kern="1200">
        <a:solidFill>
          <a:schemeClr val="tx1"/>
        </a:solidFill>
        <a:latin typeface="VNI-Times" pitchFamily="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DB381D"/>
    <a:srgbClr val="FFFFCC"/>
    <a:srgbClr val="3EBA56"/>
    <a:srgbClr val="0000FF"/>
    <a:srgbClr val="FF3399"/>
    <a:srgbClr val="FF3300"/>
    <a:srgbClr val="FFFF00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58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9255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256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9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4215D-BB68-4874-A09F-71946D1D32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F56AF-6D5D-4909-9651-073FB8B4ED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4862A4-D799-4864-B53A-5BD4BED481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E27D23-202C-4094-9370-389359E9C7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4BA7AB-3D5C-475A-990F-69C4017E5A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1D497-7948-4BB2-8087-AEFBFC1F7E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D1504B-1336-412D-93AE-B7D651536F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D77C38-00C8-4DF6-B672-1BE8E95CB9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B289FD-AD09-4EE6-98EF-8FEB836509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BBF809-68D3-432D-8B40-BEA8F97227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07EA4-A383-4509-819F-278E779D9A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8195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96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97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98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99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00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01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02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03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04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05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06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07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08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09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10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11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12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13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14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15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16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17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18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19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20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21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22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23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24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25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26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27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28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8229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230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231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32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33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>
                <a:latin typeface="+mn-lt"/>
              </a:defRPr>
            </a:lvl1pPr>
          </a:lstStyle>
          <a:p>
            <a:pPr>
              <a:defRPr/>
            </a:pPr>
            <a:fld id="{42C7CE94-8E08-43CD-BA53-B8E81EFC6C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0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1219200" y="685800"/>
            <a:ext cx="411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800">
              <a:latin typeface="Arial" charset="0"/>
            </a:endParaRPr>
          </a:p>
        </p:txBody>
      </p:sp>
      <p:pic>
        <p:nvPicPr>
          <p:cNvPr id="3075" name="Picture 6" descr="em_giz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>
            <a:spLocks noChangeArrowheads="1"/>
          </p:cNvSpPr>
          <p:nvPr>
            <p:ph type="body" idx="1"/>
          </p:nvPr>
        </p:nvSpPr>
        <p:spPr>
          <a:xfrm>
            <a:off x="914400" y="228600"/>
            <a:ext cx="8229600" cy="4530725"/>
          </a:xfrm>
          <a:noFill/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en-US" sz="2600" u="sng" smtClean="0"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1905000" y="1187450"/>
            <a:ext cx="2209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" charset="0"/>
              </a:rPr>
              <a:t>( </a:t>
            </a:r>
            <a:r>
              <a:rPr lang="en-US" sz="2400">
                <a:latin typeface="Arial" charset="0"/>
              </a:rPr>
              <a:t>Nghe – viết</a:t>
            </a:r>
            <a:r>
              <a:rPr lang="en-US">
                <a:latin typeface="Arial" charset="0"/>
              </a:rPr>
              <a:t>)</a:t>
            </a:r>
          </a:p>
        </p:txBody>
      </p:sp>
      <p:sp>
        <p:nvSpPr>
          <p:cNvPr id="4100" name="Text Box 9"/>
          <p:cNvSpPr txBox="1">
            <a:spLocks noChangeArrowheads="1"/>
          </p:cNvSpPr>
          <p:nvPr/>
        </p:nvSpPr>
        <p:spPr bwMode="auto">
          <a:xfrm>
            <a:off x="3810000" y="685800"/>
            <a:ext cx="15240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u="sng">
                <a:latin typeface="Arial" charset="0"/>
              </a:rPr>
              <a:t>Chính tả  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3352800" y="1187450"/>
            <a:ext cx="3886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FFFF00"/>
                </a:solidFill>
                <a:latin typeface="Arial" charset="0"/>
              </a:rPr>
              <a:t>Kim tự tháp Ai Cập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/>
      <p:bldP spid="112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5" descr="Kim%20tu%20thap%20mat%20troi%20Mexico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533400" y="990600"/>
            <a:ext cx="510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800">
              <a:latin typeface="Arial" charset="0"/>
            </a:endParaRPr>
          </a:p>
        </p:txBody>
      </p:sp>
      <p:pic>
        <p:nvPicPr>
          <p:cNvPr id="6147" name="Picture 5" descr="piramid060608_4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9"/>
          <p:cNvSpPr txBox="1">
            <a:spLocks noChangeArrowheads="1"/>
          </p:cNvSpPr>
          <p:nvPr/>
        </p:nvSpPr>
        <p:spPr bwMode="auto">
          <a:xfrm>
            <a:off x="1905000" y="1187450"/>
            <a:ext cx="2209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" charset="0"/>
              </a:rPr>
              <a:t>( </a:t>
            </a:r>
            <a:r>
              <a:rPr lang="en-US" sz="2400">
                <a:latin typeface="Arial" charset="0"/>
              </a:rPr>
              <a:t>Nghe – viết</a:t>
            </a:r>
            <a:r>
              <a:rPr lang="en-US">
                <a:latin typeface="Arial" charset="0"/>
              </a:rPr>
              <a:t>)</a:t>
            </a:r>
          </a:p>
        </p:txBody>
      </p:sp>
      <p:sp>
        <p:nvSpPr>
          <p:cNvPr id="7171" name="Text Box 20"/>
          <p:cNvSpPr txBox="1">
            <a:spLocks noChangeArrowheads="1"/>
          </p:cNvSpPr>
          <p:nvPr/>
        </p:nvSpPr>
        <p:spPr bwMode="auto">
          <a:xfrm>
            <a:off x="3810000" y="685800"/>
            <a:ext cx="15240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u="sng">
                <a:latin typeface="Arial" charset="0"/>
              </a:rPr>
              <a:t>Chính tả  </a:t>
            </a:r>
          </a:p>
        </p:txBody>
      </p:sp>
      <p:sp>
        <p:nvSpPr>
          <p:cNvPr id="7172" name="Text Box 21"/>
          <p:cNvSpPr txBox="1">
            <a:spLocks noChangeArrowheads="1"/>
          </p:cNvSpPr>
          <p:nvPr/>
        </p:nvSpPr>
        <p:spPr bwMode="auto">
          <a:xfrm>
            <a:off x="3352800" y="1187450"/>
            <a:ext cx="3886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FFFF00"/>
                </a:solidFill>
                <a:latin typeface="Arial" charset="0"/>
              </a:rPr>
              <a:t>Kim tự tháp Ai Cập</a:t>
            </a:r>
          </a:p>
        </p:txBody>
      </p:sp>
      <p:sp>
        <p:nvSpPr>
          <p:cNvPr id="7173" name="Text Box 23"/>
          <p:cNvSpPr txBox="1">
            <a:spLocks noChangeArrowheads="1"/>
          </p:cNvSpPr>
          <p:nvPr/>
        </p:nvSpPr>
        <p:spPr bwMode="auto">
          <a:xfrm>
            <a:off x="457200" y="2286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endParaRPr lang="en-US" u="sng">
              <a:solidFill>
                <a:srgbClr val="FFFF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457200" y="2286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endParaRPr lang="en-US" sz="2400" u="sng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8195" name="Text Box 8"/>
          <p:cNvSpPr txBox="1">
            <a:spLocks noChangeArrowheads="1"/>
          </p:cNvSpPr>
          <p:nvPr/>
        </p:nvSpPr>
        <p:spPr bwMode="auto">
          <a:xfrm>
            <a:off x="152400" y="2057400"/>
            <a:ext cx="8686800" cy="3600450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                                       là l</a:t>
            </a:r>
            <a:r>
              <a:rPr lang="vi-VN" sz="2400">
                <a:latin typeface="Arial" charset="0"/>
              </a:rPr>
              <a:t>ă</a:t>
            </a:r>
            <a:r>
              <a:rPr lang="en-US" sz="2400">
                <a:latin typeface="Arial" charset="0"/>
              </a:rPr>
              <a:t>ng mộ của các hoàng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ế Ai Cập cổ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ại. Đó là những công trình kiến trúc xây dựng toàn bằng </a:t>
            </a:r>
          </a:p>
          <a:p>
            <a:pPr>
              <a:spcBef>
                <a:spcPct val="0"/>
              </a:spcBef>
            </a:pPr>
            <a:r>
              <a:rPr lang="en-US" sz="2400">
                <a:latin typeface="Arial" charset="0"/>
              </a:rPr>
              <a:t>            . Từ cửa Kim tự tháp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i vào là một hành lang tối và hẹp, </a:t>
            </a:r>
            <a:r>
              <a:rPr lang="vi-VN" sz="2400">
                <a:latin typeface="Arial" charset="0"/>
              </a:rPr>
              <a:t>đư</a:t>
            </a:r>
            <a:r>
              <a:rPr lang="en-US" sz="2400">
                <a:latin typeface="Arial" charset="0"/>
              </a:rPr>
              <a:t>ờng càng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i càng nhằng nhịt dẫn tới những                  , phòng chứa quan tài, buồng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ể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ồ,… Th</a:t>
            </a:r>
            <a:r>
              <a:rPr lang="vi-VN" sz="2400">
                <a:latin typeface="Arial" charset="0"/>
              </a:rPr>
              <a:t>ă</a:t>
            </a:r>
            <a:r>
              <a:rPr lang="en-US" sz="2400">
                <a:latin typeface="Arial" charset="0"/>
              </a:rPr>
              <a:t>m Kim tự tháp, ng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ời ta không khỏi ngạc nhiên : Ng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ời Ai Cập cổ có những ph</a:t>
            </a:r>
            <a:r>
              <a:rPr lang="vi-VN" sz="2400">
                <a:latin typeface="Arial" charset="0"/>
              </a:rPr>
              <a:t>ươ</a:t>
            </a:r>
            <a:r>
              <a:rPr lang="en-US" sz="2400">
                <a:latin typeface="Arial" charset="0"/>
              </a:rPr>
              <a:t>ng tiện chuyên chở vật liệu nh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 hiện nay, làm thế nào mà họ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ã vận chuyển </a:t>
            </a:r>
            <a:r>
              <a:rPr lang="vi-VN" sz="2400">
                <a:latin typeface="Arial" charset="0"/>
              </a:rPr>
              <a:t>đư</a:t>
            </a:r>
            <a:r>
              <a:rPr lang="en-US" sz="2400">
                <a:latin typeface="Arial" charset="0"/>
              </a:rPr>
              <a:t>ợc những tảng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á to nh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 vậy lên cao?</a:t>
            </a:r>
          </a:p>
          <a:p>
            <a:pPr algn="r"/>
            <a:r>
              <a:rPr lang="en-US" sz="2000">
                <a:latin typeface="Arial" charset="0"/>
              </a:rPr>
              <a:t>Theo NHỮNG KÌ QUAN THẾ GIỚI</a:t>
            </a:r>
          </a:p>
        </p:txBody>
      </p:sp>
      <p:sp>
        <p:nvSpPr>
          <p:cNvPr id="8196" name="Text Box 16"/>
          <p:cNvSpPr txBox="1">
            <a:spLocks noChangeArrowheads="1"/>
          </p:cNvSpPr>
          <p:nvPr/>
        </p:nvSpPr>
        <p:spPr bwMode="auto">
          <a:xfrm>
            <a:off x="1905000" y="1187450"/>
            <a:ext cx="2209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( </a:t>
            </a:r>
            <a:r>
              <a:rPr lang="en-US" sz="2000">
                <a:latin typeface="Arial" charset="0"/>
              </a:rPr>
              <a:t>Nghe – viết</a:t>
            </a:r>
            <a:r>
              <a:rPr lang="en-US" sz="2400">
                <a:latin typeface="Arial" charset="0"/>
              </a:rPr>
              <a:t>)</a:t>
            </a:r>
          </a:p>
        </p:txBody>
      </p:sp>
      <p:sp>
        <p:nvSpPr>
          <p:cNvPr id="8197" name="Text Box 17"/>
          <p:cNvSpPr txBox="1">
            <a:spLocks noChangeArrowheads="1"/>
          </p:cNvSpPr>
          <p:nvPr/>
        </p:nvSpPr>
        <p:spPr bwMode="auto">
          <a:xfrm>
            <a:off x="3810000" y="685800"/>
            <a:ext cx="152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u="sng">
                <a:latin typeface="Arial" charset="0"/>
              </a:rPr>
              <a:t>Chính tả  </a:t>
            </a:r>
          </a:p>
        </p:txBody>
      </p:sp>
      <p:sp>
        <p:nvSpPr>
          <p:cNvPr id="8198" name="Text Box 18"/>
          <p:cNvSpPr txBox="1">
            <a:spLocks noChangeArrowheads="1"/>
          </p:cNvSpPr>
          <p:nvPr/>
        </p:nvSpPr>
        <p:spPr bwMode="auto">
          <a:xfrm>
            <a:off x="3352800" y="1187450"/>
            <a:ext cx="388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solidFill>
                  <a:srgbClr val="FFFF00"/>
                </a:solidFill>
                <a:latin typeface="Arial" charset="0"/>
              </a:rPr>
              <a:t>Kim tự tháp Ai Cập</a:t>
            </a:r>
          </a:p>
        </p:txBody>
      </p:sp>
      <p:sp>
        <p:nvSpPr>
          <p:cNvPr id="16403" name="Rectangle 19"/>
          <p:cNvSpPr>
            <a:spLocks noChangeArrowheads="1"/>
          </p:cNvSpPr>
          <p:nvPr/>
        </p:nvSpPr>
        <p:spPr bwMode="auto">
          <a:xfrm>
            <a:off x="609600" y="2087563"/>
            <a:ext cx="2768600" cy="461962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Kim tự tháp Ai Cập</a:t>
            </a:r>
          </a:p>
        </p:txBody>
      </p:sp>
      <p:sp>
        <p:nvSpPr>
          <p:cNvPr id="16404" name="Rectangle 20"/>
          <p:cNvSpPr>
            <a:spLocks noChangeArrowheads="1"/>
          </p:cNvSpPr>
          <p:nvPr/>
        </p:nvSpPr>
        <p:spPr bwMode="auto">
          <a:xfrm>
            <a:off x="152400" y="2863850"/>
            <a:ext cx="1212850" cy="461963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á tảng</a:t>
            </a:r>
          </a:p>
        </p:txBody>
      </p:sp>
      <p:sp>
        <p:nvSpPr>
          <p:cNvPr id="16405" name="Rectangle 21"/>
          <p:cNvSpPr>
            <a:spLocks noChangeArrowheads="1"/>
          </p:cNvSpPr>
          <p:nvPr/>
        </p:nvSpPr>
        <p:spPr bwMode="auto">
          <a:xfrm>
            <a:off x="7086600" y="3276600"/>
            <a:ext cx="1520825" cy="461963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giếng sâu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1000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10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3" grpId="0"/>
      <p:bldP spid="16404" grpId="0"/>
      <p:bldP spid="1640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914400" y="2286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endParaRPr lang="en-US" sz="2400" u="sng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9219" name="Text Box 8"/>
          <p:cNvSpPr txBox="1">
            <a:spLocks noChangeArrowheads="1"/>
          </p:cNvSpPr>
          <p:nvPr/>
        </p:nvSpPr>
        <p:spPr bwMode="auto">
          <a:xfrm>
            <a:off x="0" y="2057400"/>
            <a:ext cx="9144000" cy="4570413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1/ </a:t>
            </a:r>
            <a:r>
              <a:rPr lang="en-US" sz="2400" i="1">
                <a:latin typeface="Arial" charset="0"/>
              </a:rPr>
              <a:t>Chọn chữ viết </a:t>
            </a:r>
            <a:r>
              <a:rPr lang="vi-VN" sz="2400" i="1">
                <a:latin typeface="Arial" charset="0"/>
              </a:rPr>
              <a:t>đ</a:t>
            </a:r>
            <a:r>
              <a:rPr lang="en-US" sz="2400" i="1">
                <a:latin typeface="Arial" charset="0"/>
              </a:rPr>
              <a:t>úng chính tả trong ngoặc </a:t>
            </a:r>
            <a:r>
              <a:rPr lang="vi-VN" sz="2400" i="1">
                <a:latin typeface="Arial" charset="0"/>
              </a:rPr>
              <a:t>đơ</a:t>
            </a:r>
            <a:r>
              <a:rPr lang="en-US" sz="2400" i="1">
                <a:latin typeface="Arial" charset="0"/>
              </a:rPr>
              <a:t>n </a:t>
            </a:r>
            <a:r>
              <a:rPr lang="vi-VN" sz="2400" i="1">
                <a:latin typeface="Arial" charset="0"/>
              </a:rPr>
              <a:t>đ</a:t>
            </a:r>
            <a:r>
              <a:rPr lang="en-US" sz="2400" i="1">
                <a:latin typeface="Arial" charset="0"/>
              </a:rPr>
              <a:t>ể hoàn chỉnh  các câu v</a:t>
            </a:r>
            <a:r>
              <a:rPr lang="vi-VN" sz="2400" i="1">
                <a:latin typeface="Arial" charset="0"/>
              </a:rPr>
              <a:t>ă</a:t>
            </a:r>
            <a:r>
              <a:rPr lang="en-US" sz="2400" i="1">
                <a:latin typeface="Arial" charset="0"/>
              </a:rPr>
              <a:t>n d</a:t>
            </a:r>
            <a:r>
              <a:rPr lang="vi-VN" sz="2400" i="1">
                <a:latin typeface="Arial" charset="0"/>
              </a:rPr>
              <a:t>ư</a:t>
            </a:r>
            <a:r>
              <a:rPr lang="en-US" sz="2400" i="1">
                <a:latin typeface="Arial" charset="0"/>
              </a:rPr>
              <a:t>ới </a:t>
            </a:r>
            <a:r>
              <a:rPr lang="vi-VN" sz="2400" i="1">
                <a:latin typeface="Arial" charset="0"/>
              </a:rPr>
              <a:t>đ</a:t>
            </a:r>
            <a:r>
              <a:rPr lang="en-US" sz="2400" i="1">
                <a:latin typeface="Arial" charset="0"/>
              </a:rPr>
              <a:t>ây:</a:t>
            </a:r>
          </a:p>
          <a:p>
            <a:r>
              <a:rPr lang="en-US" sz="2400">
                <a:latin typeface="Arial" charset="0"/>
              </a:rPr>
              <a:t>Con ng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ời là (       / xinh) vật kì diệu nhất trên trái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ất. Họ (biếc / </a:t>
            </a:r>
          </a:p>
          <a:p>
            <a:pPr>
              <a:spcBef>
                <a:spcPct val="0"/>
              </a:spcBef>
            </a:pPr>
            <a:r>
              <a:rPr lang="en-US" sz="2400">
                <a:latin typeface="Arial" charset="0"/>
              </a:rPr>
              <a:t>      ) trồng trọt, ch</a:t>
            </a:r>
            <a:r>
              <a:rPr lang="vi-VN" sz="2400">
                <a:latin typeface="Arial" charset="0"/>
              </a:rPr>
              <a:t>ă</a:t>
            </a:r>
            <a:r>
              <a:rPr lang="en-US" sz="2400">
                <a:latin typeface="Arial" charset="0"/>
              </a:rPr>
              <a:t>n nuôi, xây dựng nhà cửa, khám phá những bí mật nằm sâu trong lòng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ất, chinh phục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ại d</a:t>
            </a:r>
            <a:r>
              <a:rPr lang="vi-VN" sz="2400">
                <a:latin typeface="Arial" charset="0"/>
              </a:rPr>
              <a:t>ươ</a:t>
            </a:r>
            <a:r>
              <a:rPr lang="en-US" sz="2400">
                <a:latin typeface="Arial" charset="0"/>
              </a:rPr>
              <a:t>ng, chinh phục khoảng không vũ trụ bao la. Họ còn (biếc /       ) làm th</a:t>
            </a:r>
            <a:r>
              <a:rPr lang="vi-VN" sz="2400">
                <a:latin typeface="Arial" charset="0"/>
              </a:rPr>
              <a:t>ơ</a:t>
            </a:r>
            <a:r>
              <a:rPr lang="en-US" sz="2400">
                <a:latin typeface="Arial" charset="0"/>
              </a:rPr>
              <a:t>, vẽ tranh, (          / xáng) tác âm nhạc, tạo ra những công trình kiến trúc (tuyệc /         ) mĩ,… Họ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ã làm cho trái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ất trở nên t</a:t>
            </a:r>
            <a:r>
              <a:rPr lang="vi-VN" sz="2400">
                <a:latin typeface="Arial" charset="0"/>
              </a:rPr>
              <a:t>ươ</a:t>
            </a:r>
            <a:r>
              <a:rPr lang="en-US" sz="2400">
                <a:latin typeface="Arial" charset="0"/>
              </a:rPr>
              <a:t>i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ẹp và tràn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ầy sức sống. Con ng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ời ( sứng /         )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áng </a:t>
            </a:r>
            <a:r>
              <a:rPr lang="vi-VN" sz="2400">
                <a:latin typeface="Arial" charset="0"/>
              </a:rPr>
              <a:t>đư</a:t>
            </a:r>
            <a:r>
              <a:rPr lang="en-US" sz="2400">
                <a:latin typeface="Arial" charset="0"/>
              </a:rPr>
              <a:t>ợc gọi là “hoa của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ất”.</a:t>
            </a:r>
          </a:p>
          <a:p>
            <a:endParaRPr lang="en-US" sz="2400">
              <a:latin typeface="Arial" charset="0"/>
            </a:endParaRP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1925638" y="2971800"/>
            <a:ext cx="750887" cy="461963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sinh</a:t>
            </a:r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-14288" y="3448050"/>
            <a:ext cx="681038" cy="461963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biết</a:t>
            </a:r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5791200" y="4038600"/>
            <a:ext cx="681038" cy="461963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biết</a:t>
            </a:r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228600" y="4419600"/>
            <a:ext cx="852488" cy="461963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sáng</a:t>
            </a:r>
          </a:p>
        </p:txBody>
      </p:sp>
      <p:sp>
        <p:nvSpPr>
          <p:cNvPr id="17421" name="Rectangle 13"/>
          <p:cNvSpPr>
            <a:spLocks noChangeArrowheads="1"/>
          </p:cNvSpPr>
          <p:nvPr/>
        </p:nvSpPr>
        <p:spPr bwMode="auto">
          <a:xfrm>
            <a:off x="1054100" y="4800600"/>
            <a:ext cx="850900" cy="461963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tuyệt</a:t>
            </a:r>
          </a:p>
        </p:txBody>
      </p:sp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5257800" y="5181600"/>
            <a:ext cx="889000" cy="461963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xứng</a:t>
            </a:r>
          </a:p>
        </p:txBody>
      </p:sp>
      <p:sp>
        <p:nvSpPr>
          <p:cNvPr id="9226" name="Text Box 15"/>
          <p:cNvSpPr txBox="1">
            <a:spLocks noChangeArrowheads="1"/>
          </p:cNvSpPr>
          <p:nvPr/>
        </p:nvSpPr>
        <p:spPr bwMode="auto">
          <a:xfrm>
            <a:off x="1905000" y="1187450"/>
            <a:ext cx="2209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( </a:t>
            </a:r>
            <a:r>
              <a:rPr lang="en-US" sz="2000">
                <a:latin typeface="Arial" charset="0"/>
              </a:rPr>
              <a:t>Nghe – viết</a:t>
            </a:r>
            <a:r>
              <a:rPr lang="en-US" sz="2400">
                <a:latin typeface="Arial" charset="0"/>
              </a:rPr>
              <a:t>)</a:t>
            </a:r>
          </a:p>
        </p:txBody>
      </p:sp>
      <p:sp>
        <p:nvSpPr>
          <p:cNvPr id="9227" name="Text Box 16"/>
          <p:cNvSpPr txBox="1">
            <a:spLocks noChangeArrowheads="1"/>
          </p:cNvSpPr>
          <p:nvPr/>
        </p:nvSpPr>
        <p:spPr bwMode="auto">
          <a:xfrm>
            <a:off x="3810000" y="685800"/>
            <a:ext cx="152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u="sng">
                <a:latin typeface="Arial" charset="0"/>
              </a:rPr>
              <a:t>Chính tả  </a:t>
            </a:r>
          </a:p>
        </p:txBody>
      </p:sp>
      <p:sp>
        <p:nvSpPr>
          <p:cNvPr id="9228" name="Text Box 17"/>
          <p:cNvSpPr txBox="1">
            <a:spLocks noChangeArrowheads="1"/>
          </p:cNvSpPr>
          <p:nvPr/>
        </p:nvSpPr>
        <p:spPr bwMode="auto">
          <a:xfrm>
            <a:off x="3352800" y="1187450"/>
            <a:ext cx="388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solidFill>
                  <a:srgbClr val="FFFF00"/>
                </a:solidFill>
                <a:latin typeface="Arial" charset="0"/>
              </a:rPr>
              <a:t>Kim tự tháp Ai Cập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2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0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20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20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2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7" grpId="0"/>
      <p:bldP spid="17418" grpId="0"/>
      <p:bldP spid="17419" grpId="0"/>
      <p:bldP spid="17420" grpId="0"/>
      <p:bldP spid="17421" grpId="0"/>
      <p:bldP spid="174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6" descr="kim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2286000"/>
            <a:ext cx="8077200" cy="42672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</p:spPr>
      </p:pic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457200" y="457200"/>
            <a:ext cx="4876800" cy="488950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u="sng">
                <a:latin typeface="Arial" charset="0"/>
              </a:rPr>
              <a:t>Trò ch</a:t>
            </a:r>
            <a:r>
              <a:rPr lang="vi-VN" u="sng">
                <a:latin typeface="Arial" charset="0"/>
              </a:rPr>
              <a:t>ơ</a:t>
            </a:r>
            <a:r>
              <a:rPr lang="en-US" u="sng">
                <a:latin typeface="Arial" charset="0"/>
              </a:rPr>
              <a:t>i</a:t>
            </a:r>
            <a:r>
              <a:rPr lang="en-US">
                <a:latin typeface="Arial" charset="0"/>
              </a:rPr>
              <a:t>: “ Bức tranh bí ẩn”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0" y="1295400"/>
            <a:ext cx="9144000" cy="885825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" charset="0"/>
              </a:rPr>
              <a:t>Câu hỏi: Từ ngữ in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ậm trong câu </a:t>
            </a:r>
            <a:r>
              <a:rPr lang="vi-VN">
                <a:latin typeface="Arial" charset="0"/>
              </a:rPr>
              <a:t>đư</a:t>
            </a:r>
            <a:r>
              <a:rPr lang="en-US">
                <a:latin typeface="Arial" charset="0"/>
              </a:rPr>
              <a:t>ợc viết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úng chính tả hay sai chính tả</a:t>
            </a:r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685800" y="2286000"/>
            <a:ext cx="4038600" cy="2133600"/>
          </a:xfrm>
          <a:prstGeom prst="rect">
            <a:avLst/>
          </a:prstGeom>
          <a:gradFill rotWithShape="1">
            <a:gsLst>
              <a:gs pos="0">
                <a:srgbClr val="FFFFCC"/>
              </a:gs>
              <a:gs pos="50000">
                <a:srgbClr val="3EBA56"/>
              </a:gs>
              <a:gs pos="100000">
                <a:srgbClr val="FFFFCC"/>
              </a:gs>
            </a:gsLst>
            <a:lin ang="5400000" scaled="1"/>
          </a:gradFill>
          <a:ln w="57150" cmpd="thinThick" algn="ctr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>
                <a:solidFill>
                  <a:srgbClr val="000000"/>
                </a:solidFill>
                <a:latin typeface="Arial" charset="0"/>
              </a:rPr>
              <a:t>Ai Cập chính là n</a:t>
            </a:r>
            <a:r>
              <a:rPr lang="vi-VN">
                <a:solidFill>
                  <a:srgbClr val="000000"/>
                </a:solidFill>
                <a:latin typeface="Arial" charset="0"/>
              </a:rPr>
              <a:t>ơ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i 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sản sinh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 </a:t>
            </a:r>
          </a:p>
          <a:p>
            <a:pPr algn="ctr"/>
            <a:r>
              <a:rPr lang="en-US">
                <a:solidFill>
                  <a:srgbClr val="000000"/>
                </a:solidFill>
                <a:latin typeface="Arial" charset="0"/>
              </a:rPr>
              <a:t>nhiều </a:t>
            </a:r>
            <a:r>
              <a:rPr lang="vi-VN">
                <a:solidFill>
                  <a:srgbClr val="0000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iều bí ẩn.</a:t>
            </a:r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4724400" y="2286000"/>
            <a:ext cx="4038600" cy="2133600"/>
          </a:xfrm>
          <a:prstGeom prst="rect">
            <a:avLst/>
          </a:prstGeom>
          <a:gradFill rotWithShape="1">
            <a:gsLst>
              <a:gs pos="0">
                <a:srgbClr val="FFFFCC"/>
              </a:gs>
              <a:gs pos="50000">
                <a:srgbClr val="3EBA56"/>
              </a:gs>
              <a:gs pos="100000">
                <a:srgbClr val="FFFFCC"/>
              </a:gs>
            </a:gsLst>
            <a:lin ang="5400000" scaled="1"/>
          </a:gradFill>
          <a:ln w="57150" cmpd="thinThick" algn="ctr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>
                <a:solidFill>
                  <a:srgbClr val="000000"/>
                </a:solidFill>
                <a:latin typeface="Arial" charset="0"/>
              </a:rPr>
              <a:t>Để xây dựng thành công </a:t>
            </a:r>
          </a:p>
          <a:p>
            <a:pPr algn="ctr">
              <a:spcBef>
                <a:spcPct val="0"/>
              </a:spcBef>
            </a:pPr>
            <a:r>
              <a:rPr lang="en-US">
                <a:solidFill>
                  <a:srgbClr val="000000"/>
                </a:solidFill>
                <a:latin typeface="Arial" charset="0"/>
              </a:rPr>
              <a:t>công trình này ng</a:t>
            </a:r>
            <a:r>
              <a:rPr lang="vi-VN">
                <a:solidFill>
                  <a:srgbClr val="000000"/>
                </a:solidFill>
                <a:latin typeface="Arial" charset="0"/>
              </a:rPr>
              <a:t>ư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ời Ai Cập </a:t>
            </a:r>
          </a:p>
          <a:p>
            <a:pPr algn="ctr">
              <a:spcBef>
                <a:spcPct val="0"/>
              </a:spcBef>
            </a:pPr>
            <a:r>
              <a:rPr lang="vi-VN">
                <a:solidFill>
                  <a:srgbClr val="0000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ã 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sắp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sếp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 những viên gạch </a:t>
            </a:r>
          </a:p>
          <a:p>
            <a:pPr algn="ctr">
              <a:spcBef>
                <a:spcPct val="0"/>
              </a:spcBef>
            </a:pPr>
            <a:r>
              <a:rPr lang="en-US">
                <a:solidFill>
                  <a:srgbClr val="000000"/>
                </a:solidFill>
                <a:latin typeface="Arial" charset="0"/>
              </a:rPr>
              <a:t>to một cách khoa học.</a:t>
            </a:r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685800" y="4419600"/>
            <a:ext cx="4038600" cy="2133600"/>
          </a:xfrm>
          <a:prstGeom prst="rect">
            <a:avLst/>
          </a:prstGeom>
          <a:gradFill rotWithShape="1">
            <a:gsLst>
              <a:gs pos="0">
                <a:srgbClr val="FFFFCC"/>
              </a:gs>
              <a:gs pos="50000">
                <a:srgbClr val="3EBA56"/>
              </a:gs>
              <a:gs pos="100000">
                <a:srgbClr val="FFFFCC"/>
              </a:gs>
            </a:gsLst>
            <a:lin ang="5400000" scaled="1"/>
          </a:gradFill>
          <a:ln w="57150" cmpd="thinThick" algn="ctr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000000"/>
                </a:solidFill>
                <a:latin typeface="Arial" charset="0"/>
              </a:rPr>
              <a:t>Sự 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tinh sảo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 </a:t>
            </a:r>
            <a:r>
              <a:rPr lang="vi-VN">
                <a:solidFill>
                  <a:srgbClr val="0000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ã 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bổ xung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 cho </a:t>
            </a:r>
          </a:p>
          <a:p>
            <a:pPr algn="ctr"/>
            <a:r>
              <a:rPr lang="en-US">
                <a:solidFill>
                  <a:srgbClr val="000000"/>
                </a:solidFill>
                <a:latin typeface="Arial" charset="0"/>
              </a:rPr>
              <a:t>sự </a:t>
            </a:r>
            <a:r>
              <a:rPr lang="vi-VN">
                <a:solidFill>
                  <a:srgbClr val="0000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ộc </a:t>
            </a:r>
            <a:r>
              <a:rPr lang="vi-VN">
                <a:solidFill>
                  <a:srgbClr val="0000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áo, kì vĩ của nó.</a:t>
            </a: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4724400" y="4419600"/>
            <a:ext cx="4038600" cy="2133600"/>
          </a:xfrm>
          <a:prstGeom prst="rect">
            <a:avLst/>
          </a:prstGeom>
          <a:gradFill rotWithShape="1">
            <a:gsLst>
              <a:gs pos="0">
                <a:srgbClr val="FFFFCC"/>
              </a:gs>
              <a:gs pos="50000">
                <a:srgbClr val="3EBA56"/>
              </a:gs>
              <a:gs pos="100000">
                <a:srgbClr val="FFFFCC"/>
              </a:gs>
            </a:gsLst>
            <a:lin ang="5400000" scaled="1"/>
          </a:gradFill>
          <a:ln w="57150" cmpd="thinThick" algn="ctr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>
                <a:solidFill>
                  <a:srgbClr val="000000"/>
                </a:solidFill>
                <a:latin typeface="Arial" charset="0"/>
              </a:rPr>
              <a:t>Nhìn từ xa lúc bình minh, </a:t>
            </a:r>
          </a:p>
          <a:p>
            <a:pPr algn="ctr">
              <a:spcBef>
                <a:spcPct val="0"/>
              </a:spcBef>
            </a:pPr>
            <a:r>
              <a:rPr lang="en-US">
                <a:solidFill>
                  <a:srgbClr val="000000"/>
                </a:solidFill>
                <a:latin typeface="Arial" charset="0"/>
              </a:rPr>
              <a:t>công trình này 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sinh </a:t>
            </a:r>
            <a:r>
              <a:rPr lang="vi-VN" b="1">
                <a:solidFill>
                  <a:srgbClr val="000000"/>
                </a:solidFill>
                <a:latin typeface="Arial" charset="0"/>
              </a:rPr>
              <a:t>đ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ộng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 và </a:t>
            </a:r>
          </a:p>
          <a:p>
            <a:pPr algn="ctr">
              <a:spcBef>
                <a:spcPct val="0"/>
              </a:spcBef>
            </a:pPr>
            <a:r>
              <a:rPr lang="en-US" b="1">
                <a:solidFill>
                  <a:srgbClr val="000000"/>
                </a:solidFill>
                <a:latin typeface="Arial" charset="0"/>
              </a:rPr>
              <a:t>  sáng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sủa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 hẳn lên nhờ sự phản </a:t>
            </a:r>
          </a:p>
          <a:p>
            <a:pPr algn="ctr">
              <a:spcBef>
                <a:spcPct val="0"/>
              </a:spcBef>
            </a:pPr>
            <a:r>
              <a:rPr lang="en-US">
                <a:solidFill>
                  <a:srgbClr val="000000"/>
                </a:solidFill>
                <a:latin typeface="Arial" charset="0"/>
              </a:rPr>
              <a:t>chiếu của ánh sáng mặt trời</a:t>
            </a:r>
          </a:p>
        </p:txBody>
      </p:sp>
      <p:sp>
        <p:nvSpPr>
          <p:cNvPr id="18449" name="Rectangle 17" descr="Horizontal brick"/>
          <p:cNvSpPr>
            <a:spLocks noChangeArrowheads="1"/>
          </p:cNvSpPr>
          <p:nvPr/>
        </p:nvSpPr>
        <p:spPr bwMode="auto">
          <a:xfrm>
            <a:off x="685800" y="2286000"/>
            <a:ext cx="4038600" cy="2133600"/>
          </a:xfrm>
          <a:prstGeom prst="rect">
            <a:avLst/>
          </a:prstGeom>
          <a:pattFill prst="horzBrick">
            <a:fgClr>
              <a:schemeClr val="bg1"/>
            </a:fgClr>
            <a:bgClr>
              <a:srgbClr val="FF3300"/>
            </a:bgClr>
          </a:pattFill>
          <a:ln w="38100" cmpd="dbl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17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</a:t>
            </a:r>
          </a:p>
        </p:txBody>
      </p:sp>
      <p:sp>
        <p:nvSpPr>
          <p:cNvPr id="18450" name="Rectangle 18" descr="Horizontal brick"/>
          <p:cNvSpPr>
            <a:spLocks noChangeArrowheads="1"/>
          </p:cNvSpPr>
          <p:nvPr/>
        </p:nvSpPr>
        <p:spPr bwMode="auto">
          <a:xfrm>
            <a:off x="4724400" y="2286000"/>
            <a:ext cx="4038600" cy="2133600"/>
          </a:xfrm>
          <a:prstGeom prst="rect">
            <a:avLst/>
          </a:prstGeom>
          <a:pattFill prst="horzBrick">
            <a:fgClr>
              <a:schemeClr val="bg1"/>
            </a:fgClr>
            <a:bgClr>
              <a:srgbClr val="FF3300"/>
            </a:bgClr>
          </a:pattFill>
          <a:ln w="38100" cmpd="dbl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17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2</a:t>
            </a:r>
          </a:p>
        </p:txBody>
      </p:sp>
      <p:sp>
        <p:nvSpPr>
          <p:cNvPr id="18451" name="Rectangle 19" descr="Horizontal brick"/>
          <p:cNvSpPr>
            <a:spLocks noChangeArrowheads="1"/>
          </p:cNvSpPr>
          <p:nvPr/>
        </p:nvSpPr>
        <p:spPr bwMode="auto">
          <a:xfrm>
            <a:off x="685800" y="4419600"/>
            <a:ext cx="4038600" cy="2133600"/>
          </a:xfrm>
          <a:prstGeom prst="rect">
            <a:avLst/>
          </a:prstGeom>
          <a:pattFill prst="horzBrick">
            <a:fgClr>
              <a:schemeClr val="bg1"/>
            </a:fgClr>
            <a:bgClr>
              <a:srgbClr val="FF3300"/>
            </a:bgClr>
          </a:pattFill>
          <a:ln w="38100" cmpd="dbl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17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</a:t>
            </a:r>
          </a:p>
        </p:txBody>
      </p:sp>
      <p:sp>
        <p:nvSpPr>
          <p:cNvPr id="18452" name="Rectangle 20" descr="Horizontal brick"/>
          <p:cNvSpPr>
            <a:spLocks noChangeArrowheads="1"/>
          </p:cNvSpPr>
          <p:nvPr/>
        </p:nvSpPr>
        <p:spPr bwMode="auto">
          <a:xfrm>
            <a:off x="4724400" y="4419600"/>
            <a:ext cx="4038600" cy="2133600"/>
          </a:xfrm>
          <a:prstGeom prst="rect">
            <a:avLst/>
          </a:prstGeom>
          <a:pattFill prst="horzBrick">
            <a:fgClr>
              <a:schemeClr val="bg1"/>
            </a:fgClr>
            <a:bgClr>
              <a:srgbClr val="FF3300"/>
            </a:bgClr>
          </a:pattFill>
          <a:ln w="38100" cmpd="dbl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17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4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5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84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5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84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184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5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84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44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84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4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84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46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84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47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84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" dur="5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49"/>
                  </p:tgtEl>
                </p:cond>
              </p:nextCondLst>
            </p:seq>
          </p:childTnLst>
        </p:cTn>
      </p:par>
    </p:tnLst>
    <p:bldLst>
      <p:bldP spid="18444" grpId="0" animBg="1"/>
      <p:bldP spid="18445" grpId="0" animBg="1"/>
      <p:bldP spid="18446" grpId="0" animBg="1"/>
      <p:bldP spid="18447" grpId="0" animBg="1"/>
      <p:bldP spid="18449" grpId="0" animBg="1"/>
      <p:bldP spid="18450" grpId="0" animBg="1"/>
      <p:bldP spid="18451" grpId="0" animBg="1"/>
      <p:bldP spid="1845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457200" y="2286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endParaRPr lang="en-US" sz="2400" u="sng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152400" y="2057400"/>
            <a:ext cx="8686800" cy="3600450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                                       là l</a:t>
            </a:r>
            <a:r>
              <a:rPr lang="vi-VN" sz="2400">
                <a:latin typeface="Arial" charset="0"/>
              </a:rPr>
              <a:t>ă</a:t>
            </a:r>
            <a:r>
              <a:rPr lang="en-US" sz="2400">
                <a:latin typeface="Arial" charset="0"/>
              </a:rPr>
              <a:t>ng mộ của các hoàng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ế Ai Cập cổ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ại. Đó là những công trình kiến trúc xây dựng toàn bằng </a:t>
            </a:r>
          </a:p>
          <a:p>
            <a:pPr>
              <a:spcBef>
                <a:spcPct val="0"/>
              </a:spcBef>
            </a:pPr>
            <a:r>
              <a:rPr lang="en-US" sz="2400">
                <a:latin typeface="Arial" charset="0"/>
              </a:rPr>
              <a:t>            . Từ cửa Kim tự tháp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i vào là một hành lang tối và hẹp, </a:t>
            </a:r>
            <a:r>
              <a:rPr lang="vi-VN" sz="2400">
                <a:latin typeface="Arial" charset="0"/>
              </a:rPr>
              <a:t>đư</a:t>
            </a:r>
            <a:r>
              <a:rPr lang="en-US" sz="2400">
                <a:latin typeface="Arial" charset="0"/>
              </a:rPr>
              <a:t>ờng càng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i càng nhằng nhịt dẫn tới những                  , phòng chứa quan tài, buồng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ể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ồ,… Th</a:t>
            </a:r>
            <a:r>
              <a:rPr lang="vi-VN" sz="2400">
                <a:latin typeface="Arial" charset="0"/>
              </a:rPr>
              <a:t>ă</a:t>
            </a:r>
            <a:r>
              <a:rPr lang="en-US" sz="2400">
                <a:latin typeface="Arial" charset="0"/>
              </a:rPr>
              <a:t>m Kim tự tháp, ng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ời ta không khỏi ngạc nhiên : Ng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ời Ai Cập cổ có những ph</a:t>
            </a:r>
            <a:r>
              <a:rPr lang="vi-VN" sz="2400">
                <a:latin typeface="Arial" charset="0"/>
              </a:rPr>
              <a:t>ươ</a:t>
            </a:r>
            <a:r>
              <a:rPr lang="en-US" sz="2400">
                <a:latin typeface="Arial" charset="0"/>
              </a:rPr>
              <a:t>ng tiện chuyên chở vật liệu nh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 hiện nay, làm thế nào mà họ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ã vận chuyển </a:t>
            </a:r>
            <a:r>
              <a:rPr lang="vi-VN" sz="2400">
                <a:latin typeface="Arial" charset="0"/>
              </a:rPr>
              <a:t>đư</a:t>
            </a:r>
            <a:r>
              <a:rPr lang="en-US" sz="2400">
                <a:latin typeface="Arial" charset="0"/>
              </a:rPr>
              <a:t>ợc những tảng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á to nh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 vậy lên cao?</a:t>
            </a:r>
          </a:p>
          <a:p>
            <a:pPr algn="r"/>
            <a:r>
              <a:rPr lang="en-US" sz="2000">
                <a:latin typeface="Arial" charset="0"/>
              </a:rPr>
              <a:t>Theo NHỮNG KÌ QUAN THẾ GIỚI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905000" y="1187450"/>
            <a:ext cx="2209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( </a:t>
            </a:r>
            <a:r>
              <a:rPr lang="en-US" sz="2000">
                <a:latin typeface="Arial" charset="0"/>
              </a:rPr>
              <a:t>Nghe – viết</a:t>
            </a:r>
            <a:r>
              <a:rPr lang="en-US" sz="2400">
                <a:latin typeface="Arial" charset="0"/>
              </a:rPr>
              <a:t>)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3810000" y="685800"/>
            <a:ext cx="152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u="sng">
                <a:latin typeface="Arial" charset="0"/>
              </a:rPr>
              <a:t>Chính tả  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3352800" y="1187450"/>
            <a:ext cx="388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solidFill>
                  <a:srgbClr val="FFFF00"/>
                </a:solidFill>
                <a:latin typeface="Arial" charset="0"/>
              </a:rPr>
              <a:t>Kim tự tháp Ai Cập</a:t>
            </a: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609600" y="2087563"/>
            <a:ext cx="2768600" cy="461962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Kim tự tháp Ai Cập</a:t>
            </a: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152400" y="2863850"/>
            <a:ext cx="1212850" cy="461963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á tảng</a:t>
            </a: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7086600" y="3276600"/>
            <a:ext cx="1520825" cy="461963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giếng sâu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lance">
  <a:themeElements>
    <a:clrScheme name="Balance 1">
      <a:dk1>
        <a:srgbClr val="663300"/>
      </a:dk1>
      <a:lt1>
        <a:srgbClr val="FFFFFF"/>
      </a:lt1>
      <a:dk2>
        <a:srgbClr val="996600"/>
      </a:dk2>
      <a:lt2>
        <a:srgbClr val="DBBD71"/>
      </a:lt2>
      <a:accent1>
        <a:srgbClr val="F8A500"/>
      </a:accent1>
      <a:accent2>
        <a:srgbClr val="808000"/>
      </a:accent2>
      <a:accent3>
        <a:srgbClr val="CAB8AA"/>
      </a:accent3>
      <a:accent4>
        <a:srgbClr val="DADADA"/>
      </a:accent4>
      <a:accent5>
        <a:srgbClr val="FBCFAA"/>
      </a:accent5>
      <a:accent6>
        <a:srgbClr val="737300"/>
      </a:accent6>
      <a:hlink>
        <a:srgbClr val="FFCC66"/>
      </a:hlink>
      <a:folHlink>
        <a:srgbClr val="CCA500"/>
      </a:folHlink>
    </a:clrScheme>
    <a:fontScheme name="Balance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dbl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NI-Times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dbl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NI-Times" pitchFamily="2" charset="0"/>
          </a:defRPr>
        </a:defPPr>
      </a:lstStyle>
    </a:lnDef>
  </a:objectDefaults>
  <a:extraClrSchemeLst>
    <a:extraClrScheme>
      <a:clrScheme name="Balance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ance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Balance</Template>
  <TotalTime>236</TotalTime>
  <Words>648</Words>
  <Application>Microsoft Office PowerPoint</Application>
  <PresentationFormat>On-screen Show (4:3)</PresentationFormat>
  <Paragraphs>54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VNI-Times</vt:lpstr>
      <vt:lpstr>Arial</vt:lpstr>
      <vt:lpstr>Tahoma</vt:lpstr>
      <vt:lpstr>Wingdings</vt:lpstr>
      <vt:lpstr>Calibri</vt:lpstr>
      <vt:lpstr>Balance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13</cp:revision>
  <dcterms:created xsi:type="dcterms:W3CDTF">2009-01-11T09:51:32Z</dcterms:created>
  <dcterms:modified xsi:type="dcterms:W3CDTF">2016-06-30T01:46:05Z</dcterms:modified>
</cp:coreProperties>
</file>