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 useTimings="0">
    <p:present/>
    <p:sldAll/>
    <p:penClr>
      <a:schemeClr val="tx1"/>
    </p:penClr>
  </p:showPr>
  <p:clrMru>
    <a:srgbClr val="003399"/>
    <a:srgbClr val="336699"/>
    <a:srgbClr val="008080"/>
    <a:srgbClr val="990033"/>
    <a:srgbClr val="0000FF"/>
    <a:srgbClr val="FF6600"/>
    <a:srgbClr val="00FFCC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ED92BDA7-88D3-4027-8FBF-64D607571F3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15FB432C-F82E-47A4-B253-11566C111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9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9ED8E366-B523-44CF-AB2E-86E7B988B25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19258CEC-15DC-4C88-ACE8-30937E696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500188" y="1708150"/>
            <a:ext cx="7646987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895600 w 21600"/>
              <a:gd name="T3" fmla="*/ 6018212 h 21600"/>
              <a:gd name="T4" fmla="*/ 0 w 21600"/>
              <a:gd name="T5" fmla="*/ 60182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ctangle 8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04050" y="6499225"/>
            <a:ext cx="15303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defRPr/>
            </a:pPr>
            <a:r>
              <a:rPr lang="en-US" sz="1200">
                <a:solidFill>
                  <a:schemeClr val="folHlink"/>
                </a:solidFill>
                <a:latin typeface="Arial" charset="0"/>
                <a:hlinkClick r:id="" action="ppaction://hlinkshowjump?jump=firstslide"/>
              </a:rPr>
              <a:t>Jump to first page</a:t>
            </a:r>
          </a:p>
        </p:txBody>
      </p:sp>
      <p:sp>
        <p:nvSpPr>
          <p:cNvPr id="7" name="AutoShape 9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502650" y="6554788"/>
            <a:ext cx="193675" cy="227012"/>
          </a:xfrm>
          <a:prstGeom prst="leftArrow">
            <a:avLst>
              <a:gd name="adj1" fmla="val 50000"/>
              <a:gd name="adj2" fmla="val 63796"/>
            </a:avLst>
          </a:prstGeom>
          <a:solidFill>
            <a:schemeClr val="bg1"/>
          </a:solidFill>
          <a:ln w="12700" cap="sq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AutoShape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731250" y="6556375"/>
            <a:ext cx="193675" cy="227013"/>
          </a:xfrm>
          <a:prstGeom prst="rightArrow">
            <a:avLst>
              <a:gd name="adj1" fmla="val 50000"/>
              <a:gd name="adj2" fmla="val 63806"/>
            </a:avLst>
          </a:prstGeom>
          <a:solidFill>
            <a:schemeClr val="bg1"/>
          </a:solidFill>
          <a:ln w="12700" cap="sq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0"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590800" y="781050"/>
            <a:ext cx="6248400" cy="11430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152400" y="54864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152400" y="5791200"/>
            <a:ext cx="2667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A1751-38B0-4008-BC3A-99A575E0B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CB688-A513-4B57-B48F-3CE87FA6D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08060-A18A-4280-A8D8-6A9E42436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88D88-80FC-47FE-8CD9-850C829B9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05AE3-4910-4123-A8E6-39DEF2EE3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8FE3-9BC5-4D46-B841-89CDF8BE2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64696-31AA-4F3C-AB1C-8E564BF0F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D10CA-1091-4B93-B8DD-E3996D55B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B62E8-26E8-43F9-95CA-5E229440A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7D10F-7A18-4247-934A-38FCE9BDF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CD3F8-E74B-4B52-93BD-CA272C908B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895600 w 21600"/>
              <a:gd name="T3" fmla="*/ 6018212 h 21600"/>
              <a:gd name="T4" fmla="*/ 0 w 21600"/>
              <a:gd name="T5" fmla="*/ 601821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7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04050" y="6499225"/>
            <a:ext cx="15303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defRPr/>
            </a:pPr>
            <a:r>
              <a:rPr lang="en-US" sz="1200">
                <a:solidFill>
                  <a:schemeClr val="folHlink"/>
                </a:solidFill>
                <a:latin typeface="Arial" charset="0"/>
                <a:hlinkClick r:id="" action="ppaction://hlinkshowjump?jump=firstslide"/>
              </a:rPr>
              <a:t>Jump to first page</a:t>
            </a:r>
          </a:p>
        </p:txBody>
      </p:sp>
      <p:sp>
        <p:nvSpPr>
          <p:cNvPr id="1030" name="AutoShape 8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502650" y="6554788"/>
            <a:ext cx="193675" cy="227012"/>
          </a:xfrm>
          <a:prstGeom prst="leftArrow">
            <a:avLst>
              <a:gd name="adj1" fmla="val 50000"/>
              <a:gd name="adj2" fmla="val 63796"/>
            </a:avLst>
          </a:prstGeom>
          <a:solidFill>
            <a:schemeClr val="bg1"/>
          </a:solidFill>
          <a:ln w="12700" cap="sq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1" name="AutoShape 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731250" y="6556375"/>
            <a:ext cx="193675" cy="227013"/>
          </a:xfrm>
          <a:prstGeom prst="rightArrow">
            <a:avLst>
              <a:gd name="adj1" fmla="val 50000"/>
              <a:gd name="adj2" fmla="val 63806"/>
            </a:avLst>
          </a:prstGeom>
          <a:solidFill>
            <a:schemeClr val="bg1"/>
          </a:solidFill>
          <a:ln w="12700" cap="sq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55626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5867400"/>
            <a:ext cx="2590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fld id="{D56EC92D-6237-448E-8EDF-EFD1DC3AA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Word_97_-_2003_Document3.doc"/><Relationship Id="rId4" Type="http://schemas.openxmlformats.org/officeDocument/2006/relationships/oleObject" Target="../embeddings/Microsoft_Office_Word_97_-_2003_Document2.doc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>
            <p:ph type="subTitle" idx="1"/>
          </p:nvPr>
        </p:nvSpPr>
        <p:spPr>
          <a:xfrm>
            <a:off x="1676400" y="2590800"/>
            <a:ext cx="6477000" cy="1371600"/>
          </a:xfrm>
          <a:noFill/>
        </p:spPr>
        <p:txBody>
          <a:bodyPr/>
          <a:lstStyle/>
          <a:p>
            <a:pPr algn="ctr"/>
            <a:r>
              <a:rPr lang="en-US" smtClean="0">
                <a:solidFill>
                  <a:srgbClr val="0000FF"/>
                </a:solidFill>
              </a:rPr>
              <a:t>MÔN TOÁN - LỚP 4</a:t>
            </a:r>
            <a:endParaRPr lang="en-US" smtClean="0"/>
          </a:p>
          <a:p>
            <a:pPr algn="ctr"/>
            <a:r>
              <a:rPr lang="en-US" sz="2800" b="1" smtClean="0">
                <a:solidFill>
                  <a:srgbClr val="FF3300"/>
                </a:solidFill>
              </a:rPr>
              <a:t>DẤU HIỆU CHIA HẾT CHO 9</a:t>
            </a:r>
            <a:endParaRPr lang="en-US" b="1" smtClean="0">
              <a:solidFill>
                <a:srgbClr val="FF3300"/>
              </a:solidFill>
            </a:endParaRPr>
          </a:p>
          <a:p>
            <a:pPr algn="ctr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5181600" cy="762000"/>
          </a:xfrm>
          <a:gradFill rotWithShape="0">
            <a:gsLst>
              <a:gs pos="0">
                <a:schemeClr val="accent1">
                  <a:gamma/>
                  <a:tint val="0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0" scaled="1"/>
          </a:gradFill>
          <a:extLst>
            <a:ext uri="{91240B29-F687-4F45-9708-019B960494DF}"/>
          </a:extLst>
        </p:spPr>
        <p:txBody>
          <a:bodyPr/>
          <a:lstStyle/>
          <a:p>
            <a:pPr algn="ctr">
              <a:defRPr/>
            </a:pPr>
            <a:r>
              <a:rPr lang="en-US" sz="2400" smtClean="0">
                <a:solidFill>
                  <a:srgbClr val="FF3300"/>
                </a:solidFill>
                <a:latin typeface="Arial"/>
              </a:rPr>
              <a:t>DẤU HIỆU CHIA HẾT CHO 9</a:t>
            </a:r>
            <a:endParaRPr lang="en-US" smtClean="0">
              <a:latin typeface="Arial"/>
            </a:endParaRPr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409700" y="1065213"/>
          <a:ext cx="2324100" cy="1543050"/>
        </p:xfrm>
        <a:graphic>
          <a:graphicData uri="http://schemas.openxmlformats.org/presentationml/2006/ole">
            <p:oleObj spid="_x0000_s1026" name="Document" r:id="rId3" imgW="2377440" imgH="1652016" progId="Word.Document.8">
              <p:embed/>
            </p:oleObj>
          </a:graphicData>
        </a:graphic>
      </p:graphicFrame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676400" y="41910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b="1">
                <a:solidFill>
                  <a:srgbClr val="FF3300"/>
                </a:solidFill>
                <a:latin typeface="Arial" charset="0"/>
              </a:rPr>
              <a:t>* Nhận xét tổng các chữ số ở cột bên trái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676400" y="48006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b="1">
                <a:solidFill>
                  <a:srgbClr val="FF3300"/>
                </a:solidFill>
                <a:latin typeface="Arial" charset="0"/>
              </a:rPr>
              <a:t>* Nhận xét tổng các chữ số ở cột bên phải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1354138" y="1903413"/>
            <a:ext cx="2133600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060450" y="1065213"/>
            <a:ext cx="168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b="1" i="1" u="sng">
                <a:solidFill>
                  <a:srgbClr val="FF3300"/>
                </a:solidFill>
                <a:latin typeface="Arial" charset="0"/>
              </a:rPr>
              <a:t>* Ví dụ 1:</a:t>
            </a:r>
            <a:endParaRPr kumimoji="0" lang="en-US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268413" y="1903413"/>
            <a:ext cx="1079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 i="1">
                <a:solidFill>
                  <a:srgbClr val="0000FF"/>
                </a:solidFill>
                <a:latin typeface="Arial" charset="0"/>
              </a:rPr>
              <a:t>Ta có: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268538" y="1912938"/>
            <a:ext cx="1398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>
                <a:solidFill>
                  <a:srgbClr val="0000FF"/>
                </a:solidFill>
                <a:latin typeface="Arial" charset="0"/>
              </a:rPr>
              <a:t>7 + 2 = </a:t>
            </a:r>
            <a:r>
              <a:rPr kumimoji="0" lang="en-US" b="1">
                <a:solidFill>
                  <a:srgbClr val="FF3300"/>
                </a:solidFill>
                <a:latin typeface="Arial" charset="0"/>
              </a:rPr>
              <a:t>9</a:t>
            </a:r>
            <a:endParaRPr kumimoji="0"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2268538" y="2360613"/>
            <a:ext cx="1406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>
                <a:solidFill>
                  <a:srgbClr val="0000FF"/>
                </a:solidFill>
                <a:latin typeface="Arial" charset="0"/>
              </a:rPr>
              <a:t>9 : 9  = 1</a:t>
            </a:r>
          </a:p>
        </p:txBody>
      </p:sp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1354138" y="2362200"/>
          <a:ext cx="2293937" cy="1444625"/>
        </p:xfrm>
        <a:graphic>
          <a:graphicData uri="http://schemas.openxmlformats.org/presentationml/2006/ole">
            <p:oleObj spid="_x0000_s1027" name="Document" r:id="rId4" imgW="2418588" imgH="1652016" progId="Word.Document.8">
              <p:embed/>
            </p:oleObj>
          </a:graphicData>
        </a:graphic>
      </p:graphicFrame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1268413" y="3198813"/>
            <a:ext cx="1079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 i="1">
                <a:solidFill>
                  <a:srgbClr val="0000FF"/>
                </a:solidFill>
                <a:latin typeface="Arial" charset="0"/>
              </a:rPr>
              <a:t>Ta có: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2268538" y="3208338"/>
            <a:ext cx="20907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>
                <a:solidFill>
                  <a:srgbClr val="0000FF"/>
                </a:solidFill>
                <a:latin typeface="Arial" charset="0"/>
              </a:rPr>
              <a:t>6 + 5 + 7 = </a:t>
            </a:r>
            <a:r>
              <a:rPr kumimoji="0" lang="en-US" b="1">
                <a:solidFill>
                  <a:srgbClr val="FF3300"/>
                </a:solidFill>
                <a:latin typeface="Arial" charset="0"/>
              </a:rPr>
              <a:t>18</a:t>
            </a:r>
            <a:endParaRPr kumimoji="0"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2268538" y="3656013"/>
            <a:ext cx="15779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>
                <a:solidFill>
                  <a:srgbClr val="0000FF"/>
                </a:solidFill>
                <a:latin typeface="Arial" charset="0"/>
              </a:rPr>
              <a:t>18 : 9  = 2</a:t>
            </a: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1354138" y="3198813"/>
            <a:ext cx="2133600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5257800" y="1903413"/>
            <a:ext cx="2133600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5078413" y="1903413"/>
            <a:ext cx="1079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 i="1">
                <a:solidFill>
                  <a:srgbClr val="0000FF"/>
                </a:solidFill>
                <a:latin typeface="Arial" charset="0"/>
              </a:rPr>
              <a:t>Ta có: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6078538" y="1912938"/>
            <a:ext cx="2073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>
                <a:solidFill>
                  <a:srgbClr val="0000FF"/>
                </a:solidFill>
                <a:latin typeface="Arial" charset="0"/>
              </a:rPr>
              <a:t>1 + 8 + 2 = </a:t>
            </a:r>
            <a:r>
              <a:rPr kumimoji="0" lang="en-US" b="1">
                <a:solidFill>
                  <a:srgbClr val="FF3300"/>
                </a:solidFill>
                <a:latin typeface="Arial" charset="0"/>
              </a:rPr>
              <a:t>11</a:t>
            </a:r>
            <a:endParaRPr kumimoji="0"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6078538" y="2360613"/>
            <a:ext cx="2517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>
                <a:solidFill>
                  <a:srgbClr val="0000FF"/>
                </a:solidFill>
                <a:latin typeface="Arial" charset="0"/>
              </a:rPr>
              <a:t>11 : 9  = 1 (d</a:t>
            </a:r>
            <a:r>
              <a:rPr kumimoji="0" lang="vi-VN" b="1">
                <a:solidFill>
                  <a:srgbClr val="0000FF"/>
                </a:solidFill>
                <a:latin typeface="Arial" charset="0"/>
              </a:rPr>
              <a:t>ư</a:t>
            </a:r>
            <a:r>
              <a:rPr kumimoji="0" lang="en-US" b="1">
                <a:solidFill>
                  <a:srgbClr val="0000FF"/>
                </a:solidFill>
                <a:latin typeface="Arial" charset="0"/>
              </a:rPr>
              <a:t> 2)</a:t>
            </a:r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5257800" y="3200400"/>
            <a:ext cx="2133600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078413" y="3200400"/>
            <a:ext cx="107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 i="1">
                <a:solidFill>
                  <a:srgbClr val="0000FF"/>
                </a:solidFill>
                <a:latin typeface="Arial" charset="0"/>
              </a:rPr>
              <a:t>Ta có: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6078538" y="3209925"/>
            <a:ext cx="20907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>
                <a:solidFill>
                  <a:srgbClr val="0000FF"/>
                </a:solidFill>
                <a:latin typeface="Arial" charset="0"/>
              </a:rPr>
              <a:t>4 + 5 + 1 = </a:t>
            </a:r>
            <a:r>
              <a:rPr kumimoji="0" lang="en-US" b="1">
                <a:solidFill>
                  <a:srgbClr val="FF3300"/>
                </a:solidFill>
                <a:latin typeface="Arial" charset="0"/>
              </a:rPr>
              <a:t>10</a:t>
            </a:r>
            <a:endParaRPr kumimoji="0"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6078538" y="3657600"/>
            <a:ext cx="25352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b="1">
                <a:solidFill>
                  <a:srgbClr val="0000FF"/>
                </a:solidFill>
                <a:latin typeface="Arial" charset="0"/>
              </a:rPr>
              <a:t>10 : 9  = 1 (d</a:t>
            </a:r>
            <a:r>
              <a:rPr kumimoji="0" lang="vi-VN" b="1">
                <a:solidFill>
                  <a:srgbClr val="0000FF"/>
                </a:solidFill>
                <a:latin typeface="Arial" charset="0"/>
              </a:rPr>
              <a:t>ư</a:t>
            </a:r>
            <a:r>
              <a:rPr kumimoji="0" lang="en-US" b="1">
                <a:solidFill>
                  <a:srgbClr val="0000FF"/>
                </a:solidFill>
                <a:latin typeface="Arial" charset="0"/>
              </a:rPr>
              <a:t> 1)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5224463" y="1063625"/>
            <a:ext cx="3221037" cy="1530350"/>
            <a:chOff x="3291" y="527"/>
            <a:chExt cx="2029" cy="964"/>
          </a:xfrm>
        </p:grpSpPr>
        <p:graphicFrame>
          <p:nvGraphicFramePr>
            <p:cNvPr id="1028" name="Object 26"/>
            <p:cNvGraphicFramePr>
              <a:graphicFrameLocks noChangeAspect="1"/>
            </p:cNvGraphicFramePr>
            <p:nvPr/>
          </p:nvGraphicFramePr>
          <p:xfrm>
            <a:off x="3291" y="527"/>
            <a:ext cx="1436" cy="964"/>
          </p:xfrm>
          <a:graphic>
            <a:graphicData uri="http://schemas.openxmlformats.org/presentationml/2006/ole">
              <p:oleObj spid="_x0000_s1028" name="Document" r:id="rId5" imgW="2298192" imgH="1652016" progId="Word.Document.8">
                <p:embed/>
              </p:oleObj>
            </a:graphicData>
          </a:graphic>
        </p:graphicFrame>
        <p:sp>
          <p:nvSpPr>
            <p:cNvPr id="1053" name="Text Box 36"/>
            <p:cNvSpPr txBox="1">
              <a:spLocks noChangeArrowheads="1"/>
            </p:cNvSpPr>
            <p:nvPr/>
          </p:nvSpPr>
          <p:spPr bwMode="auto">
            <a:xfrm>
              <a:off x="4656" y="789"/>
              <a:ext cx="6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b="1" i="1">
                  <a:solidFill>
                    <a:srgbClr val="FF3300"/>
                  </a:solidFill>
                  <a:latin typeface="Arial" charset="0"/>
                </a:rPr>
                <a:t>(d</a:t>
              </a:r>
              <a:r>
                <a:rPr kumimoji="0" lang="vi-VN" b="1" i="1">
                  <a:solidFill>
                    <a:srgbClr val="FF3300"/>
                  </a:solidFill>
                  <a:latin typeface="Arial" charset="0"/>
                </a:rPr>
                <a:t>ư</a:t>
              </a:r>
              <a:r>
                <a:rPr kumimoji="0" lang="en-US" b="1" i="1">
                  <a:solidFill>
                    <a:srgbClr val="FF3300"/>
                  </a:solidFill>
                  <a:latin typeface="Arial" charset="0"/>
                </a:rPr>
                <a:t> 2)</a:t>
              </a:r>
              <a:endParaRPr kumimoji="0" lang="en-US">
                <a:latin typeface="Arial" charset="0"/>
              </a:endParaRPr>
            </a:p>
          </p:txBody>
        </p:sp>
      </p:grp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1023938" y="5502275"/>
            <a:ext cx="71564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kumimoji="0" lang="en-US" b="1" i="1" u="sng">
                <a:solidFill>
                  <a:srgbClr val="FF3300"/>
                </a:solidFill>
                <a:latin typeface="Arial" charset="0"/>
              </a:rPr>
              <a:t>b) Kết luận:</a:t>
            </a:r>
            <a:r>
              <a:rPr kumimoji="0" lang="en-US" b="1">
                <a:solidFill>
                  <a:srgbClr val="0000FF"/>
                </a:solidFill>
                <a:latin typeface="Arial" charset="0"/>
              </a:rPr>
              <a:t> Các số có tổng các chữ số chia hết cho 9 thì chia hết cho 9.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676400" y="4540250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en-US" sz="1600" b="1" i="1">
                <a:solidFill>
                  <a:srgbClr val="0000FF"/>
                </a:solidFill>
                <a:latin typeface="Arial" charset="0"/>
              </a:rPr>
              <a:t>Có tổng các chữ số chia hết cho 9 thì chia hết cho 9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1676400" y="5149850"/>
            <a:ext cx="6553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en-US" sz="1600" b="1" i="1">
                <a:solidFill>
                  <a:srgbClr val="0000FF"/>
                </a:solidFill>
                <a:latin typeface="Arial" charset="0"/>
              </a:rPr>
              <a:t>Có tổng các chữ số không chia hết cho 9 thì không chia hết cho 9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7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utoUpdateAnimBg="0"/>
      <p:bldP spid="6152" grpId="0" autoUpdateAnimBg="0"/>
      <p:bldP spid="6153" grpId="0" animBg="1"/>
      <p:bldP spid="6157" grpId="0" autoUpdateAnimBg="0"/>
      <p:bldP spid="6161" grpId="0" autoUpdateAnimBg="0"/>
      <p:bldP spid="6163" grpId="0" autoUpdateAnimBg="0"/>
      <p:bldP spid="6164" grpId="0" autoUpdateAnimBg="0"/>
      <p:bldP spid="6166" grpId="0" autoUpdateAnimBg="0"/>
      <p:bldP spid="6167" grpId="0" autoUpdateAnimBg="0"/>
      <p:bldP spid="6168" grpId="0" autoUpdateAnimBg="0"/>
      <p:bldP spid="6169" grpId="0" animBg="1"/>
      <p:bldP spid="6171" grpId="0" animBg="1"/>
      <p:bldP spid="6172" grpId="0" autoUpdateAnimBg="0"/>
      <p:bldP spid="6173" grpId="0" autoUpdateAnimBg="0"/>
      <p:bldP spid="6174" grpId="0" autoUpdateAnimBg="0"/>
      <p:bldP spid="6176" grpId="0" animBg="1"/>
      <p:bldP spid="6177" grpId="0" autoUpdateAnimBg="0"/>
      <p:bldP spid="6178" grpId="0" autoUpdateAnimBg="0"/>
      <p:bldP spid="6179" grpId="0" autoUpdateAnimBg="0"/>
      <p:bldP spid="6186" grpId="0" autoUpdateAnimBg="0"/>
      <p:bldP spid="6187" grpId="0" autoUpdateAnimBg="0"/>
      <p:bldP spid="618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00200" y="838200"/>
            <a:ext cx="2209800" cy="1676400"/>
            <a:chOff x="1008" y="624"/>
            <a:chExt cx="1392" cy="1056"/>
          </a:xfrm>
        </p:grpSpPr>
        <p:sp>
          <p:nvSpPr>
            <p:cNvPr id="5144" name="Text Box 6"/>
            <p:cNvSpPr txBox="1">
              <a:spLocks noChangeArrowheads="1"/>
            </p:cNvSpPr>
            <p:nvPr/>
          </p:nvSpPr>
          <p:spPr bwMode="auto">
            <a:xfrm>
              <a:off x="1008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kumimoji="0" lang="en-US">
                  <a:solidFill>
                    <a:srgbClr val="FF3300"/>
                  </a:solidFill>
                  <a:latin typeface="Arial" charset="0"/>
                </a:rPr>
                <a:t>657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>
                  <a:solidFill>
                    <a:srgbClr val="FF3300"/>
                  </a:solidFill>
                  <a:latin typeface="Arial" charset="0"/>
                </a:rPr>
                <a:t>27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>
                  <a:solidFill>
                    <a:srgbClr val="FF33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5145" name="Text Box 7"/>
            <p:cNvSpPr txBox="1">
              <a:spLocks noChangeArrowheads="1"/>
            </p:cNvSpPr>
            <p:nvPr/>
          </p:nvSpPr>
          <p:spPr bwMode="auto">
            <a:xfrm>
              <a:off x="1008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657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27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5146" name="Text Box 8"/>
            <p:cNvSpPr txBox="1">
              <a:spLocks noChangeArrowheads="1"/>
            </p:cNvSpPr>
            <p:nvPr/>
          </p:nvSpPr>
          <p:spPr bwMode="auto">
            <a:xfrm>
              <a:off x="1728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9</a:t>
              </a:r>
            </a:p>
            <a:p>
              <a:pPr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73</a:t>
              </a:r>
            </a:p>
            <a:p>
              <a:pPr>
                <a:spcBef>
                  <a:spcPct val="50000"/>
                </a:spcBef>
              </a:pPr>
              <a:endParaRPr kumimoji="0" lang="en-US" b="1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5147" name="Line 9"/>
            <p:cNvSpPr>
              <a:spLocks noChangeShapeType="1"/>
            </p:cNvSpPr>
            <p:nvPr/>
          </p:nvSpPr>
          <p:spPr bwMode="auto">
            <a:xfrm>
              <a:off x="1665" y="624"/>
              <a:ext cx="0" cy="105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8" name="Line 10"/>
            <p:cNvSpPr>
              <a:spLocks noChangeShapeType="1"/>
            </p:cNvSpPr>
            <p:nvPr/>
          </p:nvSpPr>
          <p:spPr bwMode="auto">
            <a:xfrm>
              <a:off x="1680" y="960"/>
              <a:ext cx="52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334000" y="838200"/>
            <a:ext cx="2209800" cy="1676400"/>
            <a:chOff x="2880" y="624"/>
            <a:chExt cx="1392" cy="1056"/>
          </a:xfrm>
        </p:grpSpPr>
        <p:sp>
          <p:nvSpPr>
            <p:cNvPr id="5140" name="Text Box 13"/>
            <p:cNvSpPr txBox="1">
              <a:spLocks noChangeArrowheads="1"/>
            </p:cNvSpPr>
            <p:nvPr/>
          </p:nvSpPr>
          <p:spPr bwMode="auto">
            <a:xfrm>
              <a:off x="2880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</a:rPr>
                <a:t>182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</a:rPr>
                <a:t>02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d</a:t>
              </a:r>
              <a:r>
                <a:rPr kumimoji="0" lang="vi-VN" b="1">
                  <a:solidFill>
                    <a:srgbClr val="FF3300"/>
                  </a:solidFill>
                  <a:latin typeface="Arial" charset="0"/>
                </a:rPr>
                <a:t>ư</a:t>
              </a: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 2</a:t>
              </a:r>
            </a:p>
          </p:txBody>
        </p:sp>
        <p:sp>
          <p:nvSpPr>
            <p:cNvPr id="5141" name="Text Box 15"/>
            <p:cNvSpPr txBox="1">
              <a:spLocks noChangeArrowheads="1"/>
            </p:cNvSpPr>
            <p:nvPr/>
          </p:nvSpPr>
          <p:spPr bwMode="auto">
            <a:xfrm>
              <a:off x="3600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9</a:t>
              </a:r>
            </a:p>
            <a:p>
              <a:pPr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20</a:t>
              </a:r>
            </a:p>
            <a:p>
              <a:pPr>
                <a:spcBef>
                  <a:spcPct val="50000"/>
                </a:spcBef>
              </a:pPr>
              <a:endParaRPr kumimoji="0" lang="en-US" b="1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5142" name="Line 16"/>
            <p:cNvSpPr>
              <a:spLocks noChangeShapeType="1"/>
            </p:cNvSpPr>
            <p:nvPr/>
          </p:nvSpPr>
          <p:spPr bwMode="auto">
            <a:xfrm>
              <a:off x="3537" y="624"/>
              <a:ext cx="0" cy="105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Line 17"/>
            <p:cNvSpPr>
              <a:spLocks noChangeShapeType="1"/>
            </p:cNvSpPr>
            <p:nvPr/>
          </p:nvSpPr>
          <p:spPr bwMode="auto">
            <a:xfrm>
              <a:off x="3552" y="960"/>
              <a:ext cx="52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914400" y="2879725"/>
            <a:ext cx="782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b="1">
                <a:solidFill>
                  <a:srgbClr val="FF3300"/>
                </a:solidFill>
                <a:latin typeface="Arial" charset="0"/>
              </a:rPr>
              <a:t>* Số chia hết cho </a:t>
            </a:r>
            <a:r>
              <a:rPr kumimoji="0" lang="en-US" b="1">
                <a:solidFill>
                  <a:srgbClr val="0000FF"/>
                </a:solidFill>
                <a:latin typeface="Arial" charset="0"/>
              </a:rPr>
              <a:t>9</a:t>
            </a:r>
            <a:r>
              <a:rPr kumimoji="0" lang="en-US" b="1">
                <a:solidFill>
                  <a:srgbClr val="FF3300"/>
                </a:solidFill>
                <a:latin typeface="Arial" charset="0"/>
              </a:rPr>
              <a:t> có dấu hiệu nh</a:t>
            </a:r>
            <a:r>
              <a:rPr kumimoji="0" lang="vi-VN" b="1">
                <a:solidFill>
                  <a:srgbClr val="FF3300"/>
                </a:solidFill>
                <a:latin typeface="Arial" charset="0"/>
              </a:rPr>
              <a:t>ư</a:t>
            </a:r>
            <a:r>
              <a:rPr kumimoji="0" lang="en-US" b="1">
                <a:solidFill>
                  <a:srgbClr val="FF3300"/>
                </a:solidFill>
                <a:latin typeface="Arial" charset="0"/>
              </a:rPr>
              <a:t> thế nào?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969963" y="32766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b="1" i="1">
                <a:solidFill>
                  <a:srgbClr val="0000FF"/>
                </a:solidFill>
                <a:latin typeface="Arial" charset="0"/>
              </a:rPr>
              <a:t>(Có tổng các chữ số chia hết cho 9)</a:t>
            </a:r>
            <a:r>
              <a:rPr kumimoji="0" lang="en-US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969963" y="4479925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b="1">
                <a:solidFill>
                  <a:srgbClr val="FF3300"/>
                </a:solidFill>
                <a:latin typeface="Arial" charset="0"/>
              </a:rPr>
              <a:t>* Số không chia hết cho </a:t>
            </a:r>
            <a:r>
              <a:rPr kumimoji="0" lang="en-US" b="1">
                <a:solidFill>
                  <a:srgbClr val="0000FF"/>
                </a:solidFill>
                <a:latin typeface="Arial" charset="0"/>
              </a:rPr>
              <a:t>9</a:t>
            </a:r>
            <a:r>
              <a:rPr kumimoji="0" lang="en-US" b="1">
                <a:solidFill>
                  <a:srgbClr val="FF3300"/>
                </a:solidFill>
                <a:latin typeface="Arial" charset="0"/>
              </a:rPr>
              <a:t> có dấu hiệu nh</a:t>
            </a:r>
            <a:r>
              <a:rPr kumimoji="0" lang="vi-VN" b="1">
                <a:solidFill>
                  <a:srgbClr val="FF3300"/>
                </a:solidFill>
                <a:latin typeface="Arial" charset="0"/>
              </a:rPr>
              <a:t>ư</a:t>
            </a:r>
            <a:r>
              <a:rPr kumimoji="0" lang="en-US" b="1">
                <a:solidFill>
                  <a:srgbClr val="FF3300"/>
                </a:solidFill>
                <a:latin typeface="Arial" charset="0"/>
              </a:rPr>
              <a:t> thế nào?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969963" y="4876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b="1" i="1">
                <a:solidFill>
                  <a:srgbClr val="0000FF"/>
                </a:solidFill>
                <a:latin typeface="Arial" charset="0"/>
              </a:rPr>
              <a:t>(Có tổng các chữ số không chia hết cho 9)</a:t>
            </a:r>
            <a:r>
              <a:rPr kumimoji="0" lang="en-US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914400" y="3810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b="1" i="1" u="sng">
                <a:solidFill>
                  <a:srgbClr val="FF3300"/>
                </a:solidFill>
                <a:latin typeface="Arial" charset="0"/>
              </a:rPr>
              <a:t>* Ví dụ 2:</a:t>
            </a:r>
            <a:endParaRPr kumimoji="0" lang="en-US" b="1">
              <a:solidFill>
                <a:srgbClr val="FF3300"/>
              </a:solidFill>
              <a:latin typeface="Arial" charset="0"/>
            </a:endParaRP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1600200" y="842963"/>
            <a:ext cx="2209800" cy="1676400"/>
            <a:chOff x="1008" y="624"/>
            <a:chExt cx="1392" cy="1056"/>
          </a:xfrm>
        </p:grpSpPr>
        <p:sp>
          <p:nvSpPr>
            <p:cNvPr id="5135" name="Text Box 37"/>
            <p:cNvSpPr txBox="1">
              <a:spLocks noChangeArrowheads="1"/>
            </p:cNvSpPr>
            <p:nvPr/>
          </p:nvSpPr>
          <p:spPr bwMode="auto">
            <a:xfrm>
              <a:off x="1008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kumimoji="0" lang="en-US">
                  <a:solidFill>
                    <a:srgbClr val="FF3300"/>
                  </a:solidFill>
                  <a:latin typeface="Arial" charset="0"/>
                </a:rPr>
                <a:t>657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>
                  <a:solidFill>
                    <a:srgbClr val="FF3300"/>
                  </a:solidFill>
                  <a:latin typeface="Arial" charset="0"/>
                </a:rPr>
                <a:t>27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>
                  <a:solidFill>
                    <a:srgbClr val="FF33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5136" name="Text Box 38"/>
            <p:cNvSpPr txBox="1">
              <a:spLocks noChangeArrowheads="1"/>
            </p:cNvSpPr>
            <p:nvPr/>
          </p:nvSpPr>
          <p:spPr bwMode="auto">
            <a:xfrm>
              <a:off x="1008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657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27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0000FF"/>
                  </a:solidFill>
                  <a:latin typeface="Arial" charset="0"/>
                </a:rPr>
                <a:t>0</a:t>
              </a:r>
              <a:endParaRPr kumimoji="0" lang="en-US" b="1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5137" name="Text Box 39"/>
            <p:cNvSpPr txBox="1">
              <a:spLocks noChangeArrowheads="1"/>
            </p:cNvSpPr>
            <p:nvPr/>
          </p:nvSpPr>
          <p:spPr bwMode="auto">
            <a:xfrm>
              <a:off x="1728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9</a:t>
              </a:r>
            </a:p>
            <a:p>
              <a:pPr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73</a:t>
              </a:r>
            </a:p>
            <a:p>
              <a:pPr>
                <a:spcBef>
                  <a:spcPct val="50000"/>
                </a:spcBef>
              </a:pPr>
              <a:endParaRPr kumimoji="0" lang="en-US" b="1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5138" name="Line 40"/>
            <p:cNvSpPr>
              <a:spLocks noChangeShapeType="1"/>
            </p:cNvSpPr>
            <p:nvPr/>
          </p:nvSpPr>
          <p:spPr bwMode="auto">
            <a:xfrm>
              <a:off x="1665" y="624"/>
              <a:ext cx="0" cy="105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9" name="Line 41"/>
            <p:cNvSpPr>
              <a:spLocks noChangeShapeType="1"/>
            </p:cNvSpPr>
            <p:nvPr/>
          </p:nvSpPr>
          <p:spPr bwMode="auto">
            <a:xfrm>
              <a:off x="1680" y="960"/>
              <a:ext cx="52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5334000" y="828675"/>
            <a:ext cx="2209800" cy="1676400"/>
            <a:chOff x="2880" y="624"/>
            <a:chExt cx="1392" cy="1056"/>
          </a:xfrm>
        </p:grpSpPr>
        <p:sp>
          <p:nvSpPr>
            <p:cNvPr id="5131" name="Text Box 43"/>
            <p:cNvSpPr txBox="1">
              <a:spLocks noChangeArrowheads="1"/>
            </p:cNvSpPr>
            <p:nvPr/>
          </p:nvSpPr>
          <p:spPr bwMode="auto">
            <a:xfrm>
              <a:off x="2880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</a:rPr>
                <a:t>182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</a:rPr>
                <a:t>02</a:t>
              </a:r>
            </a:p>
            <a:p>
              <a:pPr algn="r">
                <a:spcBef>
                  <a:spcPct val="50000"/>
                </a:spcBef>
              </a:pPr>
              <a:r>
                <a:rPr kumimoji="0" lang="en-US" b="1">
                  <a:solidFill>
                    <a:srgbClr val="0000FF"/>
                  </a:solidFill>
                  <a:latin typeface="Arial" charset="0"/>
                </a:rPr>
                <a:t>d</a:t>
              </a:r>
              <a:r>
                <a:rPr kumimoji="0" lang="vi-VN" b="1">
                  <a:solidFill>
                    <a:srgbClr val="0000FF"/>
                  </a:solidFill>
                  <a:latin typeface="Arial" charset="0"/>
                </a:rPr>
                <a:t>ư</a:t>
              </a:r>
              <a:r>
                <a:rPr kumimoji="0" lang="en-US" b="1">
                  <a:solidFill>
                    <a:srgbClr val="0000FF"/>
                  </a:solidFill>
                  <a:latin typeface="Arial" charset="0"/>
                </a:rPr>
                <a:t> 2</a:t>
              </a:r>
              <a:endParaRPr kumimoji="0" lang="en-US" b="1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5132" name="Text Box 44"/>
            <p:cNvSpPr txBox="1">
              <a:spLocks noChangeArrowheads="1"/>
            </p:cNvSpPr>
            <p:nvPr/>
          </p:nvSpPr>
          <p:spPr bwMode="auto">
            <a:xfrm>
              <a:off x="3600" y="672"/>
              <a:ext cx="672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9</a:t>
              </a:r>
            </a:p>
            <a:p>
              <a:pPr>
                <a:spcBef>
                  <a:spcPct val="50000"/>
                </a:spcBef>
              </a:pPr>
              <a:r>
                <a:rPr kumimoji="0" lang="en-US" b="1">
                  <a:solidFill>
                    <a:srgbClr val="FF3300"/>
                  </a:solidFill>
                  <a:latin typeface="Arial" charset="0"/>
                </a:rPr>
                <a:t>20</a:t>
              </a:r>
            </a:p>
            <a:p>
              <a:pPr>
                <a:spcBef>
                  <a:spcPct val="50000"/>
                </a:spcBef>
              </a:pPr>
              <a:endParaRPr kumimoji="0" lang="en-US" b="1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5133" name="Line 45"/>
            <p:cNvSpPr>
              <a:spLocks noChangeShapeType="1"/>
            </p:cNvSpPr>
            <p:nvPr/>
          </p:nvSpPr>
          <p:spPr bwMode="auto">
            <a:xfrm>
              <a:off x="3537" y="624"/>
              <a:ext cx="0" cy="105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Line 46"/>
            <p:cNvSpPr>
              <a:spLocks noChangeShapeType="1"/>
            </p:cNvSpPr>
            <p:nvPr/>
          </p:nvSpPr>
          <p:spPr bwMode="auto">
            <a:xfrm>
              <a:off x="3552" y="960"/>
              <a:ext cx="52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7" grpId="0" autoUpdateAnimBg="0"/>
      <p:bldP spid="7188" grpId="0" autoUpdateAnimBg="0"/>
      <p:bldP spid="7189" grpId="0" autoUpdateAnimBg="0"/>
      <p:bldP spid="7190" grpId="0" autoUpdateAnimBg="0"/>
      <p:bldP spid="720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5800" y="20574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i="1" u="sng">
                <a:solidFill>
                  <a:srgbClr val="FF3300"/>
                </a:solidFill>
                <a:latin typeface="Arial" charset="0"/>
              </a:rPr>
              <a:t>* Trong các số sau, số nào chia hết cho </a:t>
            </a:r>
            <a:r>
              <a:rPr kumimoji="0" lang="en-US" sz="2000" b="1" i="1" u="sng">
                <a:solidFill>
                  <a:srgbClr val="0000FF"/>
                </a:solidFill>
                <a:latin typeface="Arial" charset="0"/>
              </a:rPr>
              <a:t>9</a:t>
            </a:r>
            <a:r>
              <a:rPr kumimoji="0" lang="en-US" sz="2000" b="1" i="1" u="sng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99  ;  1999  ; 108  ;   5643  ;  29385  ; 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803275" y="55626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i="1" u="sng">
                <a:solidFill>
                  <a:srgbClr val="FF3300"/>
                </a:solidFill>
                <a:latin typeface="Arial" charset="0"/>
              </a:rPr>
              <a:t>* Viết hai số có ba chữ số và chia hết cho 9?</a:t>
            </a:r>
            <a:r>
              <a:rPr kumimoji="0" lang="en-US" sz="2000" b="1" u="sng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6149" name="Rectangle 31"/>
          <p:cNvSpPr>
            <a:spLocks noGrp="1" noChangeArrowheads="1"/>
          </p:cNvSpPr>
          <p:nvPr>
            <p:ph type="title"/>
          </p:nvPr>
        </p:nvSpPr>
        <p:spPr>
          <a:xfrm>
            <a:off x="2819400" y="609600"/>
            <a:ext cx="4114800" cy="1143000"/>
          </a:xfrm>
        </p:spPr>
        <p:txBody>
          <a:bodyPr/>
          <a:lstStyle/>
          <a:p>
            <a:r>
              <a:rPr lang="en-US" sz="4400" smtClean="0">
                <a:solidFill>
                  <a:srgbClr val="0000FF"/>
                </a:solidFill>
                <a:latin typeface="Arial" charset="0"/>
              </a:rPr>
              <a:t>LUYỆN TẬP</a:t>
            </a:r>
            <a:endParaRPr lang="en-US" sz="4400" smtClean="0">
              <a:latin typeface="Arial" charset="0"/>
            </a:endParaRP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685800" y="16764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u="sng">
                <a:solidFill>
                  <a:srgbClr val="FF3300"/>
                </a:solidFill>
                <a:latin typeface="Arial" charset="0"/>
              </a:rPr>
              <a:t>Bài 1:</a:t>
            </a:r>
            <a:endParaRPr kumimoji="0" lang="en-US" sz="2000" b="1" i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685800" y="51816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u="sng">
                <a:solidFill>
                  <a:srgbClr val="FF3300"/>
                </a:solidFill>
                <a:latin typeface="Arial" charset="0"/>
              </a:rPr>
              <a:t>Bài 3:</a:t>
            </a:r>
            <a:endParaRPr kumimoji="0" lang="en-US" sz="2000" b="1" i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2174875" y="6019800"/>
            <a:ext cx="3235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117		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838200" y="37338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i="1" u="sng">
                <a:solidFill>
                  <a:srgbClr val="FF3300"/>
                </a:solidFill>
                <a:latin typeface="Arial" charset="0"/>
              </a:rPr>
              <a:t>* Trong các số sau, số nào không không chia hết cho </a:t>
            </a:r>
            <a:r>
              <a:rPr kumimoji="0" lang="en-US" sz="2000" b="1" i="1" u="sng">
                <a:solidFill>
                  <a:schemeClr val="bg2"/>
                </a:solidFill>
                <a:latin typeface="Arial" charset="0"/>
              </a:rPr>
              <a:t>9</a:t>
            </a:r>
            <a:r>
              <a:rPr kumimoji="0" lang="en-US" sz="2000" b="1" i="1" u="sng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96  ;  108  ;  7853 ;   5554  ;  1097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838200" y="33528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u="sng">
                <a:solidFill>
                  <a:srgbClr val="FF3300"/>
                </a:solidFill>
                <a:latin typeface="Arial" charset="0"/>
              </a:rPr>
              <a:t>Bài 2:</a:t>
            </a:r>
            <a:endParaRPr kumimoji="0" lang="en-US" sz="2000" b="1" i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99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1999  ; 108  ;   5643  ;  29385  ; 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99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1999  ; </a:t>
            </a: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108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 5643  ;  29385  ; 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99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1999  ; </a:t>
            </a: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108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</a:t>
            </a: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 5643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29385  ; 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803275" y="2819400"/>
            <a:ext cx="4911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99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1999  ; </a:t>
            </a: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108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</a:t>
            </a: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 5643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</a:t>
            </a: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29385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96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108  ;  7853 ;   5554  ;  1097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96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108  ;  </a:t>
            </a: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7853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;   5554  ;  1097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96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108  ;  </a:t>
            </a: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7853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;   </a:t>
            </a: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5554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1097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955675" y="44958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96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108  ;  </a:t>
            </a: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7853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;   </a:t>
            </a: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5554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 ;  </a:t>
            </a:r>
            <a:r>
              <a:rPr kumimoji="0" lang="en-US" sz="2000" b="1">
                <a:solidFill>
                  <a:schemeClr val="bg2"/>
                </a:solidFill>
                <a:latin typeface="Arial" charset="0"/>
              </a:rPr>
              <a:t>1097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2174875" y="6019800"/>
            <a:ext cx="3235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		522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8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utoUpdateAnimBg="0"/>
      <p:bldP spid="15365" grpId="0" autoUpdateAnimBg="0"/>
      <p:bldP spid="15373" grpId="0" autoUpdateAnimBg="0"/>
      <p:bldP spid="15392" grpId="0" autoUpdateAnimBg="0"/>
      <p:bldP spid="15393" grpId="0" autoUpdateAnimBg="0"/>
      <p:bldP spid="15394" grpId="0" autoUpdateAnimBg="0"/>
      <p:bldP spid="15395" grpId="0" autoUpdateAnimBg="0"/>
      <p:bldP spid="15396" grpId="0" autoUpdateAnimBg="0"/>
      <p:bldP spid="15402" grpId="0" autoUpdateAnimBg="0"/>
      <p:bldP spid="15403" grpId="0" autoUpdateAnimBg="0"/>
      <p:bldP spid="15404" grpId="0" autoUpdateAnimBg="0"/>
      <p:bldP spid="15405" grpId="0" autoUpdateAnimBg="0"/>
      <p:bldP spid="15406" grpId="0" autoUpdateAnimBg="0"/>
      <p:bldP spid="15407" grpId="0" autoUpdateAnimBg="0"/>
      <p:bldP spid="15408" grpId="0" autoUpdateAnimBg="0"/>
      <p:bldP spid="15409" grpId="0" autoUpdateAnimBg="0"/>
      <p:bldP spid="15410" grpId="0" autoUpdateAnimBg="0"/>
      <p:bldP spid="1541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03275" y="2514600"/>
            <a:ext cx="7578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* Nêu dấu hiệu </a:t>
            </a:r>
            <a:r>
              <a:rPr kumimoji="0" lang="vi-VN" sz="2000" b="1">
                <a:solidFill>
                  <a:srgbClr val="0000FF"/>
                </a:solidFill>
                <a:latin typeface="Arial" charset="0"/>
              </a:rPr>
              <a:t>đ</a:t>
            </a: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ể nhận biết các số chia hết cho 2?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803275" y="5121275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* Nêu dấu hiệu </a:t>
            </a:r>
            <a:r>
              <a:rPr kumimoji="0" lang="vi-VN" sz="2000" b="1">
                <a:solidFill>
                  <a:srgbClr val="0000FF"/>
                </a:solidFill>
                <a:latin typeface="Arial" charset="0"/>
              </a:rPr>
              <a:t>đ</a:t>
            </a: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ể nhận biết các số chia hết cho 9?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803275" y="28194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i="1">
                <a:solidFill>
                  <a:srgbClr val="FF3300"/>
                </a:solidFill>
                <a:latin typeface="Arial" charset="0"/>
              </a:rPr>
              <a:t>- Các số có chữ số tận cùng là 0 ; 2 ; 4 ; 6 ; 8.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803275" y="5426075"/>
            <a:ext cx="7446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i="1">
                <a:solidFill>
                  <a:srgbClr val="FF3300"/>
                </a:solidFill>
                <a:latin typeface="Arial" charset="0"/>
              </a:rPr>
              <a:t>- Các số có tổng các chữ số chia hết cho 9 thì chia hết cho 9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803275" y="838200"/>
            <a:ext cx="7446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i="1" u="sng">
                <a:solidFill>
                  <a:srgbClr val="FF3300"/>
                </a:solidFill>
                <a:latin typeface="Arial" charset="0"/>
              </a:rPr>
              <a:t>* Tìm chữ số thích hợp viết vào ô trống </a:t>
            </a:r>
            <a:r>
              <a:rPr kumimoji="0" lang="vi-VN" sz="2000" b="1" i="1" u="sng">
                <a:solidFill>
                  <a:srgbClr val="FF3300"/>
                </a:solidFill>
                <a:latin typeface="Arial" charset="0"/>
              </a:rPr>
              <a:t>đ</a:t>
            </a:r>
            <a:r>
              <a:rPr kumimoji="0" lang="en-US" sz="2000" b="1" i="1" u="sng">
                <a:solidFill>
                  <a:srgbClr val="FF3300"/>
                </a:solidFill>
                <a:latin typeface="Arial" charset="0"/>
              </a:rPr>
              <a:t>ể </a:t>
            </a:r>
            <a:r>
              <a:rPr kumimoji="0" lang="vi-VN" sz="2000" b="1" i="1" u="sng">
                <a:solidFill>
                  <a:srgbClr val="FF3300"/>
                </a:solidFill>
                <a:latin typeface="Arial" charset="0"/>
              </a:rPr>
              <a:t>đư</a:t>
            </a:r>
            <a:r>
              <a:rPr kumimoji="0" lang="en-US" sz="2000" b="1" i="1" u="sng">
                <a:solidFill>
                  <a:srgbClr val="FF3300"/>
                </a:solidFill>
                <a:latin typeface="Arial" charset="0"/>
              </a:rPr>
              <a:t>ợc số chia hết cho 9?</a:t>
            </a:r>
            <a:r>
              <a:rPr kumimoji="0" lang="en-US" sz="2000" b="1" u="sng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793875" y="1676400"/>
            <a:ext cx="5749925" cy="400050"/>
            <a:chOff x="1130" y="2496"/>
            <a:chExt cx="3622" cy="252"/>
          </a:xfrm>
        </p:grpSpPr>
        <p:sp>
          <p:nvSpPr>
            <p:cNvPr id="7184" name="Text Box 10"/>
            <p:cNvSpPr txBox="1">
              <a:spLocks noChangeArrowheads="1"/>
            </p:cNvSpPr>
            <p:nvPr/>
          </p:nvSpPr>
          <p:spPr bwMode="auto">
            <a:xfrm>
              <a:off x="1130" y="2496"/>
              <a:ext cx="362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kumimoji="0" lang="en-US" sz="2000" b="1">
                  <a:solidFill>
                    <a:srgbClr val="FF3300"/>
                  </a:solidFill>
                  <a:latin typeface="Arial" charset="0"/>
                </a:rPr>
                <a:t>31		35		2       5</a:t>
              </a:r>
              <a:endParaRPr kumimoji="0" lang="en-US" sz="2000" b="1" u="sng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7185" name="Rectangle 11"/>
            <p:cNvSpPr>
              <a:spLocks noChangeArrowheads="1"/>
            </p:cNvSpPr>
            <p:nvPr/>
          </p:nvSpPr>
          <p:spPr bwMode="auto">
            <a:xfrm>
              <a:off x="1392" y="2544"/>
              <a:ext cx="288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en-US" sz="2000">
                <a:latin typeface="Arial" charset="0"/>
              </a:endParaRPr>
            </a:p>
          </p:txBody>
        </p:sp>
        <p:sp>
          <p:nvSpPr>
            <p:cNvPr id="7186" name="Rectangle 12"/>
            <p:cNvSpPr>
              <a:spLocks noChangeArrowheads="1"/>
            </p:cNvSpPr>
            <p:nvPr/>
          </p:nvSpPr>
          <p:spPr bwMode="auto">
            <a:xfrm>
              <a:off x="2592" y="2544"/>
              <a:ext cx="288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en-US" sz="2000">
                <a:latin typeface="Arial" charset="0"/>
              </a:endParaRPr>
            </a:p>
          </p:txBody>
        </p:sp>
        <p:sp>
          <p:nvSpPr>
            <p:cNvPr id="7187" name="Rectangle 13"/>
            <p:cNvSpPr>
              <a:spLocks noChangeArrowheads="1"/>
            </p:cNvSpPr>
            <p:nvPr/>
          </p:nvSpPr>
          <p:spPr bwMode="auto">
            <a:xfrm>
              <a:off x="3600" y="2544"/>
              <a:ext cx="288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en-US" sz="2000">
                <a:latin typeface="Arial" charset="0"/>
              </a:endParaRPr>
            </a:p>
          </p:txBody>
        </p:sp>
      </p:grp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2209800" y="1752600"/>
            <a:ext cx="4572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sz="2000">
                <a:solidFill>
                  <a:srgbClr val="0000FF"/>
                </a:solidFill>
                <a:latin typeface="Arial" charset="0"/>
              </a:rPr>
              <a:t>5</a:t>
            </a:r>
            <a:endParaRPr kumimoji="0" lang="en-US" sz="2000">
              <a:latin typeface="Arial" charset="0"/>
            </a:endParaRP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4114800" y="1752600"/>
            <a:ext cx="4572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sz="2000">
                <a:solidFill>
                  <a:srgbClr val="0000FF"/>
                </a:solidFill>
                <a:latin typeface="Arial" charset="0"/>
              </a:rPr>
              <a:t>1</a:t>
            </a:r>
            <a:endParaRPr kumimoji="0" lang="en-US" sz="2000">
              <a:latin typeface="Arial" charset="0"/>
            </a:endParaRP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5715000" y="1752600"/>
            <a:ext cx="4572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sz="2000">
                <a:solidFill>
                  <a:srgbClr val="0000FF"/>
                </a:solidFill>
                <a:latin typeface="Arial" charset="0"/>
              </a:rPr>
              <a:t>2</a:t>
            </a:r>
            <a:endParaRPr kumimoji="0" lang="en-US" sz="2000">
              <a:latin typeface="Arial" charset="0"/>
            </a:endParaRP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685800" y="4572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u="sng">
                <a:solidFill>
                  <a:srgbClr val="FF3300"/>
                </a:solidFill>
                <a:latin typeface="Arial" charset="0"/>
              </a:rPr>
              <a:t>Bài 4:</a:t>
            </a:r>
            <a:endParaRPr kumimoji="0" lang="en-US" sz="2000" b="1" i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803275" y="32766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u="sng">
                <a:solidFill>
                  <a:srgbClr val="FF3300"/>
                </a:solidFill>
                <a:latin typeface="Arial" charset="0"/>
              </a:rPr>
              <a:t>Ví dụ: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52  ;  154  ;  8046 ; 110 ; 998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803275" y="3810000"/>
            <a:ext cx="7578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* Nêu dấu hiệu </a:t>
            </a:r>
            <a:r>
              <a:rPr kumimoji="0" lang="vi-VN" sz="2000" b="1">
                <a:solidFill>
                  <a:srgbClr val="0000FF"/>
                </a:solidFill>
                <a:latin typeface="Arial" charset="0"/>
              </a:rPr>
              <a:t>đ</a:t>
            </a:r>
            <a:r>
              <a:rPr kumimoji="0" lang="en-US" sz="2000" b="1">
                <a:solidFill>
                  <a:srgbClr val="0000FF"/>
                </a:solidFill>
                <a:latin typeface="Arial" charset="0"/>
              </a:rPr>
              <a:t>ể nhận biết các số chia hết cho 5?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803275" y="41148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i="1">
                <a:solidFill>
                  <a:srgbClr val="FF3300"/>
                </a:solidFill>
                <a:latin typeface="Arial" charset="0"/>
              </a:rPr>
              <a:t>- Các số có chữ số tận cùng là 0 hoặc 5.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803275" y="4572000"/>
            <a:ext cx="744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0" lang="en-US" sz="2000" b="1" u="sng">
                <a:solidFill>
                  <a:srgbClr val="FF3300"/>
                </a:solidFill>
                <a:latin typeface="Arial" charset="0"/>
              </a:rPr>
              <a:t>Ví dụ:</a:t>
            </a:r>
            <a:r>
              <a:rPr kumimoji="0" lang="en-US" sz="2000" b="1">
                <a:solidFill>
                  <a:srgbClr val="FF3300"/>
                </a:solidFill>
                <a:latin typeface="Arial" charset="0"/>
              </a:rPr>
              <a:t> 55  ;  150  ;  8040 </a:t>
            </a:r>
            <a:endParaRPr kumimoji="0" lang="en-US" sz="2000" b="1" u="sng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3" grpId="0" autoUpdateAnimBg="0"/>
      <p:bldP spid="17414" grpId="0" autoUpdateAnimBg="0"/>
      <p:bldP spid="17415" grpId="0" autoUpdateAnimBg="0"/>
      <p:bldP spid="17416" grpId="0" autoUpdateAnimBg="0"/>
      <p:bldP spid="17422" grpId="0" animBg="1" autoUpdateAnimBg="0"/>
      <p:bldP spid="17423" grpId="0" animBg="1" autoUpdateAnimBg="0"/>
      <p:bldP spid="17424" grpId="0" animBg="1" autoUpdateAnimBg="0"/>
      <p:bldP spid="17425" grpId="0" autoUpdateAnimBg="0"/>
      <p:bldP spid="17426" grpId="0" autoUpdateAnimBg="0"/>
      <p:bldP spid="17428" grpId="0" autoUpdateAnimBg="0"/>
      <p:bldP spid="17429" grpId="0" autoUpdateAnimBg="0"/>
      <p:bldP spid="1743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smtClean="0">
                <a:solidFill>
                  <a:srgbClr val="0000FF"/>
                </a:solidFill>
                <a:latin typeface="Arial" charset="0"/>
              </a:rPr>
              <a:t>MỤC TIÊU</a:t>
            </a:r>
          </a:p>
        </p:txBody>
      </p:sp>
      <p:sp>
        <p:nvSpPr>
          <p:cNvPr id="8195" name="Rectangle 4"/>
          <p:cNvSpPr>
            <a:spLocks noChangeArrowheads="1"/>
          </p:cNvSpPr>
          <p:nvPr>
            <p:ph type="body" idx="1"/>
          </p:nvPr>
        </p:nvSpPr>
        <p:spPr>
          <a:xfrm>
            <a:off x="1447800" y="1981200"/>
            <a:ext cx="6705600" cy="4114800"/>
          </a:xfrm>
          <a:noFill/>
        </p:spPr>
        <p:txBody>
          <a:bodyPr/>
          <a:lstStyle/>
          <a:p>
            <a:pPr algn="just"/>
            <a:r>
              <a:rPr lang="en-US" b="1" smtClean="0">
                <a:solidFill>
                  <a:srgbClr val="FF3300"/>
                </a:solidFill>
              </a:rPr>
              <a:t>Giúp học sinh biết dấu hiệu chia hết cho </a:t>
            </a:r>
            <a:r>
              <a:rPr lang="en-US" b="1" smtClean="0">
                <a:solidFill>
                  <a:srgbClr val="0000FF"/>
                </a:solidFill>
              </a:rPr>
              <a:t>9</a:t>
            </a:r>
            <a:r>
              <a:rPr lang="en-US" b="1" smtClean="0">
                <a:solidFill>
                  <a:srgbClr val="FF3300"/>
                </a:solidFill>
              </a:rPr>
              <a:t> qua các ví dụ cụ thể.</a:t>
            </a:r>
          </a:p>
          <a:p>
            <a:pPr algn="just"/>
            <a:r>
              <a:rPr lang="en-US" b="1" smtClean="0">
                <a:solidFill>
                  <a:srgbClr val="FF3300"/>
                </a:solidFill>
              </a:rPr>
              <a:t>Rút ra kết luận dấu hiệu chia hết cho </a:t>
            </a:r>
            <a:r>
              <a:rPr lang="en-US" b="1" smtClean="0">
                <a:solidFill>
                  <a:srgbClr val="0000FF"/>
                </a:solidFill>
              </a:rPr>
              <a:t>9</a:t>
            </a:r>
            <a:r>
              <a:rPr lang="en-US" b="1" smtClean="0">
                <a:solidFill>
                  <a:srgbClr val="FF3300"/>
                </a:solidFill>
              </a:rPr>
              <a:t>. </a:t>
            </a:r>
          </a:p>
          <a:p>
            <a:pPr algn="just"/>
            <a:r>
              <a:rPr lang="en-US" b="1" smtClean="0">
                <a:solidFill>
                  <a:srgbClr val="FF3300"/>
                </a:solidFill>
              </a:rPr>
              <a:t>So sánh với các dấu hiệu chia hết cho </a:t>
            </a:r>
            <a:r>
              <a:rPr lang="en-US" b="1" smtClean="0">
                <a:solidFill>
                  <a:srgbClr val="0000FF"/>
                </a:solidFill>
              </a:rPr>
              <a:t>2</a:t>
            </a:r>
            <a:r>
              <a:rPr lang="en-US" b="1" smtClean="0">
                <a:solidFill>
                  <a:srgbClr val="FF3300"/>
                </a:solidFill>
              </a:rPr>
              <a:t> và chia hết cho </a:t>
            </a:r>
            <a:r>
              <a:rPr lang="en-US" b="1" smtClean="0">
                <a:solidFill>
                  <a:srgbClr val="0000FF"/>
                </a:solidFill>
              </a:rPr>
              <a:t>5</a:t>
            </a:r>
            <a:r>
              <a:rPr lang="en-US" b="1" smtClean="0">
                <a:solidFill>
                  <a:srgbClr val="FF3300"/>
                </a:solidFill>
              </a:rPr>
              <a:t>. </a:t>
            </a:r>
          </a:p>
          <a:p>
            <a:pPr algn="just"/>
            <a:r>
              <a:rPr lang="en-US" b="1" smtClean="0">
                <a:solidFill>
                  <a:srgbClr val="FF3300"/>
                </a:solidFill>
              </a:rPr>
              <a:t>Vận dụng dấu hiệu chia hết cho </a:t>
            </a:r>
            <a:r>
              <a:rPr lang="en-US" b="1" smtClean="0">
                <a:solidFill>
                  <a:srgbClr val="0000FF"/>
                </a:solidFill>
              </a:rPr>
              <a:t>9</a:t>
            </a:r>
            <a:r>
              <a:rPr lang="en-US" b="1" smtClean="0">
                <a:solidFill>
                  <a:srgbClr val="FF3300"/>
                </a:solidFill>
              </a:rPr>
              <a:t> </a:t>
            </a:r>
            <a:r>
              <a:rPr lang="vi-VN" b="1" smtClean="0">
                <a:solidFill>
                  <a:srgbClr val="FF3300"/>
                </a:solidFill>
              </a:rPr>
              <a:t>đ</a:t>
            </a:r>
            <a:r>
              <a:rPr lang="en-US" b="1" smtClean="0">
                <a:solidFill>
                  <a:srgbClr val="FF3300"/>
                </a:solidFill>
              </a:rPr>
              <a:t>ể làm các bài tập.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theme1.xml><?xml version="1.0" encoding="utf-8"?>
<a:theme xmlns:a="http://schemas.openxmlformats.org/drawingml/2006/main" name="Generic (Online)">
  <a:themeElements>
    <a:clrScheme name="Generic (Online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Generic (Online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(Online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Online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Online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(Online).pot</Template>
  <TotalTime>189</TotalTime>
  <Words>607</Words>
  <Application>Microsoft PowerPoint 7.0</Application>
  <PresentationFormat>On-screen Show (4:3)</PresentationFormat>
  <Paragraphs>91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Times New Roman</vt:lpstr>
      <vt:lpstr>Arial</vt:lpstr>
      <vt:lpstr>Arial Narrow</vt:lpstr>
      <vt:lpstr>Monotype Sorts</vt:lpstr>
      <vt:lpstr>Generic (Online)</vt:lpstr>
      <vt:lpstr>Microsoft Word Document</vt:lpstr>
      <vt:lpstr>Slide 1</vt:lpstr>
      <vt:lpstr>DẤU HIỆU CHIA HẾT CHO 9</vt:lpstr>
      <vt:lpstr>Slide 3</vt:lpstr>
      <vt:lpstr>LUYỆN TẬP</vt:lpstr>
      <vt:lpstr>Slide 5</vt:lpstr>
      <vt:lpstr>MỤC TIÊU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Khoa Thu</dc:creator>
  <cp:lastModifiedBy>CSTeam</cp:lastModifiedBy>
  <cp:revision>46</cp:revision>
  <dcterms:created xsi:type="dcterms:W3CDTF">2005-09-27T02:03:29Z</dcterms:created>
  <dcterms:modified xsi:type="dcterms:W3CDTF">2016-06-30T02:13:29Z</dcterms:modified>
</cp:coreProperties>
</file>