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33"/>
    <a:srgbClr val="66FF66"/>
    <a:srgbClr val="FF66FF"/>
    <a:srgbClr val="FFFF99"/>
    <a:srgbClr val="FF66CC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C3964-76B9-4BB5-8763-9C842F767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8316B-B8D7-4163-BDB8-3CBC64BCA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F03E2-634F-4809-B755-424D0141D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2B20B-AAA3-4005-A020-574CAF80D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F3D43-FB4A-4545-B7FE-727ECB81E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0AB2B-A7D6-430A-BE7A-527965E5D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21A9F-50A6-4E82-9B26-A4711B199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223E8-A4A7-464E-A387-E57E2A6C8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A9E33-3550-424A-917D-4DFF6B3B8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3E870-4724-439B-BB2C-E192E885B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4718-19A6-4D11-9E8F-7CDF66C80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F618D00-7317-41AC-89F2-C03D7F99E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905000" y="1309688"/>
            <a:ext cx="5410200" cy="823912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>
            <a:noFill/>
          </a:ln>
          <a:effectLst>
            <a:outerShdw dist="137372" dir="19578596" algn="ctr" rotWithShape="0">
              <a:srgbClr val="FF3300"/>
            </a:outerShdw>
          </a:effectLst>
          <a:extLst>
            <a:ext uri="{91240B29-F687-4F45-9708-019B960494DF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/>
              </a:rPr>
              <a:t>  </a:t>
            </a:r>
            <a:r>
              <a:rPr lang="en-US" u="sng">
                <a:latin typeface="Arial"/>
              </a:rPr>
              <a:t>Môn</a:t>
            </a:r>
            <a:r>
              <a:rPr lang="en-US">
                <a:latin typeface="Arial"/>
              </a:rPr>
              <a:t> : </a:t>
            </a:r>
            <a:r>
              <a:rPr lang="en-US" i="1">
                <a:latin typeface="Arial"/>
              </a:rPr>
              <a:t>Kể chuyện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00400" y="2519363"/>
            <a:ext cx="2895600" cy="83343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>
            <a:outerShdw dist="92457" dir="4443276" algn="ctr" rotWithShape="0">
              <a:srgbClr val="FFFF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  </a:t>
            </a:r>
            <a:r>
              <a:rPr lang="en-US" sz="3600"/>
              <a:t>Tuần 20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914400" y="3398838"/>
            <a:ext cx="7620000" cy="132556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"/>
              <a:lightRig rig="legacyFlat3" dir="t"/>
            </a:scene3d>
            <a:sp3d extrusionH="1218930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993300"/>
                </a:solidFill>
                <a:latin typeface="Arial"/>
                <a:cs typeface="Arial"/>
              </a:rPr>
              <a:t>Kể chuyện đã nghe, đã đọc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9933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3400" y="677863"/>
            <a:ext cx="5410200" cy="8239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i="1" u="sng"/>
              <a:t>Kiểm tra bài cũ</a:t>
            </a:r>
            <a:r>
              <a:rPr lang="en-US"/>
              <a:t> :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914400" y="1981200"/>
            <a:ext cx="7924800" cy="17526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  <a:scene3d>
              <a:camera prst="legacyPerspectiveBottom"/>
              <a:lightRig rig="legacyFlat3" dir="t"/>
            </a:scene3d>
            <a:sp3d extrusionH="1218930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Bác đánh cá và gã hung thần</a:t>
            </a:r>
            <a:endParaRPr lang="en-US" sz="3600" kern="10">
              <a:ln w="9525"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-762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  Thứ  tư      tháng    năm  201</a:t>
            </a:r>
          </a:p>
          <a:p>
            <a:pPr algn="ctr">
              <a:spcBef>
                <a:spcPct val="50000"/>
              </a:spcBef>
            </a:pPr>
            <a:r>
              <a:rPr lang="en-US" sz="3200"/>
              <a:t> </a:t>
            </a:r>
            <a:r>
              <a:rPr lang="en-US" sz="3200" b="1" u="sng"/>
              <a:t>Kể chuyện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914400" y="1466850"/>
            <a:ext cx="7010400" cy="104775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Kể chuyện đã nghe đã đọc</a:t>
            </a:r>
            <a:endParaRPr lang="en-US" sz="32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52400" y="547688"/>
            <a:ext cx="2133600" cy="769937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S/16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6200" y="2817813"/>
            <a:ext cx="8915400" cy="2124075"/>
          </a:xfrm>
          <a:prstGeom prst="rect">
            <a:avLst/>
          </a:prstGeom>
          <a:solidFill>
            <a:srgbClr val="FF66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</a:t>
            </a:r>
            <a:r>
              <a:rPr lang="en-US" sz="4400" i="1" u="sng"/>
              <a:t>Đề bài</a:t>
            </a:r>
            <a:r>
              <a:rPr lang="en-US" sz="4400"/>
              <a:t> : Kể lại một câu chuyện mà em đã được nghe hoặc được đọc về một người có tài.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52400" y="2438400"/>
            <a:ext cx="2895600" cy="7699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 </a:t>
            </a:r>
            <a:r>
              <a:rPr lang="en-US" sz="4400" i="1" u="sng"/>
              <a:t>Gợi ý</a:t>
            </a:r>
            <a:r>
              <a:rPr lang="en-US" sz="4400"/>
              <a:t> :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76200" y="3352800"/>
            <a:ext cx="8991600" cy="29860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</a:t>
            </a:r>
            <a:r>
              <a:rPr lang="en-US" sz="3200"/>
              <a:t>1. Nhớ lại những bài em đã học về tài năng của con người :</a:t>
            </a:r>
          </a:p>
          <a:p>
            <a:pPr>
              <a:spcBef>
                <a:spcPct val="50000"/>
              </a:spcBef>
            </a:pPr>
            <a:r>
              <a:rPr lang="en-US" sz="3200"/>
              <a:t>  - Các nhà khoa học có tài : Ác-si-mét, Lê Quý Đôn, Trương Vĩnh Ký, Ê-đi-xơn, Lương Định Của, Đặng Văn Ngữ,…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52400" y="3352800"/>
            <a:ext cx="8915400" cy="23082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 - Các văn nghệ sĩ có tài : Cao Bá Quát, Pu-skin, Vương Hi Chi,…</a:t>
            </a:r>
          </a:p>
          <a:p>
            <a:pPr>
              <a:spcBef>
                <a:spcPct val="50000"/>
              </a:spcBef>
            </a:pPr>
            <a:r>
              <a:rPr lang="en-US" sz="3200"/>
              <a:t>  - Các vận động viên có tài : Am-xtơ-rông, Nguyễn Thúy Hiền,…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81000" y="3581400"/>
            <a:ext cx="8229600" cy="1446213"/>
          </a:xfrm>
          <a:prstGeom prst="rect">
            <a:avLst/>
          </a:prstGeom>
          <a:solidFill>
            <a:srgbClr val="FF66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 2. Tìm thêm những truyện tương tự trong sách báo.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 animBg="1"/>
      <p:bldP spid="4103" grpId="0" animBg="1"/>
      <p:bldP spid="4104" grpId="0" animBg="1"/>
      <p:bldP spid="4104" grpId="1" animBg="1"/>
      <p:bldP spid="4105" grpId="0" animBg="1"/>
      <p:bldP spid="4109" grpId="0" animBg="1"/>
      <p:bldP spid="4109" grpId="1" animBg="1"/>
      <p:bldP spid="4111" grpId="0" animBg="1"/>
      <p:bldP spid="4111" grpId="1" animBg="1"/>
      <p:bldP spid="41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-762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  Thứ  tư      tháng     năm  201</a:t>
            </a:r>
          </a:p>
          <a:p>
            <a:pPr algn="ctr">
              <a:spcBef>
                <a:spcPct val="50000"/>
              </a:spcBef>
            </a:pPr>
            <a:r>
              <a:rPr lang="en-US" sz="3200"/>
              <a:t> </a:t>
            </a:r>
            <a:r>
              <a:rPr lang="en-US" sz="3200" b="1" u="sng"/>
              <a:t>Kể chuyện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914400" y="1466850"/>
            <a:ext cx="7010400" cy="104775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2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Kể chuyện đã nghe đã đọc</a:t>
            </a:r>
            <a:endParaRPr lang="en-US" sz="32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52400" y="547688"/>
            <a:ext cx="2133600" cy="769937"/>
          </a:xfrm>
          <a:prstGeom prst="rect">
            <a:avLst/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S/16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152400" y="2452688"/>
            <a:ext cx="2895600" cy="7699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 </a:t>
            </a:r>
            <a:r>
              <a:rPr lang="en-US" sz="4400" i="1" u="sng"/>
              <a:t>Gợi ý</a:t>
            </a:r>
            <a:r>
              <a:rPr lang="en-US" sz="4400"/>
              <a:t> :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52400" y="3276600"/>
            <a:ext cx="8839200" cy="323215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</a:t>
            </a:r>
            <a:r>
              <a:rPr lang="en-US" sz="3200"/>
              <a:t> 3. Kể chuyện :                                             - Giới thiệu câu chuyện : tên truyện, kể về ai, kể về tài năng gì đặc biệt.                             - Kể diễn biến câu chuyện, chú ý nhấn mạnh những tình tiết nói lên tài năng, trí tuệ của nhân vật đăng được kể đến.    </a:t>
            </a:r>
            <a:endParaRPr lang="en-US" sz="440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81000" y="3725863"/>
            <a:ext cx="8458200" cy="120015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 -  Kết thúc câu chuyện : Đánh giá chung về nhân vật và bày tỏ cảm xúc.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  <p:bldP spid="5130" grpId="1" animBg="1"/>
      <p:bldP spid="51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" y="1219200"/>
            <a:ext cx="8915400" cy="8239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Học sinh giới thiệu câu chuyện.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524000" y="1766888"/>
            <a:ext cx="5486400" cy="823912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Kể theo nhóm 2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1143000" y="2286000"/>
            <a:ext cx="6781800" cy="1219200"/>
          </a:xfrm>
          <a:prstGeom prst="wedgeEllipseCallout">
            <a:avLst>
              <a:gd name="adj1" fmla="val -42931"/>
              <a:gd name="adj2" fmla="val 91278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369175" dir="236711" algn="ctr" rotWithShape="0">
              <a:srgbClr val="FF3300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/>
              <a:t>Thi kể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6149" grpId="0" animBg="1"/>
      <p:bldP spid="6149" grpId="1" animBg="1"/>
      <p:bldP spid="61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685800"/>
            <a:ext cx="5181600" cy="823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</a:t>
            </a:r>
            <a:r>
              <a:rPr lang="en-US" i="1" u="sng"/>
              <a:t>Kỳ sau</a:t>
            </a:r>
            <a:r>
              <a:rPr lang="en-US"/>
              <a:t> :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76200" y="1828800"/>
            <a:ext cx="8610600" cy="2971800"/>
          </a:xfrm>
          <a:prstGeom prst="horizontalScroll">
            <a:avLst>
              <a:gd name="adj" fmla="val 15699"/>
            </a:avLst>
          </a:prstGeom>
          <a:solidFill>
            <a:srgbClr val="FFFF00"/>
          </a:solidFill>
          <a:ln w="9525">
            <a:solidFill>
              <a:schemeClr val="bg1"/>
            </a:solidFill>
            <a:round/>
            <a:headEnd/>
            <a:tailEnd/>
          </a:ln>
          <a:effectLst>
            <a:prstShdw prst="shdw13" dist="296484" dir="19004142">
              <a:srgbClr val="FF3300">
                <a:alpha val="50000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i="1"/>
              <a:t>Kể chuyện được chứng kiến </a:t>
            </a:r>
          </a:p>
          <a:p>
            <a:pPr algn="ctr"/>
            <a:r>
              <a:rPr lang="en-US" i="1"/>
              <a:t>hoặc tham gia</a:t>
            </a:r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2743200" y="2667000"/>
            <a:ext cx="4343400" cy="1066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TopRight"/>
              <a:lightRig rig="legacyFlat3" dir="b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 animBg="1"/>
      <p:bldP spid="7173" grpId="1" animBg="1"/>
      <p:bldP spid="717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291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Thiên Long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Hoàng Phy</dc:creator>
  <cp:lastModifiedBy>CSTeam</cp:lastModifiedBy>
  <cp:revision>9</cp:revision>
  <dcterms:created xsi:type="dcterms:W3CDTF">2002-06-09T01:20:13Z</dcterms:created>
  <dcterms:modified xsi:type="dcterms:W3CDTF">2016-06-30T01:48:18Z</dcterms:modified>
</cp:coreProperties>
</file>