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800000"/>
    <a:srgbClr val="FFFF66"/>
    <a:srgbClr val="00FFCC"/>
    <a:srgbClr val="FF0066"/>
    <a:srgbClr val="333300"/>
    <a:srgbClr val="FF3300"/>
    <a:srgbClr val="33CC33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17" autoAdjust="0"/>
    <p:restoredTop sz="94660"/>
  </p:normalViewPr>
  <p:slideViewPr>
    <p:cSldViewPr>
      <p:cViewPr>
        <p:scale>
          <a:sx n="75" d="100"/>
          <a:sy n="75" d="100"/>
        </p:scale>
        <p:origin x="-3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E1C5A-118D-4C6B-A36E-11A30CB2E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CD611-74B1-4B45-9523-DCDC0BC70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9D52A-AFB4-488C-833C-33897A198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3BB52-1F9A-409E-BB87-E2AC9F48D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9C64A-BAF9-4906-91FB-2865D6BD3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243B5-97A0-4426-980B-7BDFD5F9B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8E53-5593-4130-ACCB-3ECB1A49D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1B6FA-5EA2-47B4-992B-ABE5210AD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4C5FC-3373-4A6C-9356-98123B9A9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3389F-C050-4938-A0A4-1F49B131C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EE762-4F22-4F5B-A7AA-D1F4AC47B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106175C-B261-4338-AA87-ED740F685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609600" y="2819400"/>
            <a:ext cx="8001000" cy="9906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Arial" charset="0"/>
              </a:rPr>
              <a:t>1.Vì sao phải kính trọng và biết ơn người lao động ?</a:t>
            </a:r>
          </a:p>
        </p:txBody>
      </p:sp>
      <p:sp>
        <p:nvSpPr>
          <p:cNvPr id="2051" name="WordArt 7"/>
          <p:cNvSpPr>
            <a:spLocks noChangeArrowheads="1" noChangeShapeType="1" noTextEdit="1"/>
          </p:cNvSpPr>
          <p:nvPr/>
        </p:nvSpPr>
        <p:spPr bwMode="auto">
          <a:xfrm>
            <a:off x="2438400" y="1524000"/>
            <a:ext cx="40576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KIỂM TRA BÀI CŨ :</a:t>
            </a:r>
          </a:p>
        </p:txBody>
      </p:sp>
      <p:sp>
        <p:nvSpPr>
          <p:cNvPr id="2052" name="Text Box 11"/>
          <p:cNvSpPr txBox="1">
            <a:spLocks noChangeArrowheads="1"/>
          </p:cNvSpPr>
          <p:nvPr/>
        </p:nvSpPr>
        <p:spPr bwMode="auto">
          <a:xfrm>
            <a:off x="1981200" y="457200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chemeClr val="tx2"/>
                </a:solidFill>
                <a:latin typeface="Arial" charset="0"/>
              </a:rPr>
              <a:t>Đạo đức</a:t>
            </a:r>
            <a:r>
              <a:rPr lang="en-US" sz="3200">
                <a:solidFill>
                  <a:schemeClr val="tx2"/>
                </a:solidFill>
                <a:latin typeface="Arial" charset="0"/>
              </a:rPr>
              <a:t> </a:t>
            </a:r>
          </a:p>
        </p:txBody>
      </p:sp>
      <p:pic>
        <p:nvPicPr>
          <p:cNvPr id="2053" name="Picture 12" descr="ac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5562600"/>
            <a:ext cx="654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447800" y="2895600"/>
            <a:ext cx="6781800" cy="1200150"/>
          </a:xfrm>
          <a:prstGeom prst="rect">
            <a:avLst/>
          </a:prstGeom>
          <a:noFill/>
          <a:ln w="9525">
            <a:solidFill>
              <a:srgbClr val="FF33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  <a:latin typeface="Arial" charset="0"/>
              </a:rPr>
              <a:t>2 . Em hãy kể một số hành động, việc làm thể hiên sự kính trọng và biết ơn người lao động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8" grpId="1" animBg="1"/>
      <p:bldP spid="308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8"/>
          <p:cNvGrpSpPr>
            <a:grpSpLocks/>
          </p:cNvGrpSpPr>
          <p:nvPr/>
        </p:nvGrpSpPr>
        <p:grpSpPr bwMode="auto">
          <a:xfrm>
            <a:off x="381000" y="0"/>
            <a:ext cx="8458200" cy="1809750"/>
            <a:chOff x="240" y="0"/>
            <a:chExt cx="5328" cy="1140"/>
          </a:xfrm>
        </p:grpSpPr>
        <p:sp>
          <p:nvSpPr>
            <p:cNvPr id="11269" name="Text Box 4"/>
            <p:cNvSpPr txBox="1">
              <a:spLocks noChangeArrowheads="1"/>
            </p:cNvSpPr>
            <p:nvPr/>
          </p:nvSpPr>
          <p:spPr bwMode="auto">
            <a:xfrm>
              <a:off x="2496" y="0"/>
              <a:ext cx="30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400" b="1">
                <a:latin typeface="Arial" charset="0"/>
              </a:endParaRPr>
            </a:p>
          </p:txBody>
        </p:sp>
        <p:sp>
          <p:nvSpPr>
            <p:cNvPr id="11270" name="Text Box 5"/>
            <p:cNvSpPr txBox="1">
              <a:spLocks noChangeArrowheads="1"/>
            </p:cNvSpPr>
            <p:nvPr/>
          </p:nvSpPr>
          <p:spPr bwMode="auto">
            <a:xfrm>
              <a:off x="240" y="384"/>
              <a:ext cx="5136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u="sng">
                  <a:solidFill>
                    <a:srgbClr val="FF0066"/>
                  </a:solidFill>
                  <a:latin typeface="Arial" charset="0"/>
                </a:rPr>
                <a:t>Đạo đức</a:t>
              </a:r>
              <a:r>
                <a:rPr lang="en-US" sz="2400" b="1">
                  <a:solidFill>
                    <a:srgbClr val="FF0066"/>
                  </a:solidFill>
                  <a:latin typeface="Arial" charset="0"/>
                </a:rPr>
                <a:t> :                   </a:t>
              </a:r>
              <a:r>
                <a:rPr lang="en-US" sz="3600" b="1">
                  <a:solidFill>
                    <a:srgbClr val="FF0066"/>
                  </a:solidFill>
                  <a:latin typeface="Arial" charset="0"/>
                </a:rPr>
                <a:t>Lịch sự với mọi người (T1</a:t>
              </a:r>
              <a:r>
                <a:rPr lang="en-US" sz="2400" b="1">
                  <a:solidFill>
                    <a:srgbClr val="FF0066"/>
                  </a:solidFill>
                  <a:latin typeface="Arial" charset="0"/>
                </a:rPr>
                <a:t>)</a:t>
              </a:r>
            </a:p>
          </p:txBody>
        </p:sp>
      </p:grpSp>
      <p:sp>
        <p:nvSpPr>
          <p:cNvPr id="18438" name="WordArt 6"/>
          <p:cNvSpPr>
            <a:spLocks noChangeArrowheads="1" noChangeShapeType="1" noTextEdit="1"/>
          </p:cNvSpPr>
          <p:nvPr/>
        </p:nvSpPr>
        <p:spPr bwMode="auto">
          <a:xfrm>
            <a:off x="2438400" y="1905000"/>
            <a:ext cx="297180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Ghi nhớ:</a:t>
            </a: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533400" y="2895600"/>
            <a:ext cx="7772400" cy="3200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Lịch sự với mọi người là có lời nói, cử chỉ, hành </a:t>
            </a:r>
          </a:p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động thể hiện sự tôn trọng đối với người mình gặp</a:t>
            </a:r>
          </a:p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 gỡ,tiếpxúc. Lịch sự với mọi người, em cũng sẽ </a:t>
            </a:r>
          </a:p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được tôn trọng, quý mến .</a:t>
            </a:r>
          </a:p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                           Học ăn, học nói, học gói, học mở .</a:t>
            </a:r>
          </a:p>
          <a:p>
            <a:pPr algn="ctr"/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                                                Tục ngữ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4572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0066"/>
                </a:solidFill>
                <a:latin typeface="Arial" charset="0"/>
              </a:rPr>
              <a:t>Đạo đức</a:t>
            </a:r>
            <a:r>
              <a:rPr lang="en-US" sz="1600" b="1" u="sng">
                <a:solidFill>
                  <a:srgbClr val="FF0066"/>
                </a:solidFill>
                <a:latin typeface="Arial" charset="0"/>
              </a:rPr>
              <a:t> :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286000" y="457200"/>
            <a:ext cx="624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  <a:latin typeface="Arial" charset="0"/>
              </a:rPr>
              <a:t>Lịch sự với mọi người</a:t>
            </a:r>
            <a:r>
              <a:rPr lang="en-US" sz="3200" b="1">
                <a:latin typeface="Arial" charset="0"/>
              </a:rPr>
              <a:t> </a:t>
            </a:r>
            <a:r>
              <a:rPr lang="en-US" sz="3200" b="1">
                <a:solidFill>
                  <a:srgbClr val="FF0066"/>
                </a:solidFill>
                <a:latin typeface="Arial" charset="0"/>
              </a:rPr>
              <a:t>(T1)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762000" y="1295400"/>
            <a:ext cx="662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latin typeface="Arial" charset="0"/>
              </a:rPr>
              <a:t>Truyện kể</a:t>
            </a:r>
            <a:r>
              <a:rPr lang="en-US" sz="2800">
                <a:latin typeface="Arial" charset="0"/>
              </a:rPr>
              <a:t> :    Chuyện ở tiệm may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IMG000010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3" name="Picture 9" descr="ac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743200"/>
            <a:ext cx="654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295400" y="2362200"/>
            <a:ext cx="7010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1.   Em có nhận xét gì về cách cư xử của bạn Trang, bạn Hà trong câu chuyện trên ?</a:t>
            </a:r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>
            <a:off x="381000" y="2743200"/>
            <a:ext cx="8382000" cy="2514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Arial" charset="0"/>
              </a:rPr>
              <a:t>Hà chưa biết tôn trọng cô thợ may thiếu lịch sự . </a:t>
            </a:r>
          </a:p>
          <a:p>
            <a:pPr algn="ctr"/>
            <a:r>
              <a:rPr lang="en-US" sz="2400" b="1">
                <a:latin typeface="Arial" charset="0"/>
              </a:rPr>
              <a:t>Trang là người lịch sự vì đã biết chào hỏi mọi</a:t>
            </a:r>
          </a:p>
          <a:p>
            <a:pPr algn="ctr"/>
            <a:r>
              <a:rPr lang="en-US" sz="2400" b="1">
                <a:latin typeface="Arial" charset="0"/>
              </a:rPr>
              <a:t> người, ăn nói nhẹ nhàng, biết thông cảm </a:t>
            </a:r>
          </a:p>
          <a:p>
            <a:pPr algn="ctr"/>
            <a:r>
              <a:rPr lang="en-US" sz="2400" b="1">
                <a:latin typeface="Arial" charset="0"/>
              </a:rPr>
              <a:t>với cô thợ may</a:t>
            </a:r>
            <a:r>
              <a:rPr lang="en-US" sz="3200">
                <a:latin typeface="Arial" charset="0"/>
              </a:rPr>
              <a:t> .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295400" y="3276600"/>
            <a:ext cx="7467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2.   Nếu em là bạn của Hà, em sẽ khuyên bạn điều gì ? Vì sao ?</a:t>
            </a:r>
          </a:p>
        </p:txBody>
      </p:sp>
      <p:sp>
        <p:nvSpPr>
          <p:cNvPr id="6158" name="AutoShape 14"/>
          <p:cNvSpPr>
            <a:spLocks noChangeArrowheads="1"/>
          </p:cNvSpPr>
          <p:nvPr/>
        </p:nvSpPr>
        <p:spPr bwMode="auto">
          <a:xfrm>
            <a:off x="152400" y="1828800"/>
            <a:ext cx="8534400" cy="37338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Arial" charset="0"/>
              </a:rPr>
              <a:t>Em sẽ khuyên Hà biết tôn trọng người khác và cư </a:t>
            </a:r>
          </a:p>
          <a:p>
            <a:pPr algn="ctr"/>
            <a:r>
              <a:rPr lang="en-US" sz="2400" b="1">
                <a:latin typeface="Arial" charset="0"/>
              </a:rPr>
              <a:t>xử cho lịch sự</a:t>
            </a:r>
            <a:r>
              <a:rPr lang="en-US" sz="1600" b="1">
                <a:latin typeface="Arial" charset="0"/>
              </a:rPr>
              <a:t>. </a:t>
            </a:r>
            <a:r>
              <a:rPr lang="en-US" sz="2400" b="1">
                <a:latin typeface="Arial" charset="0"/>
              </a:rPr>
              <a:t>Biết cư xử lịch sự sẽ được mọi người </a:t>
            </a:r>
          </a:p>
          <a:p>
            <a:pPr algn="ctr"/>
            <a:r>
              <a:rPr lang="en-US" sz="2400" b="1">
                <a:latin typeface="Arial" charset="0"/>
              </a:rPr>
              <a:t>tôn trọng và quý mến .</a:t>
            </a:r>
          </a:p>
        </p:txBody>
      </p:sp>
      <p:sp>
        <p:nvSpPr>
          <p:cNvPr id="5127" name="Text Box 15"/>
          <p:cNvSpPr txBox="1">
            <a:spLocks noChangeArrowheads="1"/>
          </p:cNvSpPr>
          <p:nvPr/>
        </p:nvSpPr>
        <p:spPr bwMode="auto">
          <a:xfrm>
            <a:off x="1981200" y="1371600"/>
            <a:ext cx="5410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3300"/>
                </a:solidFill>
                <a:latin typeface="Arial" charset="0"/>
              </a:rPr>
              <a:t>Hoạt động 1:</a:t>
            </a:r>
          </a:p>
        </p:txBody>
      </p:sp>
      <p:grpSp>
        <p:nvGrpSpPr>
          <p:cNvPr id="5128" name="Group 16"/>
          <p:cNvGrpSpPr>
            <a:grpSpLocks/>
          </p:cNvGrpSpPr>
          <p:nvPr/>
        </p:nvGrpSpPr>
        <p:grpSpPr bwMode="auto">
          <a:xfrm>
            <a:off x="381000" y="0"/>
            <a:ext cx="8458200" cy="1193800"/>
            <a:chOff x="240" y="0"/>
            <a:chExt cx="5328" cy="752"/>
          </a:xfrm>
        </p:grpSpPr>
        <p:sp>
          <p:nvSpPr>
            <p:cNvPr id="5129" name="Text Box 17"/>
            <p:cNvSpPr txBox="1">
              <a:spLocks noChangeArrowheads="1"/>
            </p:cNvSpPr>
            <p:nvPr/>
          </p:nvSpPr>
          <p:spPr bwMode="auto">
            <a:xfrm>
              <a:off x="2496" y="0"/>
              <a:ext cx="307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5130" name="Text Box 18"/>
            <p:cNvSpPr txBox="1">
              <a:spLocks noChangeArrowheads="1"/>
            </p:cNvSpPr>
            <p:nvPr/>
          </p:nvSpPr>
          <p:spPr bwMode="auto">
            <a:xfrm>
              <a:off x="240" y="384"/>
              <a:ext cx="513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u="sng">
                  <a:solidFill>
                    <a:srgbClr val="FF0066"/>
                  </a:solidFill>
                  <a:latin typeface="Arial" charset="0"/>
                </a:rPr>
                <a:t>Đạo đức</a:t>
              </a:r>
              <a:r>
                <a:rPr lang="en-US" sz="2000" b="1">
                  <a:solidFill>
                    <a:srgbClr val="FF0066"/>
                  </a:solidFill>
                  <a:latin typeface="Arial" charset="0"/>
                </a:rPr>
                <a:t> :                   </a:t>
              </a:r>
              <a:r>
                <a:rPr lang="en-US" sz="3200" b="1">
                  <a:solidFill>
                    <a:srgbClr val="FF0066"/>
                  </a:solidFill>
                  <a:latin typeface="Arial" charset="0"/>
                </a:rPr>
                <a:t>Lịch sự với mọi người (T1)</a:t>
              </a:r>
              <a:endParaRPr lang="en-US" sz="2000" b="1">
                <a:solidFill>
                  <a:srgbClr val="FF0066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/>
      <p:bldP spid="6154" grpId="1"/>
      <p:bldP spid="6156" grpId="0" animBg="1"/>
      <p:bldP spid="6156" grpId="1" animBg="1"/>
      <p:bldP spid="6157" grpId="0"/>
      <p:bldP spid="6157" grpId="1"/>
      <p:bldP spid="6158" grpId="0" animBg="1"/>
      <p:bldP spid="615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2514600" y="2514600"/>
            <a:ext cx="2514600" cy="0"/>
          </a:xfrm>
          <a:prstGeom prst="line">
            <a:avLst/>
          </a:prstGeom>
          <a:noFill/>
          <a:ln w="9525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533400" y="2895600"/>
            <a:ext cx="7772400" cy="3200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3300"/>
                </a:solidFill>
                <a:latin typeface="Arial" charset="0"/>
              </a:rPr>
              <a:t>Lịch sự với mọi người là có lời nói, cử chỉ, hành </a:t>
            </a:r>
          </a:p>
          <a:p>
            <a:pPr algn="ctr"/>
            <a:r>
              <a:rPr lang="en-US" sz="2400" b="1">
                <a:solidFill>
                  <a:srgbClr val="FF3300"/>
                </a:solidFill>
                <a:latin typeface="Arial" charset="0"/>
              </a:rPr>
              <a:t>động thể hiện sự tôn trọng đối với người mình gặp</a:t>
            </a:r>
          </a:p>
          <a:p>
            <a:pPr algn="ctr"/>
            <a:r>
              <a:rPr lang="en-US" sz="2400" b="1">
                <a:solidFill>
                  <a:srgbClr val="FF3300"/>
                </a:solidFill>
                <a:latin typeface="Arial" charset="0"/>
              </a:rPr>
              <a:t> gỡ,tiếpxúc. Lịch sự với mọi người, em cũng sẽ </a:t>
            </a:r>
          </a:p>
          <a:p>
            <a:pPr algn="ctr"/>
            <a:r>
              <a:rPr lang="en-US" sz="2400" b="1">
                <a:solidFill>
                  <a:srgbClr val="FF3300"/>
                </a:solidFill>
                <a:latin typeface="Arial" charset="0"/>
              </a:rPr>
              <a:t>được tôn trọng, quý mến .</a:t>
            </a:r>
          </a:p>
          <a:p>
            <a:pPr algn="ctr"/>
            <a:r>
              <a:rPr lang="en-US" sz="2400" b="1">
                <a:solidFill>
                  <a:srgbClr val="FF3300"/>
                </a:solidFill>
                <a:latin typeface="Arial" charset="0"/>
              </a:rPr>
              <a:t>                           Học ăn, học nói, học gói, học mở .</a:t>
            </a:r>
          </a:p>
          <a:p>
            <a:pPr algn="ctr"/>
            <a:r>
              <a:rPr lang="en-US" sz="2000" b="1" i="1">
                <a:solidFill>
                  <a:srgbClr val="FF3300"/>
                </a:solidFill>
                <a:latin typeface="Arial" charset="0"/>
              </a:rPr>
              <a:t>                                                Tục ngữ</a:t>
            </a:r>
          </a:p>
        </p:txBody>
      </p:sp>
      <p:grpSp>
        <p:nvGrpSpPr>
          <p:cNvPr id="6148" name="Group 9"/>
          <p:cNvGrpSpPr>
            <a:grpSpLocks/>
          </p:cNvGrpSpPr>
          <p:nvPr/>
        </p:nvGrpSpPr>
        <p:grpSpPr bwMode="auto">
          <a:xfrm>
            <a:off x="381000" y="0"/>
            <a:ext cx="8458200" cy="1193800"/>
            <a:chOff x="240" y="0"/>
            <a:chExt cx="5328" cy="752"/>
          </a:xfrm>
        </p:grpSpPr>
        <p:sp>
          <p:nvSpPr>
            <p:cNvPr id="6149" name="Text Box 10"/>
            <p:cNvSpPr txBox="1">
              <a:spLocks noChangeArrowheads="1"/>
            </p:cNvSpPr>
            <p:nvPr/>
          </p:nvSpPr>
          <p:spPr bwMode="auto">
            <a:xfrm>
              <a:off x="2496" y="0"/>
              <a:ext cx="307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6150" name="Text Box 11"/>
            <p:cNvSpPr txBox="1">
              <a:spLocks noChangeArrowheads="1"/>
            </p:cNvSpPr>
            <p:nvPr/>
          </p:nvSpPr>
          <p:spPr bwMode="auto">
            <a:xfrm>
              <a:off x="240" y="384"/>
              <a:ext cx="513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u="sng">
                  <a:solidFill>
                    <a:srgbClr val="FF0066"/>
                  </a:solidFill>
                  <a:latin typeface="Arial" charset="0"/>
                </a:rPr>
                <a:t>Đạo đức</a:t>
              </a:r>
              <a:r>
                <a:rPr lang="en-US" sz="2000" b="1">
                  <a:solidFill>
                    <a:srgbClr val="FF0066"/>
                  </a:solidFill>
                  <a:latin typeface="Arial" charset="0"/>
                </a:rPr>
                <a:t> :                   </a:t>
              </a:r>
              <a:r>
                <a:rPr lang="en-US" sz="3200" b="1">
                  <a:solidFill>
                    <a:srgbClr val="FF0066"/>
                  </a:solidFill>
                  <a:latin typeface="Arial" charset="0"/>
                </a:rPr>
                <a:t>Lịch sự với mọi người (T1</a:t>
              </a:r>
              <a:r>
                <a:rPr lang="en-US" sz="2000" b="1">
                  <a:solidFill>
                    <a:srgbClr val="FF0066"/>
                  </a:solidFill>
                  <a:latin typeface="Arial" charset="0"/>
                </a:rPr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  <p:bldP spid="717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1295400" y="762000"/>
            <a:ext cx="640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3300"/>
                </a:solidFill>
                <a:latin typeface="Arial" charset="0"/>
              </a:rPr>
              <a:t>Đạo đức</a:t>
            </a:r>
            <a:r>
              <a:rPr lang="en-US" sz="2800">
                <a:solidFill>
                  <a:srgbClr val="FF3300"/>
                </a:solidFill>
                <a:latin typeface="Arial" charset="0"/>
              </a:rPr>
              <a:t> :Lịch sự với mọi người</a:t>
            </a:r>
            <a:r>
              <a:rPr lang="en-US" sz="2800">
                <a:latin typeface="Arial" charset="0"/>
              </a:rPr>
              <a:t> </a:t>
            </a:r>
            <a:r>
              <a:rPr lang="en-US" sz="2800">
                <a:solidFill>
                  <a:srgbClr val="FF0066"/>
                </a:solidFill>
                <a:latin typeface="Arial" charset="0"/>
              </a:rPr>
              <a:t>(T1)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438400" y="3124200"/>
            <a:ext cx="381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u="sng">
                <a:latin typeface="Arial" charset="0"/>
              </a:rPr>
              <a:t>Bài tập</a:t>
            </a:r>
            <a:r>
              <a:rPr lang="en-US" sz="1600" u="sng">
                <a:latin typeface="Arial" charset="0"/>
              </a:rPr>
              <a:t> </a:t>
            </a:r>
            <a:r>
              <a:rPr lang="en-US" sz="4800" b="1" u="sng">
                <a:latin typeface="Arial" charset="0"/>
              </a:rPr>
              <a:t>1:</a:t>
            </a:r>
          </a:p>
        </p:txBody>
      </p:sp>
      <p:sp>
        <p:nvSpPr>
          <p:cNvPr id="8199" name="WordArt 7"/>
          <p:cNvSpPr>
            <a:spLocks noChangeArrowheads="1" noChangeShapeType="1" noTextEdit="1"/>
          </p:cNvSpPr>
          <p:nvPr/>
        </p:nvSpPr>
        <p:spPr bwMode="auto">
          <a:xfrm>
            <a:off x="1371600" y="1828800"/>
            <a:ext cx="6096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>
                <a:ln w="12700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33CC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Hoạt động 2</a:t>
            </a:r>
            <a:endParaRPr lang="en-US" sz="3200" b="1" kern="10">
              <a:ln w="12700">
                <a:solidFill>
                  <a:schemeClr val="folHlink"/>
                </a:solidFill>
                <a:round/>
                <a:headEnd/>
                <a:tailEnd/>
              </a:ln>
              <a:solidFill>
                <a:srgbClr val="33CC33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600200" y="4343400"/>
            <a:ext cx="5486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  <a:latin typeface="Arial" charset="0"/>
              </a:rPr>
              <a:t>Thảo luận nhóm đôi</a:t>
            </a:r>
            <a:r>
              <a:rPr lang="en-US" sz="36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199" grpId="0" animBg="1"/>
      <p:bldP spid="82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/>
            </a:r>
            <a:br>
              <a:rPr lang="en-US" sz="3600" smtClean="0"/>
            </a:br>
            <a:endParaRPr lang="en-US" sz="3600" smtClean="0"/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81534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Arial" charset="0"/>
              </a:rPr>
              <a:t>Những hành vi, việc làm nào sau đây là đúng ? Vì sao ?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>
                <a:latin typeface="Arial" charset="0"/>
              </a:rPr>
              <a:t>a.Một ông lão ăn xin vào nhà Nhàn .Nhàn cho ông một ít gạo rồi quát: “Thôi , đi đi”.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>
                <a:latin typeface="Arial" charset="0"/>
              </a:rPr>
              <a:t>b. Trung nhường ghế trên ô tô buýt cho một người phụ nữ mang bầu 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>
                <a:latin typeface="Arial" charset="0"/>
              </a:rPr>
              <a:t>c. Trong rạp chiếu bóng, mấy bạn nhỏ vừa xem phim, vừa bình phẩm và cười đùa 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>
                <a:latin typeface="Arial" charset="0"/>
              </a:rPr>
              <a:t>d. Do sơ ý, Lâm làm một bé ngã.Lâm liền xin lỗi và đỡ em bé dậy 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>
                <a:latin typeface="Arial" charset="0"/>
              </a:rPr>
              <a:t>đ. Nam đã bỏ một con sâu vào cặp sách của bạn Nga.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429000" y="16002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3300"/>
                </a:solidFill>
                <a:latin typeface="Arial" charset="0"/>
              </a:rPr>
              <a:t>S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600200" y="35052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3300"/>
                </a:solidFill>
                <a:latin typeface="Arial" charset="0"/>
              </a:rPr>
              <a:t>Đ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429000" y="2590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3300"/>
                </a:solidFill>
                <a:latin typeface="Arial" charset="0"/>
              </a:rPr>
              <a:t>S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752600" y="5334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3300"/>
                </a:solidFill>
                <a:latin typeface="Arial" charset="0"/>
              </a:rPr>
              <a:t>Đ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3505200" y="4419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3300"/>
                </a:solidFill>
                <a:latin typeface="Arial" charset="0"/>
              </a:rPr>
              <a:t>S</a:t>
            </a:r>
          </a:p>
        </p:txBody>
      </p:sp>
      <p:grpSp>
        <p:nvGrpSpPr>
          <p:cNvPr id="8201" name="Group 10"/>
          <p:cNvGrpSpPr>
            <a:grpSpLocks/>
          </p:cNvGrpSpPr>
          <p:nvPr/>
        </p:nvGrpSpPr>
        <p:grpSpPr bwMode="auto">
          <a:xfrm>
            <a:off x="381000" y="0"/>
            <a:ext cx="8458200" cy="1193800"/>
            <a:chOff x="240" y="0"/>
            <a:chExt cx="5328" cy="752"/>
          </a:xfrm>
        </p:grpSpPr>
        <p:sp>
          <p:nvSpPr>
            <p:cNvPr id="8202" name="Text Box 11"/>
            <p:cNvSpPr txBox="1">
              <a:spLocks noChangeArrowheads="1"/>
            </p:cNvSpPr>
            <p:nvPr/>
          </p:nvSpPr>
          <p:spPr bwMode="auto">
            <a:xfrm>
              <a:off x="2496" y="0"/>
              <a:ext cx="307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8203" name="Text Box 12"/>
            <p:cNvSpPr txBox="1">
              <a:spLocks noChangeArrowheads="1"/>
            </p:cNvSpPr>
            <p:nvPr/>
          </p:nvSpPr>
          <p:spPr bwMode="auto">
            <a:xfrm>
              <a:off x="240" y="384"/>
              <a:ext cx="513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u="sng">
                  <a:solidFill>
                    <a:srgbClr val="FF0066"/>
                  </a:solidFill>
                  <a:latin typeface="Arial" charset="0"/>
                </a:rPr>
                <a:t>Đạo đức</a:t>
              </a:r>
              <a:r>
                <a:rPr lang="en-US" sz="2000" b="1">
                  <a:solidFill>
                    <a:srgbClr val="FF0066"/>
                  </a:solidFill>
                  <a:latin typeface="Arial" charset="0"/>
                </a:rPr>
                <a:t> :                   </a:t>
              </a:r>
              <a:r>
                <a:rPr lang="en-US" sz="3200" b="1">
                  <a:solidFill>
                    <a:srgbClr val="FF0066"/>
                  </a:solidFill>
                  <a:latin typeface="Arial" charset="0"/>
                </a:rPr>
                <a:t>Lịch sự với mọi người (T1</a:t>
              </a:r>
              <a:r>
                <a:rPr lang="en-US" sz="2000" b="1">
                  <a:solidFill>
                    <a:srgbClr val="FF0066"/>
                  </a:solidFill>
                  <a:latin typeface="Arial" charset="0"/>
                </a:rPr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nimBg="1"/>
      <p:bldP spid="15366" grpId="0" animBg="1"/>
      <p:bldP spid="15367" grpId="0" animBg="1"/>
      <p:bldP spid="15368" grpId="0" animBg="1"/>
      <p:bldP spid="1536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762000" y="1447800"/>
            <a:ext cx="792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Em hãy cùng các bạn trong nhóm thảo luận để nêu ra một số biểu hiện của phép lịch sự khi ăn uống, nói năng, chào hỏi .. ?</a:t>
            </a: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669925" y="2628900"/>
            <a:ext cx="63404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762000" y="1524000"/>
            <a:ext cx="7772400" cy="7080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Khi ăn uống</a:t>
            </a:r>
            <a:r>
              <a:rPr lang="en-US" sz="2000">
                <a:latin typeface="Arial" charset="0"/>
              </a:rPr>
              <a:t> :</a:t>
            </a:r>
            <a:r>
              <a:rPr lang="en-US" sz="2000" b="1">
                <a:solidFill>
                  <a:srgbClr val="33CC33"/>
                </a:solidFill>
                <a:latin typeface="Arial" charset="0"/>
              </a:rPr>
              <a:t>Ăn uống từ tốn, không rơi vãi, không vừa nhai vừa nói.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762000" y="2895600"/>
            <a:ext cx="7848600" cy="7080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Khi nói năng: </a:t>
            </a:r>
            <a:r>
              <a:rPr lang="en-US" sz="2000" b="1">
                <a:solidFill>
                  <a:srgbClr val="33CC33"/>
                </a:solidFill>
                <a:latin typeface="Arial" charset="0"/>
              </a:rPr>
              <a:t>Nói năng nhẹ nhàng, nhã nhặn, không nói tục, chửi bậy, biết lắng nghe người khác đang nói</a:t>
            </a:r>
            <a:r>
              <a:rPr lang="en-US" sz="2000">
                <a:solidFill>
                  <a:srgbClr val="33CC33"/>
                </a:solidFill>
                <a:latin typeface="Arial" charset="0"/>
              </a:rPr>
              <a:t> .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762000" y="4114800"/>
            <a:ext cx="7924800" cy="40005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Khi chào hỏi: </a:t>
            </a:r>
            <a:r>
              <a:rPr lang="en-US" sz="2000" b="1">
                <a:solidFill>
                  <a:srgbClr val="33CC33"/>
                </a:solidFill>
                <a:latin typeface="Arial" charset="0"/>
              </a:rPr>
              <a:t>Chào hỏi khi gặp gỡ.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762000" y="5029200"/>
            <a:ext cx="8077200" cy="7080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Khi được giúp đỡ: </a:t>
            </a:r>
            <a:r>
              <a:rPr lang="en-US" sz="2000" b="1">
                <a:solidFill>
                  <a:srgbClr val="33CC33"/>
                </a:solidFill>
                <a:latin typeface="Arial" charset="0"/>
              </a:rPr>
              <a:t>Cám ơn khi được giúp đỡ, biết dùng lời yêu cầu, đề nghị khi muốn nhờ người khác giúp đỡ.</a:t>
            </a:r>
          </a:p>
        </p:txBody>
      </p:sp>
      <p:grpSp>
        <p:nvGrpSpPr>
          <p:cNvPr id="9224" name="Group 11"/>
          <p:cNvGrpSpPr>
            <a:grpSpLocks/>
          </p:cNvGrpSpPr>
          <p:nvPr/>
        </p:nvGrpSpPr>
        <p:grpSpPr bwMode="auto">
          <a:xfrm>
            <a:off x="381000" y="0"/>
            <a:ext cx="8458200" cy="1193800"/>
            <a:chOff x="240" y="0"/>
            <a:chExt cx="5328" cy="752"/>
          </a:xfrm>
        </p:grpSpPr>
        <p:sp>
          <p:nvSpPr>
            <p:cNvPr id="9225" name="Text Box 12"/>
            <p:cNvSpPr txBox="1">
              <a:spLocks noChangeArrowheads="1"/>
            </p:cNvSpPr>
            <p:nvPr/>
          </p:nvSpPr>
          <p:spPr bwMode="auto">
            <a:xfrm>
              <a:off x="2496" y="0"/>
              <a:ext cx="307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9226" name="Text Box 13"/>
            <p:cNvSpPr txBox="1">
              <a:spLocks noChangeArrowheads="1"/>
            </p:cNvSpPr>
            <p:nvPr/>
          </p:nvSpPr>
          <p:spPr bwMode="auto">
            <a:xfrm>
              <a:off x="240" y="384"/>
              <a:ext cx="513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u="sng">
                  <a:solidFill>
                    <a:srgbClr val="FF0066"/>
                  </a:solidFill>
                  <a:latin typeface="Arial" charset="0"/>
                </a:rPr>
                <a:t>Đạo đức</a:t>
              </a:r>
              <a:r>
                <a:rPr lang="en-US" sz="2000" b="1">
                  <a:solidFill>
                    <a:srgbClr val="FF0066"/>
                  </a:solidFill>
                  <a:latin typeface="Arial" charset="0"/>
                </a:rPr>
                <a:t> :                   </a:t>
              </a:r>
              <a:r>
                <a:rPr lang="en-US" sz="3200" b="1">
                  <a:solidFill>
                    <a:srgbClr val="FF0066"/>
                  </a:solidFill>
                  <a:latin typeface="Arial" charset="0"/>
                </a:rPr>
                <a:t>Lịch sự với mọi người (T1</a:t>
              </a:r>
              <a:r>
                <a:rPr lang="en-US" sz="2000" b="1">
                  <a:solidFill>
                    <a:srgbClr val="FF0066"/>
                  </a:solidFill>
                  <a:latin typeface="Arial" charset="0"/>
                </a:rPr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89" grpId="1"/>
      <p:bldP spid="16391" grpId="0" animBg="1"/>
      <p:bldP spid="16392" grpId="0" animBg="1"/>
      <p:bldP spid="16393" grpId="0" animBg="1"/>
      <p:bldP spid="1639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/>
            </a:r>
            <a:br>
              <a:rPr lang="en-US" sz="3600" smtClean="0"/>
            </a:br>
            <a:endParaRPr lang="en-US" sz="3600" smtClean="0"/>
          </a:p>
        </p:txBody>
      </p:sp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1219200" y="304800"/>
            <a:ext cx="6096000" cy="1371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200" b="1" kern="10">
                <a:ln w="9525">
                  <a:noFill/>
                  <a:round/>
                  <a:headEnd/>
                  <a:tailEnd/>
                </a:ln>
                <a:solidFill>
                  <a:srgbClr val="FF3399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 :</a:t>
            </a:r>
            <a:endParaRPr lang="en-US" sz="3200" b="1" kern="10">
              <a:ln w="9525">
                <a:noFill/>
                <a:round/>
                <a:headEnd/>
                <a:tailEnd/>
              </a:ln>
              <a:solidFill>
                <a:srgbClr val="FF3399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1752600" y="1752600"/>
            <a:ext cx="6477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>
                <a:solidFill>
                  <a:srgbClr val="33CC33"/>
                </a:solidFill>
                <a:latin typeface="Arial" charset="0"/>
              </a:rPr>
              <a:t>Chọn ô số </a:t>
            </a: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1447800" y="3276600"/>
            <a:ext cx="2667000" cy="18288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FF66"/>
                </a:solidFill>
                <a:latin typeface="Arial" charset="0"/>
              </a:rPr>
              <a:t>1</a:t>
            </a:r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5257800" y="3429000"/>
            <a:ext cx="2362200" cy="1295400"/>
          </a:xfrm>
          <a:prstGeom prst="wedgeRoundRectCallout">
            <a:avLst>
              <a:gd name="adj1" fmla="val -45361"/>
              <a:gd name="adj2" fmla="val 6409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600">
                <a:solidFill>
                  <a:srgbClr val="FFFF66"/>
                </a:solidFill>
                <a:latin typeface="Arial" charset="0"/>
              </a:rPr>
              <a:t>2</a:t>
            </a:r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2971800" y="4800600"/>
            <a:ext cx="2743200" cy="18288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>
                <a:solidFill>
                  <a:srgbClr val="FFFF66"/>
                </a:solidFill>
                <a:latin typeface="Arial"/>
              </a:rPr>
              <a:t>3</a:t>
            </a:r>
          </a:p>
        </p:txBody>
      </p:sp>
      <p:sp>
        <p:nvSpPr>
          <p:cNvPr id="17424" name="AutoShape 16"/>
          <p:cNvSpPr>
            <a:spLocks noChangeArrowheads="1"/>
          </p:cNvSpPr>
          <p:nvPr/>
        </p:nvSpPr>
        <p:spPr bwMode="auto">
          <a:xfrm>
            <a:off x="838200" y="2895600"/>
            <a:ext cx="7391400" cy="30480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Arial" charset="0"/>
              </a:rPr>
              <a:t>Thế nào là lịch sự với mọi người ?</a:t>
            </a:r>
          </a:p>
        </p:txBody>
      </p:sp>
      <p:sp>
        <p:nvSpPr>
          <p:cNvPr id="17425" name="AutoShape 17"/>
          <p:cNvSpPr>
            <a:spLocks noChangeArrowheads="1"/>
          </p:cNvSpPr>
          <p:nvPr/>
        </p:nvSpPr>
        <p:spPr bwMode="auto">
          <a:xfrm>
            <a:off x="838200" y="2971800"/>
            <a:ext cx="7315200" cy="3352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Vì sao phải lịch sự với mọi người ?</a:t>
            </a:r>
            <a:r>
              <a:rPr lang="en-US" sz="2400">
                <a:latin typeface="Arial" charset="0"/>
              </a:rPr>
              <a:t> </a:t>
            </a:r>
          </a:p>
        </p:txBody>
      </p:sp>
      <p:sp>
        <p:nvSpPr>
          <p:cNvPr id="17427" name="AutoShape 19"/>
          <p:cNvSpPr>
            <a:spLocks noChangeArrowheads="1"/>
          </p:cNvSpPr>
          <p:nvPr/>
        </p:nvSpPr>
        <p:spPr bwMode="auto">
          <a:xfrm>
            <a:off x="609600" y="3581400"/>
            <a:ext cx="7620000" cy="30480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Arial" charset="0"/>
              </a:rPr>
              <a:t>Tìm những câu tục ngữ nói về phép lịch sự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4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4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4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74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4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4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7"/>
                  </p:tgtEl>
                </p:cond>
              </p:nextCondLst>
            </p:seq>
          </p:childTnLst>
        </p:cTn>
      </p:par>
    </p:tnLst>
    <p:bldLst>
      <p:bldP spid="17415" grpId="0" animBg="1"/>
      <p:bldP spid="17416" grpId="0" animBg="1"/>
      <p:bldP spid="17418" grpId="0" animBg="1"/>
      <p:bldP spid="17424" grpId="0" animBg="1"/>
      <p:bldP spid="17424" grpId="1" animBg="1"/>
      <p:bldP spid="17425" grpId="0" animBg="1"/>
      <p:bldP spid="17425" grpId="1" animBg="1"/>
      <p:bldP spid="17427" grpId="0" animBg="1"/>
      <p:bldP spid="17427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365</TotalTime>
  <Words>646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Times New Roman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 </vt:lpstr>
      <vt:lpstr>Slide 8</vt:lpstr>
      <vt:lpstr> </vt:lpstr>
      <vt:lpstr>Slide 10</vt:lpstr>
    </vt:vector>
  </TitlesOfParts>
  <Company>vannguyen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vannguyen</dc:creator>
  <cp:lastModifiedBy>CSTeam</cp:lastModifiedBy>
  <cp:revision>17</cp:revision>
  <dcterms:created xsi:type="dcterms:W3CDTF">2010-03-02T12:34:36Z</dcterms:created>
  <dcterms:modified xsi:type="dcterms:W3CDTF">2016-06-30T02:19:49Z</dcterms:modified>
</cp:coreProperties>
</file>