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60" r:id="rId4"/>
    <p:sldId id="258" r:id="rId5"/>
    <p:sldId id="259" r:id="rId6"/>
    <p:sldId id="264" r:id="rId7"/>
    <p:sldId id="265" r:id="rId8"/>
    <p:sldId id="266" r:id="rId9"/>
    <p:sldId id="267" r:id="rId10"/>
    <p:sldId id="269" r:id="rId11"/>
    <p:sldId id="271" r:id="rId12"/>
    <p:sldId id="27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FFFF99"/>
    <a:srgbClr val="993300"/>
    <a:srgbClr val="000066"/>
    <a:srgbClr val="008000"/>
    <a:srgbClr val="CC33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98" autoAdjust="0"/>
    <p:restoredTop sz="94660"/>
  </p:normalViewPr>
  <p:slideViewPr>
    <p:cSldViewPr>
      <p:cViewPr varScale="1">
        <p:scale>
          <a:sx n="38" d="100"/>
          <a:sy n="38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30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9FA98-0848-493B-AFB0-E2D07CE8C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2B9DD-81CC-494F-9A74-364655EF5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FD50D-909A-4CA0-86CF-5237A0ED0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44475"/>
            <a:ext cx="838835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A0EFB-AF45-4052-8773-ABBFD5189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F1578-9D56-408A-9CFB-D2AA37A14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206F4-325B-4333-BBE0-DAB425431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494BB-52EA-4706-946F-F198AAB14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680EC-CEB9-4DF5-9FD5-116370422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5D266-5746-41A3-A2CA-8B591A4C0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6418D-D165-4B7C-BE25-0E7609141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94DB3-6F92-4245-9072-21FF1061A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A5515-1F78-4A97-AA6D-F731DF670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7E1A781-423B-493E-973F-C0A923016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99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9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609600"/>
            <a:ext cx="43434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Tập đọc: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685800" y="12827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KIỂM TRA BÀI CŨ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905000" y="1854200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- Đọc đoạn 1 và 2 của bài “ Bốn anh tài”</a:t>
            </a: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3200400" y="2133600"/>
            <a:ext cx="4876800" cy="21336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CC3300"/>
                </a:solidFill>
              </a:rPr>
              <a:t>Cẩu Khây có sức khoẻ</a:t>
            </a:r>
          </a:p>
          <a:p>
            <a:pPr algn="ctr"/>
            <a:r>
              <a:rPr lang="en-US">
                <a:solidFill>
                  <a:srgbClr val="CC3300"/>
                </a:solidFill>
              </a:rPr>
              <a:t> và tài năng như thế nào?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1905000" y="4419600"/>
            <a:ext cx="5791200" cy="1371600"/>
          </a:xfrm>
          <a:prstGeom prst="wedgeRectCallout">
            <a:avLst>
              <a:gd name="adj1" fmla="val -45148"/>
              <a:gd name="adj2" fmla="val 693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Nhỏ người nhưng ăn một lúc hết 9 chỗ xôi, 10 tuổi có sức khoẻ bằng trai 18. 15 tuổi tinh thông võ nghệ</a:t>
            </a:r>
          </a:p>
        </p:txBody>
      </p:sp>
      <p:pic>
        <p:nvPicPr>
          <p:cNvPr id="3080" name="Picture 15" descr="AddEmoticons09760%5b1%5d%5b1%5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752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9" grpId="0" animBg="1"/>
      <p:bldP spid="206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1219200"/>
            <a:ext cx="64770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smtClean="0">
                <a:latin typeface="Arial"/>
              </a:rPr>
              <a:t>Luyện đọc - Học thuộc lòng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676400" y="0"/>
            <a:ext cx="62484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r>
              <a:rPr lang="en-US"/>
              <a:t>   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-457200" y="2260600"/>
            <a:ext cx="9829800" cy="4635500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99"/>
                </a:solidFill>
              </a:rPr>
              <a:t>Cái bảng bằng cái chiếu</a:t>
            </a:r>
            <a:br>
              <a:rPr lang="en-US" sz="2800" b="1">
                <a:solidFill>
                  <a:srgbClr val="000099"/>
                </a:solidFill>
              </a:rPr>
            </a:br>
            <a:r>
              <a:rPr lang="en-US" sz="2800" b="1">
                <a:solidFill>
                  <a:srgbClr val="000099"/>
                </a:solidFill>
              </a:rPr>
              <a:t>Cục phấn từ đá ra</a:t>
            </a:r>
            <a:br>
              <a:rPr lang="en-US" sz="2800" b="1">
                <a:solidFill>
                  <a:srgbClr val="000099"/>
                </a:solidFill>
              </a:rPr>
            </a:br>
            <a:r>
              <a:rPr lang="en-US" sz="2800" b="1">
                <a:solidFill>
                  <a:srgbClr val="000099"/>
                </a:solidFill>
              </a:rPr>
              <a:t>Thầy viết chữ thật to:</a:t>
            </a:r>
            <a:br>
              <a:rPr lang="en-US" sz="2800" b="1">
                <a:solidFill>
                  <a:srgbClr val="000099"/>
                </a:solidFill>
              </a:rPr>
            </a:br>
            <a:r>
              <a:rPr lang="en-US" sz="2800" b="1">
                <a:solidFill>
                  <a:srgbClr val="000099"/>
                </a:solidFill>
              </a:rPr>
              <a:t>“Chuyện loài người” trước nhất.</a:t>
            </a:r>
            <a:br>
              <a:rPr lang="en-US" sz="2800" b="1">
                <a:solidFill>
                  <a:srgbClr val="000099"/>
                </a:solidFill>
              </a:rPr>
            </a:br>
            <a:r>
              <a:rPr lang="en-US" sz="2800">
                <a:solidFill>
                  <a:srgbClr val="000099"/>
                </a:solidFill>
              </a:rPr>
              <a:t/>
            </a:r>
            <a:br>
              <a:rPr lang="en-US" sz="2800">
                <a:solidFill>
                  <a:srgbClr val="000099"/>
                </a:solidFill>
              </a:rPr>
            </a:br>
            <a:r>
              <a:rPr lang="en-US" sz="2800">
                <a:solidFill>
                  <a:srgbClr val="000099"/>
                </a:solidFill>
              </a:rPr>
              <a:t/>
            </a:r>
            <a:br>
              <a:rPr lang="en-US" sz="2800">
                <a:solidFill>
                  <a:srgbClr val="000099"/>
                </a:solidFill>
              </a:rPr>
            </a:br>
            <a:r>
              <a:rPr lang="en-US">
                <a:solidFill>
                  <a:srgbClr val="000099"/>
                </a:solidFill>
              </a:rPr>
              <a:t/>
            </a:r>
            <a:br>
              <a:rPr lang="en-US">
                <a:solidFill>
                  <a:srgbClr val="000099"/>
                </a:solidFill>
              </a:rPr>
            </a:br>
            <a:endParaRPr lang="en-US">
              <a:solidFill>
                <a:srgbClr val="000099"/>
              </a:solidFill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57200" y="2895600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8000"/>
                </a:solidFill>
              </a:rPr>
              <a:t>Đọc đoạn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pic>
        <p:nvPicPr>
          <p:cNvPr id="12296" name="Picture 9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6" grpId="0" animBg="1"/>
      <p:bldP spid="2560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-533400" y="1447800"/>
            <a:ext cx="4953000" cy="5410200"/>
          </a:xfrm>
          <a:prstGeom prst="vertic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000099"/>
                </a:solidFill>
              </a:rPr>
              <a:t>Trời sinh ra trước nhất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Chỉ toàn là trẻ con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Trên trái đất trụi trần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Không dáng cây ngọn cỏ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/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Mắt trẻ con sáng lắm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Nhưng chưa thấy gì đâu!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Mặt trời mới nhô cao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Cho trẻ con nhìn rõ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/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Nhưng còn cần cho trẻ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Tình yêu và lời ru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Cho nên mẹ sinh ra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Để bế bồng chăm sóc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/>
            </a:r>
            <a:br>
              <a:rPr lang="en-US" sz="1600" b="1">
                <a:solidFill>
                  <a:srgbClr val="000099"/>
                </a:solidFill>
              </a:rPr>
            </a:br>
            <a:endParaRPr lang="en-US" sz="1600" b="1">
              <a:solidFill>
                <a:srgbClr val="000099"/>
              </a:solidFill>
            </a:endParaRP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4572000" y="1752600"/>
            <a:ext cx="4800600" cy="5105400"/>
          </a:xfrm>
          <a:prstGeom prst="vertic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000099"/>
                </a:solidFill>
              </a:rPr>
              <a:t>Muốn cho trẻ hiểu biết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Thế là bố sinh ra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Bố bảo cho biết ngoan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Bố dạy cho biết nghĩ</a:t>
            </a:r>
            <a:br>
              <a:rPr lang="en-US" sz="1600" b="1">
                <a:solidFill>
                  <a:srgbClr val="000099"/>
                </a:solidFill>
              </a:rPr>
            </a:br>
            <a:endParaRPr lang="en-US" sz="1600" b="1">
              <a:solidFill>
                <a:srgbClr val="000099"/>
              </a:solidFill>
            </a:endParaRPr>
          </a:p>
          <a:p>
            <a:pPr algn="ctr"/>
            <a:r>
              <a:rPr lang="en-US" sz="1600" b="1">
                <a:solidFill>
                  <a:srgbClr val="000099"/>
                </a:solidFill>
              </a:rPr>
              <a:t>Rộng lắm là mặt bể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Dài là con đường đi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Núi thì xanh và xa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Hình tròn là quả đất…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/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Chữ bắt đầu có trước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Rồi có ghế có bàn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Rồi có lớp có trường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Và sinh ra thầy giáo…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/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Cái bảng bằng cái chiếu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Cục phấn từ đá ra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Thầy viết chữ thật to: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sz="1600" b="1">
                <a:solidFill>
                  <a:srgbClr val="000099"/>
                </a:solidFill>
              </a:rPr>
              <a:t>“Chuyện loài người” trước nhất.</a:t>
            </a:r>
            <a:br>
              <a:rPr lang="en-US" sz="1600" b="1">
                <a:solidFill>
                  <a:srgbClr val="000099"/>
                </a:solidFill>
              </a:rPr>
            </a:br>
            <a:r>
              <a:rPr lang="en-US" b="1">
                <a:solidFill>
                  <a:srgbClr val="000099"/>
                </a:solidFill>
              </a:rPr>
              <a:t/>
            </a:r>
            <a:br>
              <a:rPr lang="en-US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endParaRPr lang="en-US" sz="1000" b="1">
              <a:solidFill>
                <a:srgbClr val="000099"/>
              </a:solidFill>
            </a:endParaRPr>
          </a:p>
        </p:txBody>
      </p:sp>
      <p:sp>
        <p:nvSpPr>
          <p:cNvPr id="13319" name="Rectangle 11"/>
          <p:cNvSpPr>
            <a:spLocks noChangeArrowheads="1"/>
          </p:cNvSpPr>
          <p:nvPr/>
        </p:nvSpPr>
        <p:spPr bwMode="auto">
          <a:xfrm>
            <a:off x="1066800" y="1562100"/>
            <a:ext cx="3429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ĐỌC TOÀN BÀI</a:t>
            </a:r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1600200" y="2362200"/>
            <a:ext cx="1447800" cy="762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1143000" y="3581400"/>
            <a:ext cx="1905000" cy="762000"/>
          </a:xfrm>
          <a:prstGeom prst="cloudCallout">
            <a:avLst>
              <a:gd name="adj1" fmla="val -45250"/>
              <a:gd name="adj2" fmla="val 7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>
            <a:off x="914400" y="4800600"/>
            <a:ext cx="2209800" cy="838200"/>
          </a:xfrm>
          <a:prstGeom prst="cloudCallout">
            <a:avLst>
              <a:gd name="adj1" fmla="val -11421"/>
              <a:gd name="adj2" fmla="val 5909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6248400" y="1752600"/>
            <a:ext cx="1905000" cy="1295400"/>
          </a:xfrm>
          <a:prstGeom prst="irregularSeal1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AutoShape 16"/>
          <p:cNvSpPr>
            <a:spLocks noChangeArrowheads="1"/>
          </p:cNvSpPr>
          <p:nvPr/>
        </p:nvSpPr>
        <p:spPr bwMode="auto">
          <a:xfrm>
            <a:off x="6172200" y="2895600"/>
            <a:ext cx="1905000" cy="1219200"/>
          </a:xfrm>
          <a:prstGeom prst="irregularSeal1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AutoShape 17"/>
          <p:cNvSpPr>
            <a:spLocks noChangeArrowheads="1"/>
          </p:cNvSpPr>
          <p:nvPr/>
        </p:nvSpPr>
        <p:spPr bwMode="auto">
          <a:xfrm>
            <a:off x="5334000" y="4038600"/>
            <a:ext cx="2362200" cy="1447800"/>
          </a:xfrm>
          <a:prstGeom prst="irregularSeal1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AutoShape 18"/>
          <p:cNvSpPr>
            <a:spLocks noChangeArrowheads="1"/>
          </p:cNvSpPr>
          <p:nvPr/>
        </p:nvSpPr>
        <p:spPr bwMode="auto">
          <a:xfrm>
            <a:off x="6553200" y="5181600"/>
            <a:ext cx="1905000" cy="1676400"/>
          </a:xfrm>
          <a:prstGeom prst="irregularSeal1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327" name="Picture 19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/>
      <p:bldP spid="28682" grpId="0"/>
      <p:bldP spid="28684" grpId="0" animBg="1"/>
      <p:bldP spid="28685" grpId="0" animBg="1"/>
      <p:bldP spid="28686" grpId="0" animBg="1"/>
      <p:bldP spid="28687" grpId="0" animBg="1"/>
      <p:bldP spid="28688" grpId="0" animBg="1"/>
      <p:bldP spid="28689" grpId="0" animBg="1"/>
      <p:bldP spid="286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5" descr="1908nhac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48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</a:t>
            </a:r>
            <a:r>
              <a:rPr lang="en-US" sz="2800" b="1">
                <a:solidFill>
                  <a:srgbClr val="FFFF99"/>
                </a:solidFill>
              </a:rPr>
              <a:t>CHUYỆN CỔ TÍCH VỀ LOÀI NGƯỜI</a:t>
            </a:r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99"/>
                </a:solidFill>
              </a:rPr>
              <a:t>XUÂN QUỲNH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1663700" y="2971800"/>
            <a:ext cx="632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FF00"/>
                </a:solidFill>
              </a:rPr>
              <a:t>Củng cố dặn dò.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1143000" y="50292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</a:rPr>
              <a:t>VỀ NHÀ HỌC THUỘC LÒNG TOÀN BÀI</a:t>
            </a:r>
          </a:p>
        </p:txBody>
      </p:sp>
      <p:pic>
        <p:nvPicPr>
          <p:cNvPr id="14344" name="Picture 12" descr="Frames PPT 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450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66" grpId="1"/>
      <p:bldP spid="45067" grpId="0"/>
      <p:bldP spid="4506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0"/>
            <a:ext cx="7239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743200" y="609600"/>
            <a:ext cx="434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32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 đọc: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5800" y="12827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KIỂM TRA BÀI CŨ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905000" y="1854200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- Đọc đoạn 3 4,5 của bài “ Bốn anh tài”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685800" y="2133600"/>
            <a:ext cx="7772400" cy="1676400"/>
          </a:xfrm>
          <a:prstGeom prst="horizontalScroll">
            <a:avLst>
              <a:gd name="adj" fmla="val 12500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99"/>
                </a:solidFill>
              </a:rPr>
              <a:t>Mỗi người bạn của Cẩu Khây có tài năng gi? </a:t>
            </a: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685800" y="3962400"/>
            <a:ext cx="7620000" cy="2438400"/>
          </a:xfrm>
          <a:prstGeom prst="wedgeRoundRectCallout">
            <a:avLst>
              <a:gd name="adj1" fmla="val -45250"/>
              <a:gd name="adj2" fmla="val 55014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rgbClr val="000099"/>
                </a:solidFill>
              </a:rPr>
              <a:t>	* Nắm Tay Đóng Cọc: Dùng tay đóng cọc, mỗi quả đấm giáng xuống, cọc tre thụt xuống hàng gang tay</a:t>
            </a:r>
          </a:p>
          <a:p>
            <a:r>
              <a:rPr lang="en-US" sz="2000" b="1">
                <a:solidFill>
                  <a:srgbClr val="000099"/>
                </a:solidFill>
              </a:rPr>
              <a:t>	*Lấy Tai Tát Nước:Lấy tai tát nước lên thửa ruộng cao bằng mái nhà.</a:t>
            </a:r>
          </a:p>
          <a:p>
            <a:r>
              <a:rPr lang="en-US" sz="2000" b="1">
                <a:solidFill>
                  <a:srgbClr val="000099"/>
                </a:solidFill>
              </a:rPr>
              <a:t>	*Móng Tay Đục Máng: Lấy móng tay đục gỗ thành lòng máng để dẫn nước vào ruộng.</a:t>
            </a:r>
          </a:p>
        </p:txBody>
      </p:sp>
      <p:pic>
        <p:nvPicPr>
          <p:cNvPr id="4104" name="Picture 1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3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  <p:bldP spid="7176" grpId="0" animBg="1"/>
      <p:bldP spid="71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81000" y="12827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800080"/>
                </a:solidFill>
              </a:rPr>
              <a:t>LUYỆN ĐỌC: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295400" y="8636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CÂU CHUYỆN VỀ LOÀI NGƯỜI</a:t>
            </a:r>
          </a:p>
        </p:txBody>
      </p:sp>
      <p:graphicFrame>
        <p:nvGraphicFramePr>
          <p:cNvPr id="14698" name="Group 362"/>
          <p:cNvGraphicFramePr>
            <a:graphicFrameLocks noGrp="1"/>
          </p:cNvGraphicFramePr>
          <p:nvPr>
            <p:ph/>
          </p:nvPr>
        </p:nvGraphicFramePr>
        <p:xfrm>
          <a:off x="457200" y="1714500"/>
          <a:ext cx="8458200" cy="4762500"/>
        </p:xfrm>
        <a:graphic>
          <a:graphicData uri="http://schemas.openxmlformats.org/drawingml/2006/table">
            <a:tbl>
              <a:tblPr/>
              <a:tblGrid>
                <a:gridCol w="4419600"/>
                <a:gridCol w="4038600"/>
              </a:tblGrid>
              <a:tr h="850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Luyện đọc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ừ ngữ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91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85800" y="2717800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Trụi trần, sáng lắm, nhìn rõ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Rộng lắm, loài người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09600" y="3744913"/>
            <a:ext cx="39624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008000"/>
                </a:solidFill>
              </a:rPr>
              <a:t>Nhưng còn cần cho trẻ</a:t>
            </a:r>
            <a:br>
              <a:rPr lang="en-US" i="1">
                <a:solidFill>
                  <a:srgbClr val="008000"/>
                </a:solidFill>
              </a:rPr>
            </a:br>
            <a:r>
              <a:rPr lang="en-US" i="1">
                <a:solidFill>
                  <a:srgbClr val="008000"/>
                </a:solidFill>
              </a:rPr>
              <a:t>Tình yêu và lời ru</a:t>
            </a:r>
            <a:br>
              <a:rPr lang="en-US" i="1">
                <a:solidFill>
                  <a:srgbClr val="008000"/>
                </a:solidFill>
              </a:rPr>
            </a:br>
            <a:r>
              <a:rPr lang="en-US" i="1">
                <a:solidFill>
                  <a:srgbClr val="008000"/>
                </a:solidFill>
              </a:rPr>
              <a:t>Cho nên mẹ sinh ra</a:t>
            </a:r>
            <a:br>
              <a:rPr lang="en-US" i="1">
                <a:solidFill>
                  <a:srgbClr val="008000"/>
                </a:solidFill>
              </a:rPr>
            </a:br>
            <a:r>
              <a:rPr lang="en-US" i="1">
                <a:solidFill>
                  <a:srgbClr val="008000"/>
                </a:solidFill>
              </a:rPr>
              <a:t>Để bế bồng chăm sóc</a:t>
            </a:r>
            <a:br>
              <a:rPr lang="en-US" i="1">
                <a:solidFill>
                  <a:srgbClr val="008000"/>
                </a:solidFill>
              </a:rPr>
            </a:br>
            <a:r>
              <a:rPr lang="en-US" i="1">
                <a:solidFill>
                  <a:srgbClr val="008000"/>
                </a:solidFill>
              </a:rPr>
              <a:t/>
            </a:r>
            <a:br>
              <a:rPr lang="en-US" i="1">
                <a:solidFill>
                  <a:srgbClr val="008000"/>
                </a:solidFill>
              </a:rPr>
            </a:br>
            <a:endParaRPr lang="en-US" i="1">
              <a:solidFill>
                <a:srgbClr val="008000"/>
              </a:solidFill>
            </a:endParaRPr>
          </a:p>
          <a:p>
            <a:pPr algn="ctr"/>
            <a:r>
              <a:rPr lang="en-US" i="1">
                <a:solidFill>
                  <a:srgbClr val="008000"/>
                </a:solidFill>
              </a:rPr>
              <a:t>Thầy viết chữ thật to:</a:t>
            </a:r>
            <a:br>
              <a:rPr lang="en-US" i="1">
                <a:solidFill>
                  <a:srgbClr val="008000"/>
                </a:solidFill>
              </a:rPr>
            </a:br>
            <a:r>
              <a:rPr lang="en-US" i="1">
                <a:solidFill>
                  <a:srgbClr val="008000"/>
                </a:solidFill>
              </a:rPr>
              <a:t>“Chuyện loài người” trước nhất</a:t>
            </a:r>
            <a:r>
              <a:rPr lang="en-US"/>
              <a:t>.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5137" name="AutoShape 2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763000" y="64008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5138" name="Text Box 21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5139" name="Rectangle 345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14687" name="Line 351"/>
          <p:cNvSpPr>
            <a:spLocks noChangeShapeType="1"/>
          </p:cNvSpPr>
          <p:nvPr/>
        </p:nvSpPr>
        <p:spPr bwMode="auto">
          <a:xfrm>
            <a:off x="1708150" y="4330700"/>
            <a:ext cx="841375" cy="15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88" name="Line 352"/>
          <p:cNvSpPr>
            <a:spLocks noChangeShapeType="1"/>
          </p:cNvSpPr>
          <p:nvPr/>
        </p:nvSpPr>
        <p:spPr bwMode="auto">
          <a:xfrm>
            <a:off x="2978150" y="4330700"/>
            <a:ext cx="450850" cy="127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89" name="Line 353"/>
          <p:cNvSpPr>
            <a:spLocks noChangeShapeType="1"/>
          </p:cNvSpPr>
          <p:nvPr/>
        </p:nvSpPr>
        <p:spPr bwMode="auto">
          <a:xfrm>
            <a:off x="1860550" y="4876800"/>
            <a:ext cx="187325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90" name="Line 354"/>
          <p:cNvSpPr>
            <a:spLocks noChangeShapeType="1"/>
          </p:cNvSpPr>
          <p:nvPr/>
        </p:nvSpPr>
        <p:spPr bwMode="auto">
          <a:xfrm>
            <a:off x="2876550" y="5676900"/>
            <a:ext cx="841375" cy="15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91" name="Line 355"/>
          <p:cNvSpPr>
            <a:spLocks noChangeShapeType="1"/>
          </p:cNvSpPr>
          <p:nvPr/>
        </p:nvSpPr>
        <p:spPr bwMode="auto">
          <a:xfrm flipV="1">
            <a:off x="1073150" y="6019800"/>
            <a:ext cx="182245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92" name="Text Box 356"/>
          <p:cNvSpPr txBox="1">
            <a:spLocks noChangeArrowheads="1"/>
          </p:cNvSpPr>
          <p:nvPr/>
        </p:nvSpPr>
        <p:spPr bwMode="auto">
          <a:xfrm>
            <a:off x="4800600" y="2667000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Trong câu chuyện cổ tích này ai là người sinh ra đầu tiên</a:t>
            </a:r>
          </a:p>
        </p:txBody>
      </p:sp>
      <p:sp>
        <p:nvSpPr>
          <p:cNvPr id="14693" name="Text Box 357"/>
          <p:cNvSpPr txBox="1">
            <a:spLocks noChangeArrowheads="1"/>
          </p:cNvSpPr>
          <p:nvPr/>
        </p:nvSpPr>
        <p:spPr bwMode="auto">
          <a:xfrm>
            <a:off x="4953000" y="3276600"/>
            <a:ext cx="4191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993300"/>
                </a:solidFill>
              </a:rPr>
              <a:t>Trời sinh ra trước nhất</a:t>
            </a:r>
            <a:br>
              <a:rPr lang="en-US" sz="2000">
                <a:solidFill>
                  <a:srgbClr val="993300"/>
                </a:solidFill>
              </a:rPr>
            </a:br>
            <a:r>
              <a:rPr lang="en-US" sz="2000">
                <a:solidFill>
                  <a:srgbClr val="993300"/>
                </a:solidFill>
              </a:rPr>
              <a:t>Chỉ toàn là trẻ con</a:t>
            </a:r>
            <a:br>
              <a:rPr lang="en-US" sz="2000">
                <a:solidFill>
                  <a:srgbClr val="993300"/>
                </a:solidFill>
              </a:rPr>
            </a:br>
            <a:r>
              <a:rPr lang="en-US" sz="2000">
                <a:solidFill>
                  <a:srgbClr val="008000"/>
                </a:solidFill>
              </a:rPr>
              <a:t/>
            </a:r>
            <a:br>
              <a:rPr lang="en-US" sz="2000">
                <a:solidFill>
                  <a:srgbClr val="008000"/>
                </a:solidFill>
              </a:rPr>
            </a:br>
            <a:endParaRPr lang="en-US" sz="2000">
              <a:solidFill>
                <a:srgbClr val="008000"/>
              </a:solidFill>
            </a:endParaRPr>
          </a:p>
        </p:txBody>
      </p:sp>
      <p:sp>
        <p:nvSpPr>
          <p:cNvPr id="14694" name="Text Box 358"/>
          <p:cNvSpPr txBox="1">
            <a:spLocks noChangeArrowheads="1"/>
          </p:cNvSpPr>
          <p:nvPr/>
        </p:nvSpPr>
        <p:spPr bwMode="auto">
          <a:xfrm>
            <a:off x="4953000" y="391160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Vì sao khi trẻ sinh ra cần có ngay người mẹ?</a:t>
            </a:r>
          </a:p>
        </p:txBody>
      </p:sp>
      <p:sp>
        <p:nvSpPr>
          <p:cNvPr id="14695" name="Text Box 359"/>
          <p:cNvSpPr txBox="1">
            <a:spLocks noChangeArrowheads="1"/>
          </p:cNvSpPr>
          <p:nvPr/>
        </p:nvSpPr>
        <p:spPr bwMode="auto">
          <a:xfrm>
            <a:off x="4953000" y="511810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Bố và thầy giáo giúp trẻ những gì?</a:t>
            </a:r>
          </a:p>
        </p:txBody>
      </p:sp>
      <p:sp>
        <p:nvSpPr>
          <p:cNvPr id="14696" name="Text Box 360"/>
          <p:cNvSpPr txBox="1">
            <a:spLocks noChangeArrowheads="1"/>
          </p:cNvSpPr>
          <p:nvPr/>
        </p:nvSpPr>
        <p:spPr bwMode="auto">
          <a:xfrm>
            <a:off x="4953000" y="4525963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Vì trẻ cần tình yêu và lời ru, cần bế bồng chăm sóc.</a:t>
            </a:r>
          </a:p>
        </p:txBody>
      </p:sp>
      <p:sp>
        <p:nvSpPr>
          <p:cNvPr id="14697" name="Text Box 361"/>
          <p:cNvSpPr txBox="1">
            <a:spLocks noChangeArrowheads="1"/>
          </p:cNvSpPr>
          <p:nvPr/>
        </p:nvSpPr>
        <p:spPr bwMode="auto">
          <a:xfrm>
            <a:off x="5003800" y="5461000"/>
            <a:ext cx="36576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Bố giúp trẻ hiểu biết, bảo trẻ ngoan, dạy trẻ biết nghĩ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Thầy giáo giúp trẻ học hành</a:t>
            </a:r>
          </a:p>
        </p:txBody>
      </p:sp>
      <p:pic>
        <p:nvPicPr>
          <p:cNvPr id="5151" name="Picture 364" descr="Frames PPT 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2000"/>
                                        <p:tgtEl>
                                          <p:spTgt spid="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000"/>
                                        <p:tgtEl>
                                          <p:spTgt spid="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4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4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4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14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87" grpId="0" animBg="1"/>
      <p:bldP spid="14688" grpId="0" animBg="1"/>
      <p:bldP spid="14689" grpId="0" animBg="1"/>
      <p:bldP spid="14690" grpId="0" animBg="1"/>
      <p:bldP spid="14691" grpId="0" animBg="1"/>
      <p:bldP spid="14692" grpId="0"/>
      <p:bldP spid="14693" grpId="0"/>
      <p:bldP spid="14694" grpId="0"/>
      <p:bldP spid="14695" grpId="0"/>
      <p:bldP spid="14696" grpId="0"/>
      <p:bldP spid="146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aquy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4800" y="1612900"/>
            <a:ext cx="36766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143500" y="60452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NHÀ THƠ XUÂN QUỲNH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-304800" y="1295400"/>
            <a:ext cx="5562600" cy="5562600"/>
          </a:xfrm>
          <a:prstGeom prst="verticalScroll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b="1">
                <a:solidFill>
                  <a:srgbClr val="000099"/>
                </a:solidFill>
              </a:rPr>
              <a:t>Trời sinh ra trước nhất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Chỉ toàn là trẻ con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Trên trái đất trụi trần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Không dáng cây ngọn cỏ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Mắt trẻ con sáng lắm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Nhưng chưa thấy gì đâu!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Mặt trời mới nhô cao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Cho trẻ con nhìn rõ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Nhưng còn cần cho trẻ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Tình yêu và lời ru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Cho nên mẹ sinh ra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Để bế bồng chăm sóc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Muốn cho trẻ hiểu biết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Thế là bố sinh ra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Bố bảo cho biết ngoan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Bố dạy cho biết nghĩ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Rộng lắm là mặt bể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Dài là con đường đi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Núi thì xanh và xa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Hình tròn là quả đất…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Chữ bắt đầu có trước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Rồi có ghế có bàn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Rồi có lớp có trường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Và sinh ra thầy giáo…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Cái bàng bằng cái chiếu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Cục phấn từ đá ra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Thầy viết chữ thật to: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>“Chuyện loài người” trước nhất.</a:t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r>
              <a:rPr lang="en-US" sz="1000" b="1">
                <a:solidFill>
                  <a:srgbClr val="000099"/>
                </a:solidFill>
              </a:rPr>
              <a:t/>
            </a:r>
            <a:br>
              <a:rPr lang="en-US" sz="1000" b="1">
                <a:solidFill>
                  <a:srgbClr val="000099"/>
                </a:solidFill>
              </a:rPr>
            </a:br>
            <a:endParaRPr lang="en-US" sz="1000" b="1">
              <a:solidFill>
                <a:srgbClr val="000099"/>
              </a:solidFill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04800" y="457200"/>
            <a:ext cx="434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320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Tập đọc: </a:t>
            </a:r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4114800" y="6096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159000" y="419100"/>
            <a:ext cx="6705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</a:rPr>
              <a:t>CHUYỆN CỔ TÍCH VỀ LOÀI NGƯỜI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638800" y="10668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6153" name="Text Box 13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endParaRPr lang="en-US" sz="2800" u="sng">
              <a:solidFill>
                <a:srgbClr val="CC33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pic>
        <p:nvPicPr>
          <p:cNvPr id="6154" name="Picture 14" descr="Frames PPT 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" y="2286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3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2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 animBg="1"/>
      <p:bldP spid="12295" grpId="1" animBg="1"/>
      <p:bldP spid="12299" grpId="0"/>
      <p:bldP spid="123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86200" y="1828800"/>
            <a:ext cx="5029200" cy="5105400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latin typeface="Arial"/>
            </a:endParaRPr>
          </a:p>
        </p:txBody>
      </p:sp>
      <p:pic>
        <p:nvPicPr>
          <p:cNvPr id="13316" name="Picture 4" descr="biển đ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905000"/>
            <a:ext cx="4800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&amp;t=1&amp;usg=__GzMBb-nB-PWaJtje_t1u2aWPpIA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7800" y="4343400"/>
            <a:ext cx="4800600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-393700" y="1600200"/>
            <a:ext cx="4800600" cy="5105400"/>
          </a:xfrm>
          <a:prstGeom prst="verticalScroll">
            <a:avLst>
              <a:gd name="adj" fmla="val 1250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CC3300"/>
                </a:solidFill>
              </a:rPr>
              <a:t>Rộng lắm là mặt bể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Dài là con đường đi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Núi thì xanh và xa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Hình tròn là quả đất…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/>
            </a:r>
            <a:br>
              <a:rPr lang="en-US" sz="2800">
                <a:solidFill>
                  <a:srgbClr val="CC3300"/>
                </a:solidFill>
              </a:rPr>
            </a:b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pic>
        <p:nvPicPr>
          <p:cNvPr id="7177" name="Picture 12" descr="Frames PPT 0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76400" y="1816100"/>
            <a:ext cx="64770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smtClean="0">
                <a:latin typeface="Arial"/>
              </a:rPr>
              <a:t>Theo em bài thơ này có ý nghĩa gì?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609600" y="3200400"/>
            <a:ext cx="8001000" cy="3429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CC3300"/>
                </a:solidFill>
              </a:rPr>
              <a:t>	Nội dung:</a:t>
            </a:r>
          </a:p>
          <a:p>
            <a:r>
              <a:rPr lang="en-US" sz="2800">
                <a:solidFill>
                  <a:srgbClr val="CC3300"/>
                </a:solidFill>
              </a:rPr>
              <a:t>Bài thơ muốn nói lên mọi vật được sinh ra trên </a:t>
            </a:r>
          </a:p>
          <a:p>
            <a:r>
              <a:rPr lang="en-US" sz="2800">
                <a:solidFill>
                  <a:srgbClr val="CC3300"/>
                </a:solidFill>
              </a:rPr>
              <a:t>trái đất này là vì con người, vì trẻ em. Hãy dành </a:t>
            </a:r>
          </a:p>
          <a:p>
            <a:r>
              <a:rPr lang="en-US" sz="2800">
                <a:solidFill>
                  <a:srgbClr val="CC3300"/>
                </a:solidFill>
              </a:rPr>
              <a:t>cho trẻ em những gì tốt đẹp nhất</a:t>
            </a:r>
          </a:p>
        </p:txBody>
      </p:sp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pic>
        <p:nvPicPr>
          <p:cNvPr id="8199" name="Picture 1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3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1219200"/>
            <a:ext cx="64770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smtClean="0">
                <a:latin typeface="Arial"/>
              </a:rPr>
              <a:t>Luyện đọc - Học thuộc lòng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-457200" y="2222500"/>
            <a:ext cx="9829800" cy="4635500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>
              <a:solidFill>
                <a:srgbClr val="CC3300"/>
              </a:solidFill>
            </a:endParaRPr>
          </a:p>
          <a:p>
            <a:pPr algn="ctr"/>
            <a:endParaRPr lang="en-US" sz="2800">
              <a:solidFill>
                <a:srgbClr val="CC3300"/>
              </a:solidFill>
            </a:endParaRPr>
          </a:p>
          <a:p>
            <a:pPr algn="ctr"/>
            <a:endParaRPr lang="en-US" sz="2800">
              <a:solidFill>
                <a:srgbClr val="CC3300"/>
              </a:solidFill>
            </a:endParaRPr>
          </a:p>
          <a:p>
            <a:pPr algn="ctr"/>
            <a:r>
              <a:rPr lang="en-US" sz="2800">
                <a:solidFill>
                  <a:srgbClr val="CC3300"/>
                </a:solidFill>
              </a:rPr>
              <a:t>Trời sinh ra trước nhất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Chỉ toàn là trẻ con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Trên trái đất trụi trần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Không dáng cây ngọn cỏ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/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Mắt trẻ con sáng lắm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Nhưng chưa thấy gì đâu!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Mặt trời mới nhô cao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Cho trẻ con nhìn rõ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/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/>
            </a:r>
            <a:br>
              <a:rPr lang="en-US" sz="2800">
                <a:solidFill>
                  <a:srgbClr val="CC3300"/>
                </a:solidFill>
              </a:rPr>
            </a:b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57200" y="2895600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8000"/>
                </a:solidFill>
              </a:rPr>
              <a:t>Đọc đoạn</a:t>
            </a:r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pic>
        <p:nvPicPr>
          <p:cNvPr id="9224" name="Picture 1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8" grpId="0" animBg="1"/>
      <p:bldP spid="204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1219200"/>
            <a:ext cx="64770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smtClean="0">
                <a:latin typeface="Arial"/>
              </a:rPr>
              <a:t>Luyện đọc - Học thuộc lòng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-457200" y="2260600"/>
            <a:ext cx="9829800" cy="4635500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>
              <a:solidFill>
                <a:srgbClr val="CC3300"/>
              </a:solidFill>
            </a:endParaRPr>
          </a:p>
          <a:p>
            <a:pPr algn="ctr"/>
            <a:endParaRPr lang="en-US" sz="2800">
              <a:solidFill>
                <a:srgbClr val="CC3300"/>
              </a:solidFill>
            </a:endParaRPr>
          </a:p>
          <a:p>
            <a:pPr algn="ctr"/>
            <a:r>
              <a:rPr lang="en-US" sz="2800">
                <a:solidFill>
                  <a:srgbClr val="CC3300"/>
                </a:solidFill>
              </a:rPr>
              <a:t>Nhưng còn cần cho trẻ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Tình yêu và lời ru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Cho nên mẹ sinh ra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Để bế bồng chăm sóc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/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Muốn cho trẻ hiểu biết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Thế là bố sinh ra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Bố bảo cho biết ngoan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 sz="2800">
                <a:solidFill>
                  <a:srgbClr val="CC3300"/>
                </a:solidFill>
              </a:rPr>
              <a:t>Bố dạy cho biết nghĩ</a:t>
            </a:r>
            <a:br>
              <a:rPr lang="en-US" sz="2800">
                <a:solidFill>
                  <a:srgbClr val="CC3300"/>
                </a:solidFill>
              </a:rPr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2895600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8000"/>
                </a:solidFill>
              </a:rPr>
              <a:t>Đọc đoạn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pic>
        <p:nvPicPr>
          <p:cNvPr id="10248" name="Picture 9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4" grpId="0" animBg="1"/>
      <p:bldP spid="225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1219200"/>
            <a:ext cx="6477000" cy="1371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smtClean="0">
                <a:latin typeface="Arial"/>
              </a:rPr>
              <a:t>Luyện đọc - Học thuộc lòng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76400" y="0"/>
            <a:ext cx="6248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2800">
              <a:solidFill>
                <a:srgbClr val="CC3300"/>
              </a:solidFill>
            </a:endParaRPr>
          </a:p>
          <a:p>
            <a:pPr algn="ctr" eaLnBrk="1" hangingPunct="1"/>
            <a:r>
              <a:rPr lang="en-US" sz="2800" u="sng">
                <a:solidFill>
                  <a:srgbClr val="CC3300"/>
                </a:solidFill>
              </a:rPr>
              <a:t>Tập đọc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5791200" y="13081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8000"/>
                </a:solidFill>
              </a:rPr>
              <a:t>XUÂN QUỲNH</a:t>
            </a: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-457200" y="2260600"/>
            <a:ext cx="9829800" cy="4635500"/>
          </a:xfrm>
          <a:prstGeom prst="vertic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>
              <a:solidFill>
                <a:srgbClr val="CC3300"/>
              </a:solidFill>
            </a:endParaRPr>
          </a:p>
          <a:p>
            <a:pPr algn="ctr"/>
            <a:r>
              <a:rPr lang="en-US" sz="2400">
                <a:solidFill>
                  <a:srgbClr val="CC3300"/>
                </a:solidFill>
              </a:rPr>
              <a:t>Rộng lắm là mặt bể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Dài là con đường đi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Núi thì xanh và xa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Hình tròn là quả đất…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/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Chữ bắt đầu có trước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Rồi có ghế có bàn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Rồi có lớp có trường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>Và sinh ra thầy giáo…</a:t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/>
            </a:r>
            <a:br>
              <a:rPr lang="en-US" sz="2400">
                <a:solidFill>
                  <a:srgbClr val="CC3300"/>
                </a:solidFill>
              </a:rPr>
            </a:br>
            <a:r>
              <a:rPr lang="en-US" sz="2400">
                <a:solidFill>
                  <a:srgbClr val="CC3300"/>
                </a:solidFill>
              </a:rPr>
              <a:t/>
            </a:r>
            <a:br>
              <a:rPr lang="en-US" sz="2400">
                <a:solidFill>
                  <a:srgbClr val="CC3300"/>
                </a:solidFill>
              </a:rPr>
            </a:br>
            <a:endParaRPr lang="en-US" sz="2400">
              <a:solidFill>
                <a:srgbClr val="CC3300"/>
              </a:solidFill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457200" y="2895600"/>
            <a:ext cx="190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8000"/>
                </a:solidFill>
              </a:rPr>
              <a:t>Đọc đoạn</a:t>
            </a: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304800" y="863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                 </a:t>
            </a:r>
            <a:r>
              <a:rPr lang="en-US" sz="2800" b="1">
                <a:solidFill>
                  <a:schemeClr val="tx2"/>
                </a:solidFill>
              </a:rPr>
              <a:t> CHUYỆN C</a:t>
            </a:r>
            <a:r>
              <a:rPr lang="en-US" sz="2800" b="1"/>
              <a:t>Ổ TÍCH </a:t>
            </a:r>
            <a:r>
              <a:rPr lang="en-US" sz="2800" b="1">
                <a:solidFill>
                  <a:schemeClr val="tx2"/>
                </a:solidFill>
              </a:rPr>
              <a:t>VỀ LOÀI NGƯỜI</a:t>
            </a:r>
          </a:p>
        </p:txBody>
      </p:sp>
      <p:pic>
        <p:nvPicPr>
          <p:cNvPr id="11272" name="Picture 10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8" grpId="0" animBg="1"/>
      <p:bldP spid="23559" grpId="0"/>
    </p:bldLst>
  </p:timing>
</p:sld>
</file>

<file path=ppt/theme/theme1.xml><?xml version="1.0" encoding="utf-8"?>
<a:theme xmlns:a="http://schemas.openxmlformats.org/drawingml/2006/main" name="Glass Layers">
  <a:themeElements>
    <a:clrScheme name="Glass Layers 5">
      <a:dk1>
        <a:srgbClr val="000000"/>
      </a:dk1>
      <a:lt1>
        <a:srgbClr val="CCECFF"/>
      </a:lt1>
      <a:dk2>
        <a:srgbClr val="000000"/>
      </a:dk2>
      <a:lt2>
        <a:srgbClr val="D6EDEE"/>
      </a:lt2>
      <a:accent1>
        <a:srgbClr val="E8F0F4"/>
      </a:accent1>
      <a:accent2>
        <a:srgbClr val="8EAAFA"/>
      </a:accent2>
      <a:accent3>
        <a:srgbClr val="E2F4FF"/>
      </a:accent3>
      <a:accent4>
        <a:srgbClr val="000000"/>
      </a:accent4>
      <a:accent5>
        <a:srgbClr val="F2F6F8"/>
      </a:accent5>
      <a:accent6>
        <a:srgbClr val="809AE3"/>
      </a:accent6>
      <a:hlink>
        <a:srgbClr val="0066FF"/>
      </a:hlink>
      <a:folHlink>
        <a:srgbClr val="9947FD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209</TotalTime>
  <Words>399</Words>
  <Application>Microsoft Office PowerPoint</Application>
  <PresentationFormat>On-screen Show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Wingdings</vt:lpstr>
      <vt:lpstr>Calibri</vt:lpstr>
      <vt:lpstr>Times New Roman</vt:lpstr>
      <vt:lpstr>.VnTime</vt:lpstr>
      <vt:lpstr>Glass Layers</vt:lpstr>
      <vt:lpstr>Slide 1</vt:lpstr>
      <vt:lpstr>Slide 2</vt:lpstr>
      <vt:lpstr>Slide 3</vt:lpstr>
      <vt:lpstr>Slide 4</vt:lpstr>
      <vt:lpstr>Slide 5</vt:lpstr>
      <vt:lpstr>Theo em bài thơ này có ý nghĩa gì?</vt:lpstr>
      <vt:lpstr>Luyện đọc - Học thuộc lòng</vt:lpstr>
      <vt:lpstr>Luyện đọc - Học thuộc lòng</vt:lpstr>
      <vt:lpstr>Luyện đọc - Học thuộc lòng</vt:lpstr>
      <vt:lpstr>Luyện đọc - Học thuộc lòng</vt:lpstr>
      <vt:lpstr>Slide 11</vt:lpstr>
      <vt:lpstr>Slide 12</vt:lpstr>
    </vt:vector>
  </TitlesOfParts>
  <Company>Sudico Yen bai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  ngày   tháng   năm 2010</dc:title>
  <dc:creator>Customer</dc:creator>
  <cp:lastModifiedBy>CSTeam</cp:lastModifiedBy>
  <cp:revision>20</cp:revision>
  <dcterms:created xsi:type="dcterms:W3CDTF">2010-07-30T23:10:22Z</dcterms:created>
  <dcterms:modified xsi:type="dcterms:W3CDTF">2016-06-30T01:46:16Z</dcterms:modified>
</cp:coreProperties>
</file>