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65" r:id="rId4"/>
    <p:sldId id="278" r:id="rId5"/>
    <p:sldId id="258" r:id="rId6"/>
    <p:sldId id="282" r:id="rId7"/>
    <p:sldId id="259" r:id="rId8"/>
    <p:sldId id="260" r:id="rId9"/>
    <p:sldId id="261" r:id="rId10"/>
    <p:sldId id="262" r:id="rId11"/>
    <p:sldId id="264" r:id="rId12"/>
    <p:sldId id="266" r:id="rId13"/>
    <p:sldId id="267" r:id="rId14"/>
    <p:sldId id="268" r:id="rId15"/>
    <p:sldId id="269" r:id="rId16"/>
    <p:sldId id="270" r:id="rId17"/>
    <p:sldId id="281" r:id="rId18"/>
    <p:sldId id="271" r:id="rId19"/>
    <p:sldId id="272" r:id="rId20"/>
    <p:sldId id="273" r:id="rId21"/>
    <p:sldId id="274" r:id="rId22"/>
    <p:sldId id="275" r:id="rId23"/>
    <p:sldId id="276" r:id="rId24"/>
    <p:sldId id="277" r:id="rId25"/>
    <p:sldId id="279"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3300"/>
    <a:srgbClr val="33CC33"/>
    <a:srgbClr val="0033CC"/>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6156"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smtClean="0"/>
              <a:t>Click to edit Master title style</a:t>
            </a:r>
          </a:p>
        </p:txBody>
      </p:sp>
      <p:sp>
        <p:nvSpPr>
          <p:cNvPr id="61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fld id="{91C3E014-278C-4D98-B1CB-72D40214180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666FC45-CDE5-4862-A7E1-8C3669844E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80BBFD7-E0CA-4B92-9A3B-9289CF4F93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A6D5B33-48A7-4A30-9105-0C82C69046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424E887-225A-4592-A054-B45AF6E6045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4EEDFB9-9E6E-45BB-8601-D509B319FB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84D89284-5809-4684-8C4D-0AF0A43AFA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B5C3F83-4353-413B-A2E6-00045180DCC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05CB6191-2C60-45A9-8887-4727393EE38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65DAE7C-9D12-477D-B470-CBA1F967EDA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189BBD0-137C-45A6-9E8C-A9B9F920A12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1"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5132"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5133"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E6DDFBF6-D9DC-455B-B6E7-D8591D38778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07112402462824"/>
          <p:cNvPicPr>
            <a:picLocks noChangeAspect="1" noChangeArrowheads="1" noCrop="1"/>
          </p:cNvPicPr>
          <p:nvPr>
            <p:ph type="subTitle" idx="1"/>
          </p:nvPr>
        </p:nvPicPr>
        <p:blipFill>
          <a:blip r:embed="rId2"/>
          <a:srcRect/>
          <a:stretch>
            <a:fillRect/>
          </a:stretch>
        </p:blipFill>
        <p:spPr>
          <a:xfrm>
            <a:off x="0" y="0"/>
            <a:ext cx="9144000" cy="6858000"/>
          </a:xfrm>
          <a:noFill/>
        </p:spPr>
      </p:pic>
      <p:sp>
        <p:nvSpPr>
          <p:cNvPr id="2060" name="WordArt 12"/>
          <p:cNvSpPr>
            <a:spLocks noChangeArrowheads="1" noChangeShapeType="1" noTextEdit="1"/>
          </p:cNvSpPr>
          <p:nvPr/>
        </p:nvSpPr>
        <p:spPr bwMode="auto">
          <a:xfrm>
            <a:off x="609600" y="1752600"/>
            <a:ext cx="7772400" cy="3581400"/>
          </a:xfrm>
          <a:prstGeom prst="rect">
            <a:avLst/>
          </a:prstGeom>
        </p:spPr>
        <p:txBody>
          <a:bodyPr wrap="none" fromWordArt="1">
            <a:prstTxWarp prst="textCascadeUp">
              <a:avLst>
                <a:gd name="adj" fmla="val 44444"/>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Arial"/>
                <a:cs typeface="Arial"/>
              </a:rPr>
              <a:t>kính chào thầy cô cùng các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wedge">
                                      <p:cBhvr>
                                        <p:cTn id="7" dur="20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60"/>
                                        </p:tgtEl>
                                        <p:attrNameLst>
                                          <p:attrName>style.visibility</p:attrName>
                                        </p:attrNameLst>
                                      </p:cBhvr>
                                      <p:to>
                                        <p:strVal val="visible"/>
                                      </p:to>
                                    </p:set>
                                    <p:animEffect transition="in" filter="box(in)">
                                      <p:cBhvr>
                                        <p:cTn id="12" dur="500"/>
                                        <p:tgtEl>
                                          <p:spTgt spid="2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0" y="0"/>
            <a:ext cx="8955088" cy="6858000"/>
          </a:xfrm>
        </p:spPr>
        <p:txBody>
          <a:bodyPr/>
          <a:lstStyle/>
          <a:p>
            <a:pPr lvl="1" eaLnBrk="1" hangingPunct="1"/>
            <a:endParaRPr lang="en-US" sz="2400" smtClean="0">
              <a:latin typeface="Arial" charset="0"/>
            </a:endParaRPr>
          </a:p>
          <a:p>
            <a:pPr lvl="1" eaLnBrk="1" hangingPunct="1"/>
            <a:endParaRPr lang="en-US" sz="2400" smtClean="0">
              <a:latin typeface="Arial" charset="0"/>
            </a:endParaRPr>
          </a:p>
          <a:p>
            <a:pPr lvl="1" eaLnBrk="1" hangingPunct="1"/>
            <a:r>
              <a:rPr lang="en-US" sz="2400" smtClean="0">
                <a:latin typeface="Arial" charset="0"/>
              </a:rPr>
              <a:t>3. Sau chuyện đó, Mi-chi-a đã hiểu ra điều gì?</a:t>
            </a:r>
          </a:p>
          <a:p>
            <a:pPr lvl="1" eaLnBrk="1" hangingPunct="1"/>
            <a:endParaRPr lang="en-US" sz="2400" smtClean="0">
              <a:latin typeface="Arial" charset="0"/>
            </a:endParaRPr>
          </a:p>
          <a:p>
            <a:pPr lvl="1" eaLnBrk="1" hangingPunct="1"/>
            <a:r>
              <a:rPr lang="en-US" sz="2400" smtClean="0">
                <a:solidFill>
                  <a:schemeClr val="hlink"/>
                </a:solidFill>
                <a:latin typeface="Arial" charset="0"/>
              </a:rPr>
              <a:t>Trong cuộc sống, con người chỉ cần một phút có thể làm nên chuyện quan trọng.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strips(downLeft)">
                                      <p:cBhvr>
                                        <p:cTn id="7" dur="500"/>
                                        <p:tgtEl>
                                          <p:spTgt spid="1638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387">
                                            <p:txEl>
                                              <p:pRg st="4" end="4"/>
                                            </p:txEl>
                                          </p:spTgt>
                                        </p:tgtEl>
                                        <p:attrNameLst>
                                          <p:attrName>style.visibility</p:attrName>
                                        </p:attrNameLst>
                                      </p:cBhvr>
                                      <p:to>
                                        <p:strVal val="visible"/>
                                      </p:to>
                                    </p:set>
                                    <p:anim calcmode="lin" valueType="num">
                                      <p:cBhvr additive="base">
                                        <p:cTn id="12"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mtClean="0">
                <a:latin typeface="Arial" charset="0"/>
              </a:rPr>
              <a:t>* </a:t>
            </a:r>
            <a:r>
              <a:rPr lang="en-US" smtClean="0">
                <a:solidFill>
                  <a:schemeClr val="hlink"/>
                </a:solidFill>
                <a:latin typeface="Arial" charset="0"/>
              </a:rPr>
              <a:t>Một phút đều đáng quý. Chúng ta phải tiết kiệm thời giờ</a:t>
            </a:r>
          </a:p>
        </p:txBody>
      </p:sp>
      <p:sp>
        <p:nvSpPr>
          <p:cNvPr id="13315" name="WordArt 5"/>
          <p:cNvSpPr>
            <a:spLocks noChangeArrowheads="1" noChangeShapeType="1" noTextEdit="1"/>
          </p:cNvSpPr>
          <p:nvPr/>
        </p:nvSpPr>
        <p:spPr bwMode="auto">
          <a:xfrm>
            <a:off x="1676400" y="914400"/>
            <a:ext cx="28956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Kết luận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animEffect transition="in" filter="checkerboard(across)">
                                      <p:cBhvr>
                                        <p:cTn id="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0" y="0"/>
            <a:ext cx="8915400" cy="6858000"/>
          </a:xfrm>
        </p:spPr>
        <p:txBody>
          <a:bodyPr/>
          <a:lstStyle/>
          <a:p>
            <a:pPr eaLnBrk="1" hangingPunct="1"/>
            <a:endParaRPr lang="en-US" smtClean="0">
              <a:latin typeface="Arial" charset="0"/>
            </a:endParaRPr>
          </a:p>
          <a:p>
            <a:pPr lvl="2" eaLnBrk="1" hangingPunct="1"/>
            <a:r>
              <a:rPr lang="en-US" sz="3200" smtClean="0">
                <a:latin typeface="Arial" charset="0"/>
              </a:rPr>
              <a:t>:</a:t>
            </a:r>
          </a:p>
          <a:p>
            <a:pPr lvl="2" eaLnBrk="1" hangingPunct="1"/>
            <a:endParaRPr lang="en-US" sz="3200" smtClean="0">
              <a:latin typeface="Arial" charset="0"/>
            </a:endParaRPr>
          </a:p>
          <a:p>
            <a:pPr lvl="2" eaLnBrk="1" hangingPunct="1"/>
            <a:endParaRPr lang="en-US" sz="3200" smtClean="0">
              <a:latin typeface="Arial" charset="0"/>
            </a:endParaRPr>
          </a:p>
          <a:p>
            <a:pPr lvl="2" eaLnBrk="1" hangingPunct="1"/>
            <a:r>
              <a:rPr lang="en-US" sz="2800" smtClean="0">
                <a:latin typeface="Arial" charset="0"/>
              </a:rPr>
              <a:t>N1: Học sinh đến phòng thi bị muộn.</a:t>
            </a:r>
          </a:p>
          <a:p>
            <a:pPr lvl="2" eaLnBrk="1" hangingPunct="1"/>
            <a:r>
              <a:rPr lang="en-US" sz="2800" smtClean="0">
                <a:latin typeface="Arial" charset="0"/>
              </a:rPr>
              <a:t>N2: Hành khách đến muộn giờ tàu chạy, máy bay cất cánh.</a:t>
            </a:r>
          </a:p>
          <a:p>
            <a:pPr lvl="2" eaLnBrk="1" hangingPunct="1"/>
            <a:r>
              <a:rPr lang="en-US" sz="2800" smtClean="0">
                <a:latin typeface="Arial" charset="0"/>
              </a:rPr>
              <a:t>N3: Người bệnh đưa đến bệnh viện cấp cứu chậm</a:t>
            </a:r>
          </a:p>
        </p:txBody>
      </p:sp>
      <p:sp>
        <p:nvSpPr>
          <p:cNvPr id="21508" name="WordArt 4" descr="White marble"/>
          <p:cNvSpPr>
            <a:spLocks noChangeArrowheads="1" noChangeShapeType="1" noTextEdit="1"/>
          </p:cNvSpPr>
          <p:nvPr/>
        </p:nvSpPr>
        <p:spPr bwMode="auto">
          <a:xfrm>
            <a:off x="1447800" y="762000"/>
            <a:ext cx="432435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Thảo luận tình huống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strips(downLef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wedge">
                                      <p:cBhvr>
                                        <p:cTn id="12" dur="2000"/>
                                        <p:tgtEl>
                                          <p:spTgt spid="2150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 calcmode="lin" valueType="num">
                                      <p:cBhvr additive="base">
                                        <p:cTn id="17"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nodeType="click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animEffect transition="in" filter="wipe(down)">
                                      <p:cBhvr>
                                        <p:cTn id="23"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0" y="0"/>
            <a:ext cx="8955088" cy="6858000"/>
          </a:xfrm>
        </p:spPr>
        <p:txBody>
          <a:bodyPr/>
          <a:lstStyle/>
          <a:p>
            <a:pPr lvl="2" eaLnBrk="1" hangingPunct="1"/>
            <a:endParaRPr lang="en-US" smtClean="0">
              <a:latin typeface="Arial" charset="0"/>
            </a:endParaRPr>
          </a:p>
          <a:p>
            <a:pPr lvl="2" eaLnBrk="1" hangingPunct="1"/>
            <a:r>
              <a:rPr lang="en-US" sz="2800" smtClean="0">
                <a:latin typeface="Arial" charset="0"/>
              </a:rPr>
              <a:t>N1: Học sinh đến phòng thi bị muộn?</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chemeClr val="hlink"/>
                </a:solidFill>
                <a:latin typeface="Arial" charset="0"/>
              </a:rPr>
              <a:t>Học sinh đến phòng muộn có thể không được vào phòng thi hoặc ảnh hưỡng xấu đến kết quả bài thi.</a:t>
            </a:r>
          </a:p>
          <a:p>
            <a:pPr lvl="2" eaLnBrk="1" hangingPunct="1"/>
            <a:endParaRPr lang="en-US" sz="2800" smtClean="0">
              <a:solidFill>
                <a:schemeClr val="hlink"/>
              </a:solidFill>
              <a:latin typeface="Arial" charset="0"/>
            </a:endParaRPr>
          </a:p>
          <a:p>
            <a:pPr lvl="2" eaLnBrk="1" hangingPunct="1"/>
            <a:endParaRPr lang="en-US" sz="2800" smtClean="0">
              <a:latin typeface="Arial" charset="0"/>
            </a:endParaRPr>
          </a:p>
          <a:p>
            <a:pPr lvl="2" eaLnBrk="1" hangingPunct="1"/>
            <a:endParaRPr lang="en-US"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2531">
                                            <p:txEl>
                                              <p:pRg st="4" end="4"/>
                                            </p:txEl>
                                          </p:spTgt>
                                        </p:tgtEl>
                                        <p:attrNameLst>
                                          <p:attrName>style.visibility</p:attrName>
                                        </p:attrNameLst>
                                      </p:cBhvr>
                                      <p:to>
                                        <p:strVal val="visible"/>
                                      </p:to>
                                    </p:set>
                                    <p:animEffect transition="in" filter="wheel(4)">
                                      <p:cBhvr>
                                        <p:cTn id="7" dur="20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0" y="0"/>
            <a:ext cx="8955088" cy="6858000"/>
          </a:xfrm>
        </p:spPr>
        <p:txBody>
          <a:bodyPr/>
          <a:lstStyle/>
          <a:p>
            <a:pPr lvl="1" eaLnBrk="1" hangingPunct="1">
              <a:buFont typeface="Wingdings" pitchFamily="2" charset="2"/>
              <a:buNone/>
            </a:pPr>
            <a:r>
              <a:rPr lang="en-US" smtClean="0">
                <a:latin typeface="Arial" charset="0"/>
              </a:rPr>
              <a:t> </a:t>
            </a:r>
          </a:p>
          <a:p>
            <a:pPr lvl="1" eaLnBrk="1" hangingPunct="1"/>
            <a:r>
              <a:rPr lang="en-US" smtClean="0">
                <a:latin typeface="Arial" charset="0"/>
              </a:rPr>
              <a:t>N2: Hành khách đến muộn giờ tàu chạy, máy bay cất cánh?</a:t>
            </a:r>
          </a:p>
          <a:p>
            <a:pPr lvl="1" eaLnBrk="1" hangingPunct="1"/>
            <a:endParaRPr lang="en-US" smtClean="0">
              <a:latin typeface="Arial" charset="0"/>
            </a:endParaRPr>
          </a:p>
          <a:p>
            <a:pPr lvl="1" eaLnBrk="1" hangingPunct="1"/>
            <a:r>
              <a:rPr lang="en-US" smtClean="0">
                <a:latin typeface="Arial" charset="0"/>
              </a:rPr>
              <a:t> </a:t>
            </a:r>
            <a:r>
              <a:rPr lang="en-US" smtClean="0">
                <a:solidFill>
                  <a:schemeClr val="hlink"/>
                </a:solidFill>
                <a:latin typeface="Arial" charset="0"/>
              </a:rPr>
              <a:t>Hành khách đến muộn có thể bị nhỡ tàu, nhỡ máy bay</a:t>
            </a:r>
          </a:p>
          <a:p>
            <a:pPr lvl="1" eaLnBrk="1" hangingPunct="1"/>
            <a:endParaRPr lang="en-US" smtClean="0">
              <a:solidFill>
                <a:schemeClr val="hlink"/>
              </a:solidFill>
              <a:latin typeface="Arial" charset="0"/>
            </a:endParaRPr>
          </a:p>
          <a:p>
            <a:pPr lvl="1" eaLnBrk="1" hangingPunct="1"/>
            <a:endParaRPr lang="en-US"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5">
                                            <p:txEl>
                                              <p:pRg st="3" end="3"/>
                                            </p:txEl>
                                          </p:spTgt>
                                        </p:tgtEl>
                                        <p:attrNameLst>
                                          <p:attrName>style.visibility</p:attrName>
                                        </p:attrNameLst>
                                      </p:cBhvr>
                                      <p:to>
                                        <p:strVal val="visible"/>
                                      </p:to>
                                    </p:set>
                                    <p:anim calcmode="lin" valueType="num">
                                      <p:cBhvr additive="base">
                                        <p:cTn id="7" dur="5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304800" y="228600"/>
            <a:ext cx="8650288" cy="6629400"/>
          </a:xfrm>
        </p:spPr>
        <p:txBody>
          <a:bodyPr/>
          <a:lstStyle/>
          <a:p>
            <a:pPr lvl="1" eaLnBrk="1" hangingPunct="1"/>
            <a:endParaRPr lang="en-US" smtClean="0">
              <a:latin typeface="Arial" charset="0"/>
            </a:endParaRPr>
          </a:p>
          <a:p>
            <a:pPr lvl="1" eaLnBrk="1" hangingPunct="1"/>
            <a:r>
              <a:rPr lang="en-US" smtClean="0">
                <a:latin typeface="Arial" charset="0"/>
              </a:rPr>
              <a:t>N3: Người bệnh được đưa đến bệnh viện cấp cứu chậm?</a:t>
            </a:r>
          </a:p>
          <a:p>
            <a:pPr lvl="1" eaLnBrk="1" hangingPunct="1"/>
            <a:endParaRPr lang="en-US" smtClean="0">
              <a:latin typeface="Arial" charset="0"/>
            </a:endParaRPr>
          </a:p>
          <a:p>
            <a:pPr lvl="1" eaLnBrk="1" hangingPunct="1"/>
            <a:endParaRPr lang="en-US" smtClean="0">
              <a:latin typeface="Arial" charset="0"/>
            </a:endParaRPr>
          </a:p>
          <a:p>
            <a:pPr lvl="1" eaLnBrk="1" hangingPunct="1"/>
            <a:r>
              <a:rPr lang="en-US" smtClean="0">
                <a:solidFill>
                  <a:schemeClr val="hlink"/>
                </a:solidFill>
                <a:latin typeface="Arial" charset="0"/>
              </a:rPr>
              <a:t>Người bệnh được đưa đến bệnh viện có thể bị nguy hiểm đến tính mạng.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4579">
                                            <p:txEl>
                                              <p:pRg st="4" end="4"/>
                                            </p:txEl>
                                          </p:spTgt>
                                        </p:tgtEl>
                                        <p:attrNameLst>
                                          <p:attrName>style.visibility</p:attrName>
                                        </p:attrNameLst>
                                      </p:cBhvr>
                                      <p:to>
                                        <p:strVal val="visible"/>
                                      </p:to>
                                    </p:set>
                                    <p:animEffect transition="in" filter="diamond(in)">
                                      <p:cBhvr>
                                        <p:cTn id="7" dur="2000"/>
                                        <p:tgtEl>
                                          <p:spTgt spid="245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0" y="0"/>
            <a:ext cx="8955088" cy="6858000"/>
          </a:xfrm>
        </p:spPr>
        <p:txBody>
          <a:bodyPr/>
          <a:lstStyle/>
          <a:p>
            <a:pPr eaLnBrk="1" hangingPunct="1"/>
            <a:r>
              <a:rPr lang="en-US" smtClean="0">
                <a:latin typeface="Arial" charset="0"/>
              </a:rPr>
              <a:t>     </a:t>
            </a:r>
          </a:p>
          <a:p>
            <a:pPr eaLnBrk="1" hangingPunct="1"/>
            <a:endParaRPr lang="en-US" smtClean="0">
              <a:latin typeface="Arial" charset="0"/>
            </a:endParaRP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latin typeface="Arial" charset="0"/>
              </a:rPr>
              <a:t>a. </a:t>
            </a:r>
            <a:r>
              <a:rPr lang="en-US" sz="2800" b="1" smtClean="0">
                <a:latin typeface="Arial" charset="0"/>
              </a:rPr>
              <a:t>Thời giờ là thứ ai cũng có, chẳng mất tiền mua nên không cần tiết kiệm.</a:t>
            </a:r>
          </a:p>
          <a:p>
            <a:pPr lvl="2" eaLnBrk="1" hangingPunct="1"/>
            <a:endParaRPr lang="en-US" sz="2800" b="1" smtClean="0">
              <a:latin typeface="Arial" charset="0"/>
            </a:endParaRPr>
          </a:p>
          <a:p>
            <a:pPr lvl="2" eaLnBrk="1" hangingPunct="1"/>
            <a:endParaRPr lang="en-US" sz="2800" b="1" smtClean="0">
              <a:latin typeface="Arial" charset="0"/>
            </a:endParaRPr>
          </a:p>
          <a:p>
            <a:pPr lvl="2" eaLnBrk="1" hangingPunct="1"/>
            <a:r>
              <a:rPr lang="en-US" sz="2800" b="1" smtClean="0">
                <a:solidFill>
                  <a:srgbClr val="33CC33"/>
                </a:solidFill>
                <a:latin typeface="Arial" charset="0"/>
              </a:rPr>
              <a:t>Không tán thành</a:t>
            </a:r>
          </a:p>
          <a:p>
            <a:pPr lvl="2" eaLnBrk="1" hangingPunct="1"/>
            <a:endParaRPr lang="en-US" sz="2800" smtClean="0">
              <a:latin typeface="Arial" charset="0"/>
            </a:endParaRPr>
          </a:p>
        </p:txBody>
      </p:sp>
      <p:sp>
        <p:nvSpPr>
          <p:cNvPr id="25607" name="WordArt 7" descr="White marble"/>
          <p:cNvSpPr>
            <a:spLocks noChangeArrowheads="1" noChangeShapeType="1" noTextEdit="1"/>
          </p:cNvSpPr>
          <p:nvPr/>
        </p:nvSpPr>
        <p:spPr bwMode="auto">
          <a:xfrm>
            <a:off x="1447800" y="685800"/>
            <a:ext cx="2781300" cy="10477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slide(fromBottom)">
                                      <p:cBhvr>
                                        <p:cTn id="7" dur="500"/>
                                        <p:tgtEl>
                                          <p:spTgt spid="256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5603">
                                            <p:txEl>
                                              <p:pRg st="4" end="4"/>
                                            </p:txEl>
                                          </p:spTgt>
                                        </p:tgtEl>
                                        <p:attrNameLst>
                                          <p:attrName>style.visibility</p:attrName>
                                        </p:attrNameLst>
                                      </p:cBhvr>
                                      <p:to>
                                        <p:strVal val="visible"/>
                                      </p:to>
                                    </p:set>
                                    <p:animEffect transition="in" filter="dissolve">
                                      <p:cBhvr>
                                        <p:cTn id="12" dur="500"/>
                                        <p:tgtEl>
                                          <p:spTgt spid="25603">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25603">
                                            <p:txEl>
                                              <p:pRg st="7" end="7"/>
                                            </p:txEl>
                                          </p:spTgt>
                                        </p:tgtEl>
                                        <p:attrNameLst>
                                          <p:attrName>style.visibility</p:attrName>
                                        </p:attrNameLst>
                                      </p:cBhvr>
                                      <p:to>
                                        <p:strVal val="visible"/>
                                      </p:to>
                                    </p:set>
                                    <p:animEffect transition="in" filter="slide(fromBottom)">
                                      <p:cBhvr>
                                        <p:cTn id="17" dur="5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p:txBody>
      </p:sp>
      <p:sp>
        <p:nvSpPr>
          <p:cNvPr id="19459"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0" y="0"/>
            <a:ext cx="8955088" cy="6629400"/>
          </a:xfrm>
        </p:spPr>
        <p:txBody>
          <a:bodyPr/>
          <a:lstStyle/>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r>
              <a:rPr lang="en-US" sz="2800" b="1" smtClean="0">
                <a:latin typeface="Arial" charset="0"/>
              </a:rPr>
              <a:t>b. Tiết kiệm thời giờ là học suốt ngày, không làm việc gì khác.</a:t>
            </a:r>
          </a:p>
          <a:p>
            <a:pPr lvl="2" eaLnBrk="1" hangingPunct="1"/>
            <a:endParaRPr lang="en-US" sz="2800" b="1" smtClean="0">
              <a:latin typeface="Arial" charset="0"/>
            </a:endParaRPr>
          </a:p>
          <a:p>
            <a:pPr lvl="2" eaLnBrk="1" hangingPunct="1"/>
            <a:endParaRPr lang="en-US" sz="2800" b="1" smtClean="0">
              <a:latin typeface="Arial" charset="0"/>
            </a:endParaRPr>
          </a:p>
          <a:p>
            <a:pPr lvl="3" eaLnBrk="1" hangingPunct="1"/>
            <a:r>
              <a:rPr lang="en-US" sz="2800" b="1" smtClean="0">
                <a:solidFill>
                  <a:srgbClr val="33CC33"/>
                </a:solidFill>
                <a:latin typeface="Arial" charset="0"/>
              </a:rPr>
              <a:t>Không tán thành</a:t>
            </a:r>
          </a:p>
        </p:txBody>
      </p:sp>
      <p:sp>
        <p:nvSpPr>
          <p:cNvPr id="20483"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6627">
                                            <p:txEl>
                                              <p:pRg st="4" end="4"/>
                                            </p:txEl>
                                          </p:spTgt>
                                        </p:tgtEl>
                                        <p:attrNameLst>
                                          <p:attrName>style.visibility</p:attrName>
                                        </p:attrNameLst>
                                      </p:cBhvr>
                                      <p:to>
                                        <p:strVal val="visible"/>
                                      </p:to>
                                    </p:set>
                                    <p:animEffect transition="in" filter="checkerboard(across)">
                                      <p:cBhvr>
                                        <p:cTn id="7" dur="500"/>
                                        <p:tgtEl>
                                          <p:spTgt spid="26627">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6627">
                                            <p:txEl>
                                              <p:pRg st="7" end="7"/>
                                            </p:txEl>
                                          </p:spTgt>
                                        </p:tgtEl>
                                        <p:attrNameLst>
                                          <p:attrName>style.visibility</p:attrName>
                                        </p:attrNameLst>
                                      </p:cBhvr>
                                      <p:to>
                                        <p:strVal val="visible"/>
                                      </p:to>
                                    </p:set>
                                    <p:animEffect transition="in" filter="slide(fromBottom)">
                                      <p:cBhvr>
                                        <p:cTn id="12" dur="500"/>
                                        <p:tgtEl>
                                          <p:spTgt spid="266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0" y="0"/>
            <a:ext cx="9144000" cy="6858000"/>
          </a:xfrm>
        </p:spPr>
        <p:txBody>
          <a:bodyPr/>
          <a:lstStyle/>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r>
              <a:rPr lang="en-US" sz="2800" smtClean="0">
                <a:latin typeface="Arial" charset="0"/>
              </a:rPr>
              <a:t>C. Tiết kiệm thời giờ là tranh thủ làm nhiều việc cùng một lúc.</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rgbClr val="33CC33"/>
                </a:solidFill>
                <a:latin typeface="Arial" charset="0"/>
              </a:rPr>
              <a:t>Không tán thành</a:t>
            </a:r>
          </a:p>
          <a:p>
            <a:pPr lvl="2" eaLnBrk="1" hangingPunct="1"/>
            <a:endParaRPr lang="en-US" sz="2800" smtClean="0">
              <a:solidFill>
                <a:srgbClr val="33CC33"/>
              </a:solidFill>
              <a:latin typeface="Arial" charset="0"/>
            </a:endParaRPr>
          </a:p>
        </p:txBody>
      </p:sp>
      <p:sp>
        <p:nvSpPr>
          <p:cNvPr id="21507"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7651">
                                            <p:txEl>
                                              <p:pRg st="4" end="4"/>
                                            </p:txEl>
                                          </p:spTgt>
                                        </p:tgtEl>
                                        <p:attrNameLst>
                                          <p:attrName>style.visibility</p:attrName>
                                        </p:attrNameLst>
                                      </p:cBhvr>
                                      <p:to>
                                        <p:strVal val="visible"/>
                                      </p:to>
                                    </p:set>
                                    <p:animEffect transition="in" filter="slide(fromBottom)">
                                      <p:cBhvr>
                                        <p:cTn id="7" dur="500"/>
                                        <p:tgtEl>
                                          <p:spTgt spid="27651">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7651">
                                            <p:txEl>
                                              <p:pRg st="7" end="7"/>
                                            </p:txEl>
                                          </p:spTgt>
                                        </p:tgtEl>
                                        <p:attrNameLst>
                                          <p:attrName>style.visibility</p:attrName>
                                        </p:attrNameLst>
                                      </p:cBhvr>
                                      <p:to>
                                        <p:strVal val="visible"/>
                                      </p:to>
                                    </p:set>
                                    <p:animEffect transition="in" filter="slide(fromBottom)">
                                      <p:cBhvr>
                                        <p:cTn id="12" dur="500"/>
                                        <p:tgtEl>
                                          <p:spTgt spid="276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0" y="0"/>
            <a:ext cx="9144000" cy="6858000"/>
          </a:xfrm>
        </p:spPr>
        <p:txBody>
          <a:bodyPr/>
          <a:lstStyle/>
          <a:p>
            <a:pPr eaLnBrk="1" hangingPunct="1">
              <a:tabLst>
                <a:tab pos="6069013" algn="l"/>
              </a:tabLst>
            </a:pPr>
            <a:endParaRPr lang="en-US" smtClean="0">
              <a:latin typeface="Arial" charset="0"/>
            </a:endParaRPr>
          </a:p>
          <a:p>
            <a:pPr lvl="2" eaLnBrk="1" hangingPunct="1">
              <a:tabLst>
                <a:tab pos="6069013" algn="l"/>
              </a:tabLst>
            </a:pPr>
            <a:endParaRPr lang="en-US" smtClean="0">
              <a:latin typeface="Arial" charset="0"/>
            </a:endParaRPr>
          </a:p>
          <a:p>
            <a:pPr lvl="2" eaLnBrk="1" hangingPunct="1">
              <a:buFont typeface="Wingdings" pitchFamily="2" charset="2"/>
              <a:buNone/>
              <a:tabLst>
                <a:tab pos="6069013" algn="l"/>
              </a:tabLst>
            </a:pPr>
            <a:endParaRPr lang="en-US" sz="3600" b="1" smtClean="0">
              <a:solidFill>
                <a:srgbClr val="3333CC"/>
              </a:solidFill>
              <a:latin typeface="Arial" charset="0"/>
            </a:endParaRPr>
          </a:p>
          <a:p>
            <a:pPr lvl="2" eaLnBrk="1" hangingPunct="1">
              <a:buFont typeface="Wingdings" pitchFamily="2" charset="2"/>
              <a:buNone/>
              <a:tabLst>
                <a:tab pos="6069013" algn="l"/>
              </a:tabLst>
            </a:pPr>
            <a:endParaRPr lang="en-US" sz="3600" b="1" smtClean="0">
              <a:solidFill>
                <a:srgbClr val="3333CC"/>
              </a:solidFill>
              <a:latin typeface="Arial" charset="0"/>
            </a:endParaRPr>
          </a:p>
          <a:p>
            <a:pPr lvl="2" eaLnBrk="1" hangingPunct="1">
              <a:buFont typeface="Wingdings" pitchFamily="2" charset="2"/>
              <a:buNone/>
              <a:tabLst>
                <a:tab pos="6069013" algn="l"/>
              </a:tabLst>
            </a:pPr>
            <a:endParaRPr lang="en-US" sz="2800" b="1" smtClean="0">
              <a:latin typeface="Arial" charset="0"/>
            </a:endParaRPr>
          </a:p>
          <a:p>
            <a:pPr lvl="2" eaLnBrk="1" hangingPunct="1">
              <a:buFont typeface="Wingdings" pitchFamily="2" charset="2"/>
              <a:buNone/>
              <a:tabLst>
                <a:tab pos="6069013" algn="l"/>
              </a:tabLst>
            </a:pPr>
            <a:endParaRPr lang="en-US" sz="2800" b="1" smtClean="0">
              <a:latin typeface="Arial" charset="0"/>
            </a:endParaRPr>
          </a:p>
        </p:txBody>
      </p:sp>
      <p:sp>
        <p:nvSpPr>
          <p:cNvPr id="7180" name="WordArt 12"/>
          <p:cNvSpPr>
            <a:spLocks noChangeArrowheads="1" noChangeShapeType="1" noTextEdit="1"/>
          </p:cNvSpPr>
          <p:nvPr/>
        </p:nvSpPr>
        <p:spPr bwMode="auto">
          <a:xfrm>
            <a:off x="1447800" y="685800"/>
            <a:ext cx="4343400" cy="904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180"/>
                                        </p:tgtEl>
                                        <p:attrNameLst>
                                          <p:attrName>style.visibility</p:attrName>
                                        </p:attrNameLst>
                                      </p:cBhvr>
                                      <p:to>
                                        <p:strVal val="visible"/>
                                      </p:to>
                                    </p:set>
                                    <p:animEffect transition="in" filter="wheel(4)">
                                      <p:cBhvr>
                                        <p:cTn id="7" dur="20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lvl="2" eaLnBrk="1" hangingPunct="1"/>
            <a:r>
              <a:rPr lang="en-US" sz="2800" smtClean="0">
                <a:latin typeface="Arial" charset="0"/>
              </a:rPr>
              <a:t>d. Tiết kiệm thời giờ là sử dụng thời giờ một cách hợp lí, có hiệu quả</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chemeClr val="hlink"/>
                </a:solidFill>
                <a:latin typeface="Arial" charset="0"/>
              </a:rPr>
              <a:t>Tán thành</a:t>
            </a:r>
          </a:p>
        </p:txBody>
      </p:sp>
      <p:sp>
        <p:nvSpPr>
          <p:cNvPr id="22531"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animEffect transition="in" filter="diamond(in)">
                                      <p:cBhvr>
                                        <p:cTn id="7" dur="2000"/>
                                        <p:tgtEl>
                                          <p:spTgt spid="28675">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8675">
                                            <p:txEl>
                                              <p:pRg st="6" end="6"/>
                                            </p:txEl>
                                          </p:spTgt>
                                        </p:tgtEl>
                                        <p:attrNameLst>
                                          <p:attrName>style.visibility</p:attrName>
                                        </p:attrNameLst>
                                      </p:cBhvr>
                                      <p:to>
                                        <p:strVal val="visible"/>
                                      </p:to>
                                    </p:set>
                                    <p:animEffect transition="in" filter="slide(fromBottom)">
                                      <p:cBhvr>
                                        <p:cTn id="12" dur="500"/>
                                        <p:tgtEl>
                                          <p:spTgt spid="286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eaLnBrk="1" hangingPunct="1"/>
            <a:endParaRPr lang="en-US" smtClean="0">
              <a:latin typeface="Arial" charset="0"/>
            </a:endParaRPr>
          </a:p>
        </p:txBody>
      </p:sp>
      <p:sp>
        <p:nvSpPr>
          <p:cNvPr id="29700" name="WordArt 4"/>
          <p:cNvSpPr>
            <a:spLocks noChangeArrowheads="1" noChangeShapeType="1" noTextEdit="1"/>
          </p:cNvSpPr>
          <p:nvPr/>
        </p:nvSpPr>
        <p:spPr bwMode="auto">
          <a:xfrm>
            <a:off x="1600200" y="838200"/>
            <a:ext cx="27051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plus(in)">
                                      <p:cBhvr>
                                        <p:cTn id="7" dur="20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lvl="1" eaLnBrk="1" hangingPunct="1"/>
            <a:r>
              <a:rPr lang="en-US" smtClean="0">
                <a:solidFill>
                  <a:schemeClr val="hlink"/>
                </a:solidFill>
                <a:latin typeface="Arial" charset="0"/>
              </a:rPr>
              <a:t>Thời giờ là thứ quý nhất, vì khi nó đã trôi qua thì không bao giờ trở lại được. Do đó chúng ta cần phải biết sử dụng thời giờ vào những việc có ích một cách có hiệu quả</a:t>
            </a:r>
          </a:p>
        </p:txBody>
      </p:sp>
      <p:sp>
        <p:nvSpPr>
          <p:cNvPr id="24579" name="WordArt 4"/>
          <p:cNvSpPr>
            <a:spLocks noChangeArrowheads="1" noChangeShapeType="1" noTextEdit="1"/>
          </p:cNvSpPr>
          <p:nvPr/>
        </p:nvSpPr>
        <p:spPr bwMode="auto">
          <a:xfrm>
            <a:off x="1600200" y="838200"/>
            <a:ext cx="27051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0723">
                                            <p:txEl>
                                              <p:pRg st="4" end="4"/>
                                            </p:txEl>
                                          </p:spTgt>
                                        </p:tgtEl>
                                        <p:attrNameLst>
                                          <p:attrName>style.visibility</p:attrName>
                                        </p:attrNameLst>
                                      </p:cBhvr>
                                      <p:to>
                                        <p:strVal val="visible"/>
                                      </p:to>
                                    </p:set>
                                    <p:animEffect transition="in" filter="slide(fromBottom)">
                                      <p:cBhvr>
                                        <p:cTn id="7" dur="500"/>
                                        <p:tgtEl>
                                          <p:spTgt spid="30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0" y="0"/>
            <a:ext cx="8955088" cy="6553200"/>
          </a:xfrm>
        </p:spPr>
        <p:txBody>
          <a:bodyPr/>
          <a:lstStyle/>
          <a:p>
            <a:pPr eaLnBrk="1" hangingPunct="1"/>
            <a:endParaRPr lang="en-US" smtClean="0">
              <a:latin typeface="Arial" charset="0"/>
            </a:endParaRPr>
          </a:p>
        </p:txBody>
      </p:sp>
      <p:sp>
        <p:nvSpPr>
          <p:cNvPr id="31749" name="WordArt 5"/>
          <p:cNvSpPr>
            <a:spLocks noChangeArrowheads="1" noChangeShapeType="1" noTextEdit="1"/>
          </p:cNvSpPr>
          <p:nvPr/>
        </p:nvSpPr>
        <p:spPr bwMode="auto">
          <a:xfrm>
            <a:off x="1143000" y="685800"/>
            <a:ext cx="4495800" cy="990600"/>
          </a:xfrm>
          <a:prstGeom prst="rect">
            <a:avLst/>
          </a:prstGeom>
        </p:spPr>
        <p:txBody>
          <a:bodyPr wrap="none" fromWordArt="1">
            <a:prstTxWarp prst="textPlain">
              <a:avLst>
                <a:gd name="adj" fmla="val 50000"/>
              </a:avLst>
            </a:prstTxWarp>
          </a:bodyPr>
          <a:lstStyle/>
          <a:p>
            <a:pPr algn="ct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Hoạt động nối tiếp</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500" fill="hold"/>
                                        <p:tgtEl>
                                          <p:spTgt spid="31749"/>
                                        </p:tgtEl>
                                        <p:attrNameLst>
                                          <p:attrName>ppt_x</p:attrName>
                                        </p:attrNameLst>
                                      </p:cBhvr>
                                      <p:tavLst>
                                        <p:tav tm="0">
                                          <p:val>
                                            <p:strVal val="#ppt_x"/>
                                          </p:val>
                                        </p:tav>
                                        <p:tav tm="100000">
                                          <p:val>
                                            <p:strVal val="#ppt_x"/>
                                          </p:val>
                                        </p:tav>
                                      </p:tavLst>
                                    </p:anim>
                                    <p:anim calcmode="lin" valueType="num">
                                      <p:cBhvr additive="base">
                                        <p:cTn id="8" dur="500" fill="hold"/>
                                        <p:tgtEl>
                                          <p:spTgt spid="317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0" y="304800"/>
            <a:ext cx="8955088" cy="65532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smtClean="0">
                <a:latin typeface="Arial" charset="0"/>
              </a:rPr>
              <a:t>1.</a:t>
            </a:r>
            <a:r>
              <a:rPr lang="en-US" smtClean="0">
                <a:latin typeface="Arial" charset="0"/>
              </a:rPr>
              <a:t> Tự liên hệ việc sử dụng thời giờ của bản thân.</a:t>
            </a:r>
          </a:p>
          <a:p>
            <a:pPr eaLnBrk="1" hangingPunct="1"/>
            <a:r>
              <a:rPr lang="en-US" smtClean="0">
                <a:latin typeface="Arial" charset="0"/>
              </a:rPr>
              <a:t>2. Lập thời gian biểu hằng ngày.</a:t>
            </a:r>
          </a:p>
          <a:p>
            <a:pPr eaLnBrk="1" hangingPunct="1"/>
            <a:r>
              <a:rPr lang="en-US" smtClean="0">
                <a:latin typeface="Arial" charset="0"/>
              </a:rPr>
              <a:t>3. Sưu tầm các truyện , tấm gương, ca dao, tục ngữ về tiết kiệm thời giờ</a:t>
            </a:r>
          </a:p>
        </p:txBody>
      </p:sp>
      <p:sp>
        <p:nvSpPr>
          <p:cNvPr id="26627" name="WordArt 4"/>
          <p:cNvSpPr>
            <a:spLocks noChangeArrowheads="1" noChangeShapeType="1" noTextEdit="1"/>
          </p:cNvSpPr>
          <p:nvPr/>
        </p:nvSpPr>
        <p:spPr bwMode="auto">
          <a:xfrm>
            <a:off x="1143000" y="685800"/>
            <a:ext cx="4495800" cy="990600"/>
          </a:xfrm>
          <a:prstGeom prst="rect">
            <a:avLst/>
          </a:prstGeom>
        </p:spPr>
        <p:txBody>
          <a:bodyPr wrap="none" fromWordArt="1">
            <a:prstTxWarp prst="textPlain">
              <a:avLst>
                <a:gd name="adj" fmla="val 50000"/>
              </a:avLst>
            </a:prstTxWarp>
          </a:bodyPr>
          <a:lstStyle/>
          <a:p>
            <a:pPr algn="ct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Hoạt động nối tiếp</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2771">
                                            <p:txEl>
                                              <p:pRg st="3" end="3"/>
                                            </p:txEl>
                                          </p:spTgt>
                                        </p:tgtEl>
                                        <p:attrNameLst>
                                          <p:attrName>style.visibility</p:attrName>
                                        </p:attrNameLst>
                                      </p:cBhvr>
                                      <p:to>
                                        <p:strVal val="visible"/>
                                      </p:to>
                                    </p:set>
                                    <p:animEffect transition="in" filter="wedge">
                                      <p:cBhvr>
                                        <p:cTn id="7" dur="2000"/>
                                        <p:tgtEl>
                                          <p:spTgt spid="3277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32771">
                                            <p:txEl>
                                              <p:pRg st="4" end="4"/>
                                            </p:txEl>
                                          </p:spTgt>
                                        </p:tgtEl>
                                        <p:attrNameLst>
                                          <p:attrName>style.visibility</p:attrName>
                                        </p:attrNameLst>
                                      </p:cBhvr>
                                      <p:to>
                                        <p:strVal val="visible"/>
                                      </p:to>
                                    </p:set>
                                    <p:animEffect transition="in" filter="wedge">
                                      <p:cBhvr>
                                        <p:cTn id="12" dur="2000"/>
                                        <p:tgtEl>
                                          <p:spTgt spid="32771">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ntr" presetSubtype="16" fill="hold" nodeType="clickEffect">
                                  <p:stCondLst>
                                    <p:cond delay="0"/>
                                  </p:stCondLst>
                                  <p:childTnLst>
                                    <p:set>
                                      <p:cBhvr>
                                        <p:cTn id="16" dur="1" fill="hold">
                                          <p:stCondLst>
                                            <p:cond delay="0"/>
                                          </p:stCondLst>
                                        </p:cTn>
                                        <p:tgtEl>
                                          <p:spTgt spid="32771">
                                            <p:txEl>
                                              <p:pRg st="5" end="5"/>
                                            </p:txEl>
                                          </p:spTgt>
                                        </p:tgtEl>
                                        <p:attrNameLst>
                                          <p:attrName>style.visibility</p:attrName>
                                        </p:attrNameLst>
                                      </p:cBhvr>
                                      <p:to>
                                        <p:strVal val="visible"/>
                                      </p:to>
                                    </p:set>
                                    <p:animEffect transition="in" filter="plus(in)">
                                      <p:cBhvr>
                                        <p:cTn id="17" dur="20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9" name="Picture 13" descr="S128x128P_681"/>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4830" name="WordArt 14"/>
          <p:cNvSpPr>
            <a:spLocks noChangeArrowheads="1" noChangeShapeType="1" noTextEdit="1"/>
          </p:cNvSpPr>
          <p:nvPr/>
        </p:nvSpPr>
        <p:spPr bwMode="auto">
          <a:xfrm>
            <a:off x="2247900" y="1676400"/>
            <a:ext cx="4648200" cy="2119313"/>
          </a:xfrm>
          <a:prstGeom prst="rect">
            <a:avLst/>
          </a:prstGeom>
        </p:spPr>
        <p:txBody>
          <a:bodyPr wrap="none" fromWordArt="1">
            <a:prstTxWarp prst="textDoubleWave1">
              <a:avLst>
                <a:gd name="adj1" fmla="val 6500"/>
                <a:gd name="adj2" fmla="val 0"/>
              </a:avLst>
            </a:prstTxWarp>
          </a:bodyPr>
          <a:lstStyle/>
          <a:p>
            <a:pPr algn="ctr"/>
            <a:r>
              <a:rPr lang="en-US" sz="4400" kern="10" spc="-440">
                <a:ln w="12700">
                  <a:solidFill>
                    <a:srgbClr val="000099"/>
                  </a:solidFill>
                  <a:round/>
                  <a:headEnd/>
                  <a:tailEnd/>
                </a:ln>
                <a:solidFill>
                  <a:srgbClr val="33CCFF"/>
                </a:solidFill>
                <a:effectLst>
                  <a:outerShdw dist="125724" dir="18900000" algn="ctr" rotWithShape="0">
                    <a:srgbClr val="000099"/>
                  </a:outerShdw>
                </a:effectLst>
                <a:latin typeface="Arial"/>
                <a:cs typeface="Arial"/>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4829"/>
                                        </p:tgtEl>
                                        <p:attrNameLst>
                                          <p:attrName>style.visibility</p:attrName>
                                        </p:attrNameLst>
                                      </p:cBhvr>
                                      <p:to>
                                        <p:strVal val="visible"/>
                                      </p:to>
                                    </p:set>
                                    <p:animEffect transition="in" filter="diamond(in)">
                                      <p:cBhvr>
                                        <p:cTn id="7" dur="2000"/>
                                        <p:tgtEl>
                                          <p:spTgt spid="348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4830"/>
                                        </p:tgtEl>
                                        <p:attrNameLst>
                                          <p:attrName>style.visibility</p:attrName>
                                        </p:attrNameLst>
                                      </p:cBhvr>
                                      <p:to>
                                        <p:strVal val="visible"/>
                                      </p:to>
                                    </p:set>
                                    <p:animEffect transition="in" filter="circle(in)">
                                      <p:cBhvr>
                                        <p:cTn id="12" dur="20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b="1" smtClean="0">
                <a:latin typeface="Arial" charset="0"/>
              </a:rPr>
              <a:t>1.Theo em, để tiết kiệm tiền của, nên làm gì và không nên làm gì?</a:t>
            </a:r>
          </a:p>
          <a:p>
            <a:pPr eaLnBrk="1" hangingPunct="1"/>
            <a:endParaRPr lang="en-US" b="1" smtClean="0">
              <a:latin typeface="Arial" charset="0"/>
            </a:endParaRPr>
          </a:p>
        </p:txBody>
      </p:sp>
      <p:sp>
        <p:nvSpPr>
          <p:cNvPr id="5123" name="WordArt 4"/>
          <p:cNvSpPr>
            <a:spLocks noChangeArrowheads="1" noChangeShapeType="1" noTextEdit="1"/>
          </p:cNvSpPr>
          <p:nvPr/>
        </p:nvSpPr>
        <p:spPr bwMode="auto">
          <a:xfrm>
            <a:off x="1447800" y="685800"/>
            <a:ext cx="4343400" cy="904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animEffect transition="in" filter="box(in)">
                                      <p:cBhvr>
                                        <p:cTn id="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0" y="0"/>
            <a:ext cx="9144000"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smtClean="0">
                <a:latin typeface="Arial" charset="0"/>
              </a:rPr>
              <a:t>2. Vì sao phải tiết kiệm tiền của?</a:t>
            </a:r>
          </a:p>
        </p:txBody>
      </p:sp>
      <p:sp>
        <p:nvSpPr>
          <p:cNvPr id="6147" name="WordArt 5"/>
          <p:cNvSpPr>
            <a:spLocks noChangeArrowheads="1" noChangeShapeType="1" noTextEdit="1"/>
          </p:cNvSpPr>
          <p:nvPr/>
        </p:nvSpPr>
        <p:spPr bwMode="auto">
          <a:xfrm>
            <a:off x="1447800" y="685800"/>
            <a:ext cx="4343400" cy="904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3795">
                                            <p:txEl>
                                              <p:pRg st="4" end="4"/>
                                            </p:txEl>
                                          </p:spTgt>
                                        </p:tgtEl>
                                        <p:attrNameLst>
                                          <p:attrName>style.visibility</p:attrName>
                                        </p:attrNameLst>
                                      </p:cBhvr>
                                      <p:to>
                                        <p:strVal val="visible"/>
                                      </p:to>
                                    </p:set>
                                    <p:animEffect transition="in" filter="slide(fromBottom)">
                                      <p:cBhvr>
                                        <p:cTn id="7" dur="5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0"/>
            <a:ext cx="8955088" cy="6858000"/>
          </a:xfrm>
        </p:spPr>
        <p:txBody>
          <a:bodyPr/>
          <a:lstStyle/>
          <a:p>
            <a:pPr eaLnBrk="1" hangingPunct="1"/>
            <a:endParaRPr lang="en-US" sz="2800" smtClean="0">
              <a:latin typeface="Arial" charset="0"/>
            </a:endParaRPr>
          </a:p>
          <a:p>
            <a:pPr lvl="2" eaLnBrk="1" hangingPunct="1"/>
            <a:r>
              <a:rPr lang="en-US" sz="3600" smtClean="0">
                <a:solidFill>
                  <a:srgbClr val="33CC33"/>
                </a:solidFill>
                <a:latin typeface="Arial" charset="0"/>
              </a:rPr>
              <a:t>Đạo đức</a:t>
            </a:r>
            <a:r>
              <a:rPr lang="en-US" sz="3600" smtClean="0">
                <a:latin typeface="Arial" charset="0"/>
              </a:rPr>
              <a:t>:       </a:t>
            </a:r>
            <a:endParaRPr lang="en-US" sz="3600" smtClean="0">
              <a:solidFill>
                <a:srgbClr val="0033CC"/>
              </a:solidFill>
              <a:latin typeface="Arial" charset="0"/>
            </a:endParaRPr>
          </a:p>
          <a:p>
            <a:pPr eaLnBrk="1" hangingPunct="1"/>
            <a:endParaRPr lang="en-US" smtClean="0">
              <a:solidFill>
                <a:srgbClr val="0033CC"/>
              </a:solidFill>
              <a:latin typeface="Arial" charset="0"/>
            </a:endParaRPr>
          </a:p>
          <a:p>
            <a:pPr lvl="3" eaLnBrk="1" hangingPunct="1"/>
            <a:r>
              <a:rPr lang="en-US" sz="3200" smtClean="0">
                <a:solidFill>
                  <a:srgbClr val="CC3300"/>
                </a:solidFill>
                <a:latin typeface="Arial" charset="0"/>
              </a:rPr>
              <a:t>Truyện:          Một phút</a:t>
            </a:r>
          </a:p>
        </p:txBody>
      </p:sp>
      <p:sp>
        <p:nvSpPr>
          <p:cNvPr id="7171" name="WordArt 6"/>
          <p:cNvSpPr>
            <a:spLocks noChangeArrowheads="1" noChangeShapeType="1" noTextEdit="1"/>
          </p:cNvSpPr>
          <p:nvPr/>
        </p:nvSpPr>
        <p:spPr bwMode="auto">
          <a:xfrm>
            <a:off x="3657600" y="533400"/>
            <a:ext cx="4114800" cy="6096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Tiết kiệm thời giờ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 calcmode="lin" valueType="num">
                                      <p:cBhvr additive="base">
                                        <p:cTn id="7"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11267">
                                            <p:txEl>
                                              <p:pRg st="3" end="3"/>
                                            </p:txEl>
                                          </p:spTgt>
                                        </p:tgtEl>
                                        <p:attrNameLst>
                                          <p:attrName>style.visibility</p:attrName>
                                        </p:attrNameLst>
                                      </p:cBhvr>
                                      <p:to>
                                        <p:strVal val="visible"/>
                                      </p:to>
                                    </p:set>
                                    <p:animEffect transition="in" filter="wheel(4)">
                                      <p:cBhvr>
                                        <p:cTn id="13" dur="20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latin typeface="Arial" charset="0"/>
              </a:rPr>
              <a:t/>
            </a:r>
            <a:br>
              <a:rPr lang="en-US" smtClean="0">
                <a:latin typeface="Arial" charset="0"/>
              </a:rPr>
            </a:br>
            <a:endParaRPr lang="en-US" smtClean="0">
              <a:latin typeface="Arial" charset="0"/>
            </a:endParaRPr>
          </a:p>
        </p:txBody>
      </p:sp>
      <p:sp>
        <p:nvSpPr>
          <p:cNvPr id="8195" name="Rectangle 3"/>
          <p:cNvSpPr>
            <a:spLocks noGrp="1" noChangeArrowheads="1"/>
          </p:cNvSpPr>
          <p:nvPr>
            <p:ph type="body" idx="1"/>
          </p:nvPr>
        </p:nvSpPr>
        <p:spPr/>
        <p:txBody>
          <a:bodyPr/>
          <a:lstStyle/>
          <a:p>
            <a:pPr eaLnBrk="1" hangingPunct="1"/>
            <a:endParaRPr lang="en-US" smtClean="0">
              <a:latin typeface="Arial" charset="0"/>
            </a:endParaRPr>
          </a:p>
        </p:txBody>
      </p:sp>
      <p:pic>
        <p:nvPicPr>
          <p:cNvPr id="8196" name="Picture 4"/>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0" y="0"/>
            <a:ext cx="8955088" cy="6858000"/>
          </a:xfrm>
        </p:spPr>
        <p:txBody>
          <a:bodyPr/>
          <a:lstStyle/>
          <a:p>
            <a:pPr marL="1752600" lvl="3" indent="-381000" eaLnBrk="1" hangingPunct="1"/>
            <a:endParaRPr lang="en-US" sz="1800" smtClean="0">
              <a:latin typeface="Arial" charset="0"/>
            </a:endParaRPr>
          </a:p>
          <a:p>
            <a:pPr marL="1752600" lvl="3" indent="-381000" eaLnBrk="1" hangingPunct="1"/>
            <a:endParaRPr lang="en-US" sz="1800" smtClean="0">
              <a:latin typeface="Arial" charset="0"/>
            </a:endParaRPr>
          </a:p>
          <a:p>
            <a:pPr marL="1752600" lvl="3" indent="-381000" eaLnBrk="1" hangingPunct="1"/>
            <a:endParaRPr lang="en-US" sz="3200" smtClean="0">
              <a:latin typeface="Arial" charset="0"/>
            </a:endParaRPr>
          </a:p>
          <a:p>
            <a:pPr marL="1752600" lvl="3" indent="-381000" eaLnBrk="1" hangingPunct="1"/>
            <a:endParaRPr lang="en-US" sz="3200" smtClean="0">
              <a:latin typeface="Arial" charset="0"/>
            </a:endParaRPr>
          </a:p>
          <a:p>
            <a:pPr marL="1752600" lvl="3" indent="-381000" eaLnBrk="1" hangingPunct="1">
              <a:buFont typeface="Wingdings" pitchFamily="2" charset="2"/>
              <a:buAutoNum type="arabicPeriod"/>
            </a:pPr>
            <a:r>
              <a:rPr lang="en-US" sz="2400" smtClean="0">
                <a:latin typeface="Arial" charset="0"/>
              </a:rPr>
              <a:t>Mi-chi-a có thói quen sử dụng thời giờ như thế nào?</a:t>
            </a:r>
          </a:p>
          <a:p>
            <a:pPr marL="1752600" lvl="3" indent="-381000" eaLnBrk="1" hangingPunct="1">
              <a:buFont typeface="Wingdings" pitchFamily="2" charset="2"/>
              <a:buAutoNum type="arabicPeriod"/>
            </a:pPr>
            <a:r>
              <a:rPr lang="en-US" sz="2400" smtClean="0">
                <a:latin typeface="Arial" charset="0"/>
              </a:rPr>
              <a:t>Chuyện gì đã xảy ra với Mi-chi-a trong cuộc thi trượt tuyết?</a:t>
            </a:r>
          </a:p>
          <a:p>
            <a:pPr marL="1752600" lvl="3" indent="-381000" eaLnBrk="1" hangingPunct="1">
              <a:buFont typeface="Wingdings" pitchFamily="2" charset="2"/>
              <a:buAutoNum type="arabicPeriod"/>
            </a:pPr>
            <a:r>
              <a:rPr lang="en-US" sz="2400" smtClean="0">
                <a:latin typeface="Arial" charset="0"/>
              </a:rPr>
              <a:t>Sau chuyện đó, Mi-chi-a đã hiểu ra điều gì?</a:t>
            </a:r>
          </a:p>
          <a:p>
            <a:pPr marL="1752600" lvl="3" indent="-381000" eaLnBrk="1" hangingPunct="1"/>
            <a:endParaRPr lang="en-US" sz="2400" smtClean="0">
              <a:latin typeface="Arial" charset="0"/>
            </a:endParaRPr>
          </a:p>
        </p:txBody>
      </p:sp>
      <p:sp>
        <p:nvSpPr>
          <p:cNvPr id="13316" name="WordArt 4" descr="White marble"/>
          <p:cNvSpPr>
            <a:spLocks noChangeArrowheads="1" noChangeShapeType="1" noTextEdit="1"/>
          </p:cNvSpPr>
          <p:nvPr/>
        </p:nvSpPr>
        <p:spPr bwMode="auto">
          <a:xfrm>
            <a:off x="1676400" y="838200"/>
            <a:ext cx="2819400" cy="7620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200" kern="10">
                <a:ln w="9525">
                  <a:round/>
                  <a:headEnd/>
                  <a:tailEnd/>
                </a:ln>
                <a:blipFill dpi="0" rotWithShape="0">
                  <a:blip r:embed="rId2"/>
                  <a:srcRect/>
                  <a:tile tx="0" ty="0" sx="100000" sy="100000" flip="none" algn="tl"/>
                </a:blipFill>
                <a:latin typeface="Arial"/>
                <a:cs typeface="Arial"/>
              </a:rPr>
              <a:t>Thảo luận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down)">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3315">
                                            <p:txEl>
                                              <p:pRg st="4" end="4"/>
                                            </p:txEl>
                                          </p:spTgt>
                                        </p:tgtEl>
                                        <p:attrNameLst>
                                          <p:attrName>style.visibility</p:attrName>
                                        </p:attrNameLst>
                                      </p:cBhvr>
                                      <p:to>
                                        <p:strVal val="visible"/>
                                      </p:to>
                                    </p:set>
                                    <p:animEffect transition="in" filter="diamond(in)">
                                      <p:cBhvr>
                                        <p:cTn id="12" dur="2000"/>
                                        <p:tgtEl>
                                          <p:spTgt spid="13315">
                                            <p:txEl>
                                              <p:pRg st="4" end="4"/>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13315">
                                            <p:txEl>
                                              <p:pRg st="5" end="5"/>
                                            </p:txEl>
                                          </p:spTgt>
                                        </p:tgtEl>
                                        <p:attrNameLst>
                                          <p:attrName>style.visibility</p:attrName>
                                        </p:attrNameLst>
                                      </p:cBhvr>
                                      <p:to>
                                        <p:strVal val="visible"/>
                                      </p:to>
                                    </p:set>
                                    <p:animEffect transition="in" filter="diamond(in)">
                                      <p:cBhvr>
                                        <p:cTn id="15" dur="2000"/>
                                        <p:tgtEl>
                                          <p:spTgt spid="13315">
                                            <p:txEl>
                                              <p:pRg st="5" end="5"/>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13315">
                                            <p:txEl>
                                              <p:pRg st="6" end="6"/>
                                            </p:txEl>
                                          </p:spTgt>
                                        </p:tgtEl>
                                        <p:attrNameLst>
                                          <p:attrName>style.visibility</p:attrName>
                                        </p:attrNameLst>
                                      </p:cBhvr>
                                      <p:to>
                                        <p:strVal val="visible"/>
                                      </p:to>
                                    </p:set>
                                    <p:animEffect transition="in" filter="diamond(in)">
                                      <p:cBhvr>
                                        <p:cTn id="18" dur="2000"/>
                                        <p:tgtEl>
                                          <p:spTgt spid="13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0" y="0"/>
            <a:ext cx="9144000" cy="6858000"/>
          </a:xfrm>
        </p:spPr>
        <p:txBody>
          <a:bodyPr/>
          <a:lstStyle/>
          <a:p>
            <a:pPr eaLnBrk="1" hangingPunct="1"/>
            <a:endParaRPr lang="en-US" sz="2800" smtClean="0">
              <a:latin typeface="Arial" charset="0"/>
            </a:endParaRPr>
          </a:p>
          <a:p>
            <a:pPr lvl="2" eaLnBrk="1" hangingPunct="1"/>
            <a:r>
              <a:rPr lang="en-US" smtClean="0">
                <a:latin typeface="Arial" charset="0"/>
              </a:rPr>
              <a:t>1 Mi-chi-a có thói quen sử dụng thời giờ như thế nào?</a:t>
            </a:r>
          </a:p>
          <a:p>
            <a:pPr lvl="2" eaLnBrk="1" hangingPunct="1"/>
            <a:endParaRPr lang="en-US" smtClean="0">
              <a:latin typeface="Arial" charset="0"/>
            </a:endParaRPr>
          </a:p>
          <a:p>
            <a:pPr lvl="2" eaLnBrk="1" hangingPunct="1"/>
            <a:r>
              <a:rPr lang="en-US" smtClean="0">
                <a:solidFill>
                  <a:schemeClr val="hlink"/>
                </a:solidFill>
                <a:latin typeface="Arial" charset="0"/>
              </a:rPr>
              <a:t>Mi-chi a bao giờ cũng chậm trễ hơn người khác và thường trả lời: : “ Một phút nữa ”</a:t>
            </a:r>
          </a:p>
        </p:txBody>
      </p:sp>
      <p:sp>
        <p:nvSpPr>
          <p:cNvPr id="10243" name="Text Box 7"/>
          <p:cNvSpPr txBox="1">
            <a:spLocks noChangeArrowheads="1"/>
          </p:cNvSpPr>
          <p:nvPr/>
        </p:nvSpPr>
        <p:spPr bwMode="auto">
          <a:xfrm>
            <a:off x="1219200" y="762000"/>
            <a:ext cx="184150" cy="338138"/>
          </a:xfrm>
          <a:prstGeom prst="rect">
            <a:avLst/>
          </a:prstGeom>
          <a:noFill/>
          <a:ln w="9525">
            <a:noFill/>
            <a:miter lim="800000"/>
            <a:headEnd/>
            <a:tailEnd/>
          </a:ln>
          <a:effectLst/>
        </p:spPr>
        <p:txBody>
          <a:bodyPr>
            <a:spAutoFit/>
          </a:bodyPr>
          <a:lstStyle/>
          <a:p>
            <a:pPr>
              <a:spcBef>
                <a:spcPct val="50000"/>
              </a:spcBef>
            </a:pPr>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wheel(4)">
                                      <p:cBhvr>
                                        <p:cTn id="7" dur="20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 calcmode="lin" valueType="num">
                                      <p:cBhvr>
                                        <p:cTn id="12" dur="500" fill="hold"/>
                                        <p:tgtEl>
                                          <p:spTgt spid="14339">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14339">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0" y="0"/>
            <a:ext cx="9144000" cy="6858000"/>
          </a:xfrm>
        </p:spPr>
        <p:txBody>
          <a:bodyPr/>
          <a:lstStyle/>
          <a:p>
            <a:pPr eaLnBrk="1" hangingPunct="1"/>
            <a:endParaRPr lang="en-US" sz="2400" smtClean="0">
              <a:latin typeface="Arial" charset="0"/>
            </a:endParaRPr>
          </a:p>
          <a:p>
            <a:pPr lvl="1" eaLnBrk="1" hangingPunct="1"/>
            <a:r>
              <a:rPr lang="en-US" sz="2000" smtClean="0">
                <a:latin typeface="Arial" charset="0"/>
              </a:rPr>
              <a:t>2. Chuyện gì đã xảy ra với Mi-chi-a trong cuộc thi trượt tuyết ?</a:t>
            </a:r>
          </a:p>
          <a:p>
            <a:pPr lvl="1" eaLnBrk="1" hangingPunct="1"/>
            <a:endParaRPr lang="en-US" sz="2000" smtClean="0">
              <a:latin typeface="Arial" charset="0"/>
            </a:endParaRPr>
          </a:p>
          <a:p>
            <a:pPr lvl="1" eaLnBrk="1" hangingPunct="1"/>
            <a:r>
              <a:rPr lang="en-US" sz="2000" smtClean="0">
                <a:solidFill>
                  <a:schemeClr val="hlink"/>
                </a:solidFill>
                <a:latin typeface="Arial" charset="0"/>
              </a:rPr>
              <a:t>Mi-chi-a tin chắc mình sẽ về đích trước tiên nhưng kết quả không như vậy , bạn Vich-to chiếm giải nhất còn em về thứ nhì sau bạn một phút.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7" dur="500"/>
                                        <p:tgtEl>
                                          <p:spTgt spid="1536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5363">
                                            <p:txEl>
                                              <p:pRg st="3" end="3"/>
                                            </p:txEl>
                                          </p:spTgt>
                                        </p:tgtEl>
                                        <p:attrNameLst>
                                          <p:attrName>style.visibility</p:attrName>
                                        </p:attrNameLst>
                                      </p:cBhvr>
                                      <p:to>
                                        <p:strVal val="visible"/>
                                      </p:to>
                                    </p:set>
                                    <p:anim to="" calcmode="lin" valueType="num">
                                      <p:cBhvr>
                                        <p:cTn id="12" dur="1" fill="hold"/>
                                        <p:tgtEl>
                                          <p:spTgt spid="1536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307</TotalTime>
  <Words>559</Words>
  <Application>Microsoft Office PowerPoint</Application>
  <PresentationFormat>On-screen Show (4:3)</PresentationFormat>
  <Paragraphs>126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Tahoma</vt:lpstr>
      <vt:lpstr>Arial</vt:lpstr>
      <vt:lpstr>Wingdings</vt:lpstr>
      <vt:lpstr>Calibri</vt:lpstr>
      <vt:lpstr>Blends</vt:lpstr>
      <vt:lpstr>Slide 1</vt:lpstr>
      <vt:lpstr>Slide 2</vt:lpstr>
      <vt:lpstr>Slide 3</vt:lpstr>
      <vt:lpstr>Slide 4</vt:lpstr>
      <vt:lpstr>Slide 5</vt:lpstr>
      <vt:lpstr> </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tt</dc:creator>
  <cp:lastModifiedBy>CSTeam</cp:lastModifiedBy>
  <cp:revision>27</cp:revision>
  <dcterms:created xsi:type="dcterms:W3CDTF">2008-10-16T06:34:15Z</dcterms:created>
  <dcterms:modified xsi:type="dcterms:W3CDTF">2016-06-30T02:19:56Z</dcterms:modified>
</cp:coreProperties>
</file>