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259" r:id="rId4"/>
    <p:sldId id="300" r:id="rId5"/>
    <p:sldId id="301" r:id="rId6"/>
    <p:sldId id="303" r:id="rId7"/>
    <p:sldId id="305" r:id="rId8"/>
    <p:sldId id="260" r:id="rId9"/>
    <p:sldId id="261" r:id="rId10"/>
    <p:sldId id="262" r:id="rId11"/>
    <p:sldId id="307" r:id="rId12"/>
    <p:sldId id="263" r:id="rId13"/>
    <p:sldId id="283" r:id="rId14"/>
    <p:sldId id="265" r:id="rId15"/>
    <p:sldId id="299" r:id="rId16"/>
    <p:sldId id="309" r:id="rId17"/>
    <p:sldId id="310" r:id="rId18"/>
    <p:sldId id="312" r:id="rId19"/>
    <p:sldId id="315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A50021"/>
    <a:srgbClr val="CC0000"/>
    <a:srgbClr val="3333FF"/>
    <a:srgbClr val="CCECFF"/>
    <a:srgbClr val="FF33CC"/>
    <a:srgbClr val="99FF99"/>
    <a:srgbClr val="FF99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AB89-1588-43AA-AA33-DF080D40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4471-1885-4BD9-95DC-63DFA7A8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DD09E-F9DA-40C0-BF83-D04AB831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0F85-FD3C-41A9-A517-BC43B5819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92DA-A715-4E3A-85AA-FDF30A10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0F60-6F16-4B3B-AB15-777E69AE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470B-5561-438F-B608-AB9244F8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C216-1BB1-4A7F-81F4-DB853076C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6C00-9B21-4CAB-9EF3-8F3880A2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A2A8-6C58-4EE2-90BC-7F6103DC0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000E-C863-43E1-9BC5-8EF5BC414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CCFF99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EE5CA2-1D1D-4854-81C4-1CE2DD574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551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MỤC TIÊU : TRANG 85 (CKTKN)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82588" y="2286000"/>
            <a:ext cx="68802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Tích hợp giáo dục tư tưởng Hồ Chí Minh và giáo dục các </a:t>
            </a:r>
          </a:p>
          <a:p>
            <a:r>
              <a:rPr lang="en-US" sz="2000"/>
              <a:t>kĩ năng sống :</a:t>
            </a:r>
          </a:p>
          <a:p>
            <a:r>
              <a:rPr lang="en-US" sz="2000"/>
              <a:t> - Kĩ năng tự nhận thức về sự trung thực trong học</a:t>
            </a:r>
          </a:p>
          <a:p>
            <a:r>
              <a:rPr lang="en-US" sz="2000"/>
              <a:t>tập của bản thân.</a:t>
            </a:r>
          </a:p>
          <a:p>
            <a:pPr>
              <a:buFontTx/>
              <a:buChar char="-"/>
            </a:pPr>
            <a:r>
              <a:rPr lang="en-US" sz="2000"/>
              <a:t>Kĩ năng bình luận, phê phán những hành vi không </a:t>
            </a:r>
          </a:p>
          <a:p>
            <a:pPr>
              <a:buFontTx/>
              <a:buChar char="-"/>
            </a:pPr>
            <a:r>
              <a:rPr lang="en-US" sz="2000"/>
              <a:t>Trung thực trong học tập.</a:t>
            </a:r>
          </a:p>
          <a:p>
            <a:pPr>
              <a:buFontTx/>
              <a:buChar char="-"/>
            </a:pPr>
            <a:r>
              <a:rPr lang="en-US" sz="2000"/>
              <a:t>-Kĩ năng làm chủ bản thân trong học tập.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822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a) Nhắc b</a:t>
            </a: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à</a:t>
            </a:r>
            <a:r>
              <a:rPr lang="en-US" sz="2400">
                <a:solidFill>
                  <a:srgbClr val="A50021"/>
                </a:solidFill>
              </a:rPr>
              <a:t>i cho bạn trong giờ kiểm tra.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b) </a:t>
            </a: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rgbClr val="A50021"/>
                </a:solidFill>
              </a:rPr>
              <a:t>h</a:t>
            </a:r>
            <a:r>
              <a:rPr lang="vi-VN" sz="2400">
                <a:solidFill>
                  <a:srgbClr val="A50021"/>
                </a:solidFill>
              </a:rPr>
              <a:t>ơ</a:t>
            </a:r>
            <a:r>
              <a:rPr lang="en-US" sz="2400">
                <a:solidFill>
                  <a:srgbClr val="A50021"/>
                </a:solidFill>
              </a:rPr>
              <a:t>ng làm bài tập mà mượn vở của bạn để chép.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c) </a:t>
            </a: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rgbClr val="A50021"/>
                </a:solidFill>
              </a:rPr>
              <a:t>h</a:t>
            </a:r>
            <a:r>
              <a:rPr lang="vi-VN" sz="2400">
                <a:solidFill>
                  <a:srgbClr val="A50021"/>
                </a:solidFill>
              </a:rPr>
              <a:t>ơ</a:t>
            </a:r>
            <a:r>
              <a:rPr lang="en-US" sz="2400">
                <a:solidFill>
                  <a:srgbClr val="A50021"/>
                </a:solidFill>
              </a:rPr>
              <a:t>ng </a:t>
            </a: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chép bài của bạn trong giờ kiểm tra.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d) Giấu điểm kém, chỉ báo điểm tốt với bố mẹ.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A50021"/>
              </a:solidFill>
              <a:latin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1600200"/>
            <a:ext cx="533400" cy="533400"/>
            <a:chOff x="192" y="984"/>
            <a:chExt cx="336" cy="336"/>
          </a:xfrm>
        </p:grpSpPr>
        <p:sp>
          <p:nvSpPr>
            <p:cNvPr id="11294" name="Oval 7"/>
            <p:cNvSpPr>
              <a:spLocks noChangeArrowheads="1"/>
            </p:cNvSpPr>
            <p:nvPr/>
          </p:nvSpPr>
          <p:spPr bwMode="auto">
            <a:xfrm>
              <a:off x="192" y="984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9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88" y="1056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81000" y="2209800"/>
            <a:ext cx="533400" cy="533400"/>
            <a:chOff x="192" y="2256"/>
            <a:chExt cx="336" cy="336"/>
          </a:xfrm>
        </p:grpSpPr>
        <p:sp>
          <p:nvSpPr>
            <p:cNvPr id="11292" name="Oval 8"/>
            <p:cNvSpPr>
              <a:spLocks noChangeArrowheads="1"/>
            </p:cNvSpPr>
            <p:nvPr/>
          </p:nvSpPr>
          <p:spPr bwMode="auto">
            <a:xfrm>
              <a:off x="192" y="2256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9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88" y="23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81000" y="2895600"/>
            <a:ext cx="533400" cy="533400"/>
            <a:chOff x="192" y="2832"/>
            <a:chExt cx="336" cy="336"/>
          </a:xfrm>
        </p:grpSpPr>
        <p:sp>
          <p:nvSpPr>
            <p:cNvPr id="11290" name="Oval 9"/>
            <p:cNvSpPr>
              <a:spLocks noChangeArrowheads="1"/>
            </p:cNvSpPr>
            <p:nvPr/>
          </p:nvSpPr>
          <p:spPr bwMode="auto">
            <a:xfrm>
              <a:off x="192" y="2832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9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88" y="29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Đ</a:t>
              </a:r>
            </a:p>
          </p:txBody>
        </p:sp>
      </p:grpSp>
      <p:grpSp>
        <p:nvGrpSpPr>
          <p:cNvPr id="11270" name="Group 34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pic>
          <p:nvPicPr>
            <p:cNvPr id="11287" name="Picture 31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32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Picture 33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1" name="Group 35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0"/>
            <a:chExt cx="5760" cy="288"/>
          </a:xfrm>
        </p:grpSpPr>
        <p:pic>
          <p:nvPicPr>
            <p:cNvPr id="11284" name="Picture 36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Picture 37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38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2" name="Group 39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pic>
          <p:nvPicPr>
            <p:cNvPr id="11281" name="Picture 40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41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42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3" name="Group 43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0"/>
            <a:chExt cx="5760" cy="288"/>
          </a:xfrm>
        </p:grpSpPr>
        <p:pic>
          <p:nvPicPr>
            <p:cNvPr id="11278" name="Picture 44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45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46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81000" y="3505200"/>
            <a:ext cx="533400" cy="533400"/>
            <a:chOff x="192" y="2256"/>
            <a:chExt cx="336" cy="336"/>
          </a:xfrm>
        </p:grpSpPr>
        <p:sp>
          <p:nvSpPr>
            <p:cNvPr id="11276" name="Oval 48"/>
            <p:cNvSpPr>
              <a:spLocks noChangeArrowheads="1"/>
            </p:cNvSpPr>
            <p:nvPr/>
          </p:nvSpPr>
          <p:spPr bwMode="auto">
            <a:xfrm>
              <a:off x="192" y="2256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7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88" y="23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275" name="Text Box 50"/>
          <p:cNvSpPr txBox="1">
            <a:spLocks noChangeArrowheads="1"/>
          </p:cNvSpPr>
          <p:nvPr/>
        </p:nvSpPr>
        <p:spPr bwMode="auto">
          <a:xfrm>
            <a:off x="0" y="457200"/>
            <a:ext cx="7489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/>
              <a:t>Theo em, trong những việc làm dưới đây, việc làm </a:t>
            </a:r>
          </a:p>
          <a:p>
            <a:pPr marL="342900" indent="-342900"/>
            <a:r>
              <a:rPr lang="en-US" sz="2400"/>
              <a:t>nào thể hiện tính trung thực trong học tập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14400" y="2514600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400">
                <a:solidFill>
                  <a:srgbClr val="A50021"/>
                </a:solidFill>
              </a:rPr>
              <a:t>Trung thực trong học tập chỉ thiệt mình.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Thiếu trung thực trong học tập là giả dối.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Trung thực trong học tập là thể hiện lòng tự trọng.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514600"/>
            <a:ext cx="533400" cy="533400"/>
            <a:chOff x="192" y="2256"/>
            <a:chExt cx="336" cy="336"/>
          </a:xfrm>
        </p:grpSpPr>
        <p:sp>
          <p:nvSpPr>
            <p:cNvPr id="12315" name="Oval 7"/>
            <p:cNvSpPr>
              <a:spLocks noChangeArrowheads="1"/>
            </p:cNvSpPr>
            <p:nvPr/>
          </p:nvSpPr>
          <p:spPr bwMode="auto">
            <a:xfrm>
              <a:off x="192" y="2256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31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88" y="23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3810000"/>
            <a:ext cx="533400" cy="533400"/>
            <a:chOff x="192" y="2832"/>
            <a:chExt cx="336" cy="336"/>
          </a:xfrm>
        </p:grpSpPr>
        <p:sp>
          <p:nvSpPr>
            <p:cNvPr id="12313" name="Oval 10"/>
            <p:cNvSpPr>
              <a:spLocks noChangeArrowheads="1"/>
            </p:cNvSpPr>
            <p:nvPr/>
          </p:nvSpPr>
          <p:spPr bwMode="auto">
            <a:xfrm>
              <a:off x="192" y="2832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3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88" y="29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Đ</a:t>
              </a:r>
            </a:p>
          </p:txBody>
        </p:sp>
      </p:grp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pic>
          <p:nvPicPr>
            <p:cNvPr id="12310" name="Picture 13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1" name="Picture 14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2" name="Picture 15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4" name="Group 16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0"/>
            <a:chExt cx="5760" cy="288"/>
          </a:xfrm>
        </p:grpSpPr>
        <p:pic>
          <p:nvPicPr>
            <p:cNvPr id="12307" name="Picture 17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18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19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5" name="Group 20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pic>
          <p:nvPicPr>
            <p:cNvPr id="12304" name="Picture 21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22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23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6" name="Group 24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0"/>
            <a:chExt cx="5760" cy="288"/>
          </a:xfrm>
        </p:grpSpPr>
        <p:pic>
          <p:nvPicPr>
            <p:cNvPr id="12301" name="Picture 25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26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27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228600" y="1143000"/>
            <a:ext cx="7537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/>
              <a:t>2/ Em hãy bày tỏ thái độ của mình về các ý kiến dưới </a:t>
            </a:r>
          </a:p>
          <a:p>
            <a:pPr marL="342900" indent="-342900"/>
            <a:r>
              <a:rPr lang="en-US" sz="2400"/>
              <a:t>Đây ( tán thành, phân vân hay không tán thành) :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81000" y="3200400"/>
            <a:ext cx="533400" cy="533400"/>
            <a:chOff x="192" y="2832"/>
            <a:chExt cx="336" cy="336"/>
          </a:xfrm>
        </p:grpSpPr>
        <p:sp>
          <p:nvSpPr>
            <p:cNvPr id="12299" name="Oval 33"/>
            <p:cNvSpPr>
              <a:spLocks noChangeArrowheads="1"/>
            </p:cNvSpPr>
            <p:nvPr/>
          </p:nvSpPr>
          <p:spPr bwMode="auto">
            <a:xfrm>
              <a:off x="192" y="2832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30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88" y="29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birthd_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isney-babies-piglet-christmas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04775" y="213360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 rot="-961653">
            <a:off x="2362200" y="1828800"/>
            <a:ext cx="6713538" cy="2274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366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Chúc mừng chiến thắng!</a:t>
            </a:r>
          </a:p>
        </p:txBody>
      </p:sp>
      <p:pic>
        <p:nvPicPr>
          <p:cNvPr id="13317" name="Picture 5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4953000" y="43434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4114800" y="9906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8305800" y="6858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2895600" y="21336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7620000" y="41910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4724400" y="22098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6248400" y="6096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3124200" y="52578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6477000" y="53340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371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 tr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3635 C 0.01979 0.01875 0.02014 0.00093 0.0184 -0.01643 C 0.01719 -0.0287 -0.00017 -0.03564 -0.0066 -0.04143 C -0.01562 -0.04051 -0.02483 -0.04166 -0.03368 -0.03865 C -0.03646 -0.03773 -0.03976 -0.03426 -0.03993 -0.03032 C -0.04167 -0.00439 -0.04288 0.04098 -0.02326 0.05857 C -0.00868 0.05764 0.00642 0.06111 0.02049 0.05579 C 0.02535 0.05394 0.02882 0.03912 0.02882 0.03936 C 0.02813 0.02061 0.02917 0.00186 0.02674 -0.01643 C 0.02622 -0.02037 0.02274 -0.02222 0.02049 -0.02477 C 0.01337 -0.03264 0.00208 -0.0375 -0.0066 -0.04143 C -0.0217 -0.03935 -0.03108 -0.04375 -0.03576 -0.02477 C -0.03507 -0.00625 -0.03611 0.0125 -0.03368 0.03079 C -0.03247 0.03982 -0.01493 0.0419 -0.01493 0.04213 C 0.02292 0.0382 0.00799 0.04723 0.02049 0.02246 C 0.01875 -0.00301 0.02188 -0.00949 0.00799 -0.02199 C -0.02604 -0.01828 -0.0191 -0.02523 -0.0191 0.01968 L 0.01424 0.00857 L -0.00451 0.01135 L -0.0191 -0.01643 L 0.02465 0.00579 L 0.02049 0.03635 Z " pathEditMode="relative" rAng="0" ptsTypes="ffffffffffffffffAAAAAf">
                                      <p:cBhvr>
                                        <p:cTn id="9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16002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000" b="1" kern="10">
                <a:ln w="9525">
                  <a:round/>
                  <a:headEnd/>
                  <a:tailEnd/>
                </a:ln>
                <a:solidFill>
                  <a:schemeClr val="hlink">
                    <a:alpha val="96077"/>
                  </a:schemeClr>
                </a:solidFill>
                <a:latin typeface="Arial"/>
                <a:cs typeface="Arial"/>
              </a:rPr>
              <a:t>Trò chơi 2:</a:t>
            </a:r>
            <a:endParaRPr lang="en-US" sz="2000" b="1" kern="10">
              <a:ln w="9525">
                <a:round/>
                <a:headEnd/>
                <a:tailEnd/>
              </a:ln>
              <a:solidFill>
                <a:schemeClr val="hlink">
                  <a:alpha val="96077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7239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00002E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"Bạn xử lý ra sao ?"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10800000">
            <a:off x="381000" y="3062288"/>
            <a:ext cx="8385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SG" sz="160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3381375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Hãy cùng suy nghĩ </a:t>
            </a:r>
            <a:r>
              <a:rPr lang="vi-VN" sz="32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ể tìm ra cách giải quyết cho các tình huống sau</a:t>
            </a:r>
          </a:p>
        </p:txBody>
      </p:sp>
      <p:pic>
        <p:nvPicPr>
          <p:cNvPr id="14342" name="Picture 6" descr="Fairy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233988"/>
            <a:ext cx="16525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7178" grpId="0" animBg="1"/>
      <p:bldP spid="307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Tình huống 1</a:t>
            </a:r>
            <a:r>
              <a:rPr lang="en-US" sz="2800">
                <a:solidFill>
                  <a:srgbClr val="FF0066"/>
                </a:solidFill>
              </a:rPr>
              <a:t>: </a:t>
            </a:r>
            <a:br>
              <a:rPr lang="en-US" sz="2800">
                <a:solidFill>
                  <a:srgbClr val="FF0066"/>
                </a:solidFill>
              </a:rPr>
            </a:br>
            <a:r>
              <a:rPr lang="en-US" sz="2800">
                <a:solidFill>
                  <a:srgbClr val="FF0066"/>
                </a:solidFill>
              </a:rPr>
              <a:t>   Em kh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ông làm được bài trong giờ kiểm tra ?</a:t>
            </a:r>
            <a:endParaRPr lang="en-US" sz="2800">
              <a:solidFill>
                <a:srgbClr val="FF0066"/>
              </a:solidFill>
              <a:latin typeface="VNI-Times" pitchFamily="2" charset="0"/>
            </a:endParaRPr>
          </a:p>
        </p:txBody>
      </p:sp>
      <p:pic>
        <p:nvPicPr>
          <p:cNvPr id="15363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4114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Tình huống 2</a:t>
            </a:r>
            <a:r>
              <a:rPr lang="en-US" sz="2800">
                <a:solidFill>
                  <a:srgbClr val="FF0066"/>
                </a:solidFill>
              </a:rPr>
              <a:t> :</a:t>
            </a:r>
            <a:br>
              <a:rPr lang="en-US" sz="2800">
                <a:solidFill>
                  <a:srgbClr val="FF0066"/>
                </a:solidFill>
              </a:rPr>
            </a:br>
            <a:r>
              <a:rPr lang="en-US" sz="2800">
                <a:solidFill>
                  <a:srgbClr val="FF0066"/>
                </a:solidFill>
              </a:rPr>
              <a:t>   Em bị đ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iểm kém nhưng cô giáo lại ghi nhầm vào sổ là điểm giỏi ?</a:t>
            </a:r>
            <a:endParaRPr lang="en-US" sz="28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6387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20574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Tình huống 3</a:t>
            </a:r>
            <a:r>
              <a:rPr lang="en-US" sz="2800">
                <a:solidFill>
                  <a:srgbClr val="FF0066"/>
                </a:solidFill>
              </a:rPr>
              <a:t> :</a:t>
            </a:r>
            <a:br>
              <a:rPr lang="en-US" sz="2800">
                <a:solidFill>
                  <a:srgbClr val="FF0066"/>
                </a:solidFill>
              </a:rPr>
            </a:br>
            <a:r>
              <a:rPr lang="en-US" sz="2800">
                <a:solidFill>
                  <a:srgbClr val="FF0066"/>
                </a:solidFill>
              </a:rPr>
              <a:t>    Trong giờ kiểm tra, bạn ngồi 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b</a:t>
            </a:r>
            <a:r>
              <a:rPr lang="en-US" sz="2800">
                <a:solidFill>
                  <a:srgbClr val="FF0066"/>
                </a:solidFill>
              </a:rPr>
              <a:t>ên cạnh kh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ông làm được bài và cầu cứu em ?</a:t>
            </a:r>
            <a:endParaRPr lang="en-US" sz="28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7411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 4/ Em h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ãy kể lại những mẩu chuyện, tấm gương về trung thực trong học tập mà em biết ?</a:t>
            </a:r>
            <a:endParaRPr lang="en-US" sz="32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8435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 5/ Em h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ãy cùng các bạn trong nhóm xây dựng một tiểu phẩm về chủ đề “ Trung thực trong học tập ”</a:t>
            </a:r>
            <a:endParaRPr lang="en-US" sz="32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9459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 6/ Đ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ã bao giờ em thiếu trung thực trong học tập chưa ? Nếu có, bây giờ nghĩ lại em thấy thế nào ?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Em sẽ làm gì nếu gặp những tình huống tương tự như vậy ?</a:t>
            </a:r>
            <a:endParaRPr lang="en-US" sz="32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20483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0"/>
          <p:cNvGrpSpPr>
            <a:grpSpLocks/>
          </p:cNvGrpSpPr>
          <p:nvPr/>
        </p:nvGrpSpPr>
        <p:grpSpPr bwMode="auto">
          <a:xfrm>
            <a:off x="0" y="5905500"/>
            <a:ext cx="4572000" cy="952500"/>
            <a:chOff x="0" y="3720"/>
            <a:chExt cx="2472" cy="600"/>
          </a:xfrm>
        </p:grpSpPr>
        <p:pic>
          <p:nvPicPr>
            <p:cNvPr id="3081" name="Picture 21" descr="Sun-004_0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720"/>
              <a:ext cx="18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2" descr="Sun-008_0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72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5" name="Group 23"/>
          <p:cNvGrpSpPr>
            <a:grpSpLocks/>
          </p:cNvGrpSpPr>
          <p:nvPr/>
        </p:nvGrpSpPr>
        <p:grpSpPr bwMode="auto">
          <a:xfrm>
            <a:off x="4572000" y="5905500"/>
            <a:ext cx="4572000" cy="952500"/>
            <a:chOff x="0" y="3720"/>
            <a:chExt cx="2472" cy="600"/>
          </a:xfrm>
        </p:grpSpPr>
        <p:pic>
          <p:nvPicPr>
            <p:cNvPr id="3079" name="Picture 24" descr="Sun-004_0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720"/>
              <a:ext cx="18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5" descr="Sun-008_0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72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467600" cy="2590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defRPr/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rgbClr val="FF0000">
                        <a:alpha val="89999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/>
              </a:rPr>
              <a:t>         </a:t>
            </a:r>
          </a:p>
        </p:txBody>
      </p:sp>
      <p:pic>
        <p:nvPicPr>
          <p:cNvPr id="3077" name="Picture 12" descr="birds-gar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" y="1323975"/>
            <a:ext cx="452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birds-gar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95400"/>
            <a:ext cx="452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57400"/>
            <a:ext cx="8686800" cy="2438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Về nhà học bài và thực hiện những </a:t>
            </a:r>
            <a:r>
              <a:rPr lang="vi-VN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</a:t>
            </a: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iều </a:t>
            </a:r>
            <a:r>
              <a:rPr lang="vi-VN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</a:t>
            </a: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ã học vào trong cuộc sống.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150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Chuẩn bị bài: Vượt kh</a:t>
            </a: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ó trong học tập.</a:t>
            </a:r>
            <a:endParaRPr lang="en-US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Meli" pitchFamily="2" charset="0"/>
            </a:endParaRPr>
          </a:p>
        </p:txBody>
      </p:sp>
      <p:sp>
        <p:nvSpPr>
          <p:cNvPr id="21507" name="WordArt 9"/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pic>
        <p:nvPicPr>
          <p:cNvPr id="21508" name="Picture 4" descr="animbugwhit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572000"/>
            <a:ext cx="1600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95600" y="6096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Đạo </a:t>
            </a:r>
            <a:r>
              <a:rPr lang="vi-VN" sz="36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6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ức 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5438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Trung thực trong học tập</a:t>
            </a:r>
          </a:p>
        </p:txBody>
      </p:sp>
      <p:pic>
        <p:nvPicPr>
          <p:cNvPr id="4100" name="Picture 8" descr="Easterbor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649913"/>
            <a:ext cx="51816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81000" y="0"/>
            <a:ext cx="148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Tình huống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9213" y="5867400"/>
            <a:ext cx="692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Hôm qua, Long mải chơi, quên sưu tầm tranh, ảnh phục vụ cho </a:t>
            </a:r>
          </a:p>
          <a:p>
            <a:r>
              <a:rPr lang="en-US"/>
              <a:t>bài học. Sáng nay đến lớp, Long mới nhớ và rất lo lắng…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</a:rPr>
              <a:t> 1/ Theo em, bạn Long có thể có những cách giải quyết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</a:rPr>
              <a:t> 2/ Nếu em là bạn Long, em sẽ làm gì ? Vì sao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305800" cy="2308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   </a:t>
            </a:r>
            <a:r>
              <a:rPr lang="en-US" sz="3200" b="1">
                <a:solidFill>
                  <a:srgbClr val="CC0000"/>
                </a:solidFill>
              </a:rPr>
              <a:t>Trung thực trong học tập là thể hiện lòng tự trọng.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</a:rPr>
              <a:t>    Trung thực trong học tập, em sẽ được mọi người quý mến.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6383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990600" cy="6096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FF6600"/>
                </a:solidFill>
              </a:rPr>
              <a:t>Bài</a:t>
            </a:r>
            <a:r>
              <a:rPr lang="en-US" sz="2800" b="1" smtClean="0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86000"/>
            <a:ext cx="74676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66FF"/>
                </a:solidFill>
              </a:rPr>
              <a:t>Trò ch</a:t>
            </a:r>
            <a:r>
              <a:rPr lang="vi-VN" sz="2800" b="1" u="sng" smtClean="0">
                <a:solidFill>
                  <a:srgbClr val="0066FF"/>
                </a:solidFill>
              </a:rPr>
              <a:t>ơ</a:t>
            </a:r>
            <a:r>
              <a:rPr lang="en-US" sz="2800" b="1" u="sng" smtClean="0">
                <a:solidFill>
                  <a:srgbClr val="0066FF"/>
                </a:solidFill>
              </a:rPr>
              <a:t>i 1</a:t>
            </a:r>
            <a:r>
              <a:rPr lang="en-US" sz="2800" smtClean="0">
                <a:solidFill>
                  <a:srgbClr val="0066FF"/>
                </a:solidFill>
              </a:rPr>
              <a:t>:</a:t>
            </a:r>
            <a:r>
              <a:rPr lang="en-US" sz="2800" smtClean="0">
                <a:solidFill>
                  <a:srgbClr val="006600"/>
                </a:solidFill>
              </a:rPr>
              <a:t> </a:t>
            </a:r>
            <a:r>
              <a:rPr lang="en-US" sz="2800" b="1" smtClean="0">
                <a:solidFill>
                  <a:srgbClr val="FF9933"/>
                </a:solidFill>
              </a:rPr>
              <a:t>Bạn chọn thế nào ?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410200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Trung thực trong học tập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9600" y="3276600"/>
            <a:ext cx="7467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>
                <a:solidFill>
                  <a:srgbClr val="0066FF"/>
                </a:solidFill>
              </a:rPr>
              <a:t>Trò ch</a:t>
            </a:r>
            <a:r>
              <a:rPr lang="vi-VN" sz="2800" b="1" u="sng">
                <a:solidFill>
                  <a:srgbClr val="0066FF"/>
                </a:solidFill>
              </a:rPr>
              <a:t>ơ</a:t>
            </a:r>
            <a:r>
              <a:rPr lang="en-US" sz="2800" b="1" u="sng">
                <a:solidFill>
                  <a:srgbClr val="0066FF"/>
                </a:solidFill>
              </a:rPr>
              <a:t>i 2</a:t>
            </a:r>
            <a:r>
              <a:rPr lang="en-US" sz="2800" b="1">
                <a:solidFill>
                  <a:srgbClr val="0066FF"/>
                </a:solidFill>
              </a:rPr>
              <a:t>: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 b="1">
                <a:solidFill>
                  <a:srgbClr val="FF9933"/>
                </a:solidFill>
              </a:rPr>
              <a:t>Bạn xử lý ra sao ?</a:t>
            </a:r>
          </a:p>
        </p:txBody>
      </p:sp>
      <p:pic>
        <p:nvPicPr>
          <p:cNvPr id="9222" name="Picture 7" descr="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38775"/>
            <a:ext cx="1762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rgbClr val="0080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/>
              </a:rPr>
              <a:t>            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600200" y="1371600"/>
            <a:ext cx="6858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00002E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"Bạn chọn thế nào ?"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0800000">
            <a:off x="381000" y="3078163"/>
            <a:ext cx="83851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SG" sz="14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610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Trong các ý kiến sau, em chọn ý nào ?</a:t>
            </a:r>
            <a:r>
              <a:rPr lang="en-US" sz="3200">
                <a:solidFill>
                  <a:srgbClr val="0000FF"/>
                </a:solidFill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(Nếu </a:t>
            </a:r>
            <a:r>
              <a:rPr lang="vi-VN" sz="2400">
                <a:solidFill>
                  <a:srgbClr val="0000FF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úng chọn </a:t>
            </a:r>
            <a:r>
              <a:rPr lang="en-US" sz="2400" b="1">
                <a:solidFill>
                  <a:srgbClr val="FF0066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, nếu sai</a:t>
            </a:r>
            <a:r>
              <a:rPr lang="en-US" sz="2400">
                <a:solidFill>
                  <a:srgbClr val="FF3300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chọn </a:t>
            </a:r>
            <a:r>
              <a:rPr lang="en-US" sz="2400" b="1">
                <a:solidFill>
                  <a:srgbClr val="FF0066"/>
                </a:solidFill>
              </a:rPr>
              <a:t>S</a:t>
            </a:r>
            <a:r>
              <a:rPr lang="en-US" sz="2400">
                <a:solidFill>
                  <a:srgbClr val="0000FF"/>
                </a:solidFill>
              </a:rPr>
              <a:t>.)</a:t>
            </a:r>
          </a:p>
        </p:txBody>
      </p:sp>
      <p:pic>
        <p:nvPicPr>
          <p:cNvPr id="10246" name="Picture 6" descr="Fairy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233988"/>
            <a:ext cx="16525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552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VNI-Times</vt:lpstr>
      <vt:lpstr>VNI-Meli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Bài: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TNC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CSTeam</cp:lastModifiedBy>
  <cp:revision>117</cp:revision>
  <dcterms:created xsi:type="dcterms:W3CDTF">2008-02-17T17:25:32Z</dcterms:created>
  <dcterms:modified xsi:type="dcterms:W3CDTF">2016-06-30T02:20:01Z</dcterms:modified>
</cp:coreProperties>
</file>