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426" r:id="rId2"/>
    <p:sldId id="353" r:id="rId3"/>
    <p:sldId id="401" r:id="rId4"/>
    <p:sldId id="402" r:id="rId5"/>
    <p:sldId id="404" r:id="rId6"/>
    <p:sldId id="424" r:id="rId7"/>
    <p:sldId id="409" r:id="rId8"/>
    <p:sldId id="358" r:id="rId9"/>
    <p:sldId id="410" r:id="rId10"/>
    <p:sldId id="422" r:id="rId11"/>
    <p:sldId id="421" r:id="rId12"/>
    <p:sldId id="423" r:id="rId13"/>
    <p:sldId id="367" r:id="rId14"/>
    <p:sldId id="359" r:id="rId15"/>
    <p:sldId id="337" r:id="rId16"/>
    <p:sldId id="339" r:id="rId17"/>
    <p:sldId id="341" r:id="rId18"/>
    <p:sldId id="385" r:id="rId19"/>
    <p:sldId id="387" r:id="rId20"/>
    <p:sldId id="391" r:id="rId21"/>
    <p:sldId id="390" r:id="rId22"/>
    <p:sldId id="425" r:id="rId23"/>
    <p:sldId id="31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66"/>
    <a:srgbClr val="FFCCCC"/>
    <a:srgbClr val="FF66FF"/>
    <a:srgbClr val="FF00FF"/>
    <a:srgbClr val="00FFFF"/>
    <a:srgbClr val="FFCCFF"/>
    <a:srgbClr val="E91B6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84" autoAdjust="0"/>
    <p:restoredTop sz="94660"/>
  </p:normalViewPr>
  <p:slideViewPr>
    <p:cSldViewPr>
      <p:cViewPr varScale="1">
        <p:scale>
          <a:sx n="38" d="100"/>
          <a:sy n="38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904CAA-D91F-4381-AC52-9A763E98A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>
            <a:spLocks/>
          </p:cNvSpPr>
          <p:nvPr/>
        </p:nvSpPr>
        <p:spPr bwMode="ltGray">
          <a:xfrm>
            <a:off x="-3175" y="-6350"/>
            <a:ext cx="9151938" cy="192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210"/>
              </a:cxn>
              <a:cxn ang="0">
                <a:pos x="3089" y="377"/>
              </a:cxn>
              <a:cxn ang="0">
                <a:pos x="5762" y="794"/>
              </a:cxn>
              <a:cxn ang="0">
                <a:pos x="5765" y="4"/>
              </a:cxn>
              <a:cxn ang="0">
                <a:pos x="0" y="0"/>
              </a:cxn>
            </a:cxnLst>
            <a:rect l="0" t="0" r="r" b="b"/>
            <a:pathLst>
              <a:path w="5765" h="1210">
                <a:moveTo>
                  <a:pt x="0" y="0"/>
                </a:moveTo>
                <a:lnTo>
                  <a:pt x="5" y="1210"/>
                </a:lnTo>
                <a:cubicBezTo>
                  <a:pt x="5" y="1203"/>
                  <a:pt x="1252" y="444"/>
                  <a:pt x="3089" y="377"/>
                </a:cubicBezTo>
                <a:cubicBezTo>
                  <a:pt x="4926" y="310"/>
                  <a:pt x="5748" y="733"/>
                  <a:pt x="5762" y="794"/>
                </a:cubicBezTo>
                <a:lnTo>
                  <a:pt x="5765" y="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228600" y="304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</a:rPr>
              <a:t>Company</a:t>
            </a:r>
          </a:p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4191000"/>
            <a:ext cx="4953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34000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74FC52-139F-4137-8B0C-67BFAB89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5449-0C5F-492A-99F8-09C96DC37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1341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2733-6525-4729-BE40-CA09266B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228600"/>
            <a:ext cx="83820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D74D-D040-4F33-A37F-495D85C8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1422-9087-4B83-A0CC-44A9E43D9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B579-19CF-4D98-9897-ECD761C2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F93B-CEB5-4D82-9F57-59C8F1267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A716-B4A0-4689-B28C-C37B6C90B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05BA3-D208-44D1-858E-D3F3BE314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0001C-DE25-487A-8DA0-6A2631B6B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2E684-DFD9-4F5F-B4FB-9E7218E9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3541-6A15-4D6D-B8CE-91C3DA40D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rgbClr val="FF66FF"/>
            </a:gs>
            <a:gs pos="50000">
              <a:schemeClr val="bg1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97A49FD8-609D-4180-8C98-790D13E2C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G&#272;T%20DUNG/P110-%20M.Dung/P110-LTVC3-13-13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CM\LA_XANH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giaoandientunhi\Thi2008\violetTNXH\MVI_1331_clip0.wmv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6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6.jpeg"/><Relationship Id="rId7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6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WordArt 5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28600" y="4038600"/>
            <a:ext cx="853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49: ĐỘNG VẬT</a:t>
            </a:r>
          </a:p>
        </p:txBody>
      </p:sp>
      <p:sp>
        <p:nvSpPr>
          <p:cNvPr id="217094" name="WordArt 6"/>
          <p:cNvSpPr>
            <a:spLocks noChangeArrowheads="1" noChangeShapeType="1" noTextEdit="1"/>
          </p:cNvSpPr>
          <p:nvPr/>
        </p:nvSpPr>
        <p:spPr bwMode="auto">
          <a:xfrm>
            <a:off x="2819400" y="3048000"/>
            <a:ext cx="39624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TỰ NHIÊN VÀ XÃ HỘI</a:t>
            </a:r>
          </a:p>
        </p:txBody>
      </p:sp>
      <p:pic>
        <p:nvPicPr>
          <p:cNvPr id="217096" name="LA_XA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2850" fill="hold"/>
                                        <p:tgtEl>
                                          <p:spTgt spid="217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096"/>
                </p:tgtEl>
              </p:cMediaNode>
            </p:audio>
          </p:childTnLst>
        </p:cTn>
      </p:par>
    </p:tnLst>
    <p:bldLst>
      <p:bldP spid="217093" grpId="0" animBg="1"/>
      <p:bldP spid="2170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gray">
          <a:xfrm>
            <a:off x="1447800" y="0"/>
            <a:ext cx="67056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971800" y="11430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Bài 49</a:t>
            </a:r>
            <a:r>
              <a:rPr lang="en-US" sz="2800" b="1">
                <a:solidFill>
                  <a:srgbClr val="800000"/>
                </a:solidFill>
              </a:rPr>
              <a:t>: Động vật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28588" y="2286000"/>
            <a:ext cx="1981200" cy="1379538"/>
            <a:chOff x="0" y="1440"/>
            <a:chExt cx="1248" cy="869"/>
          </a:xfrm>
        </p:grpSpPr>
        <p:pic>
          <p:nvPicPr>
            <p:cNvPr id="12387" name="Picture 8" descr="Con bò (Bai Động vật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0"/>
              <a:ext cx="1248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88" name="Group 9"/>
            <p:cNvGrpSpPr>
              <a:grpSpLocks/>
            </p:cNvGrpSpPr>
            <p:nvPr/>
          </p:nvGrpSpPr>
          <p:grpSpPr bwMode="auto">
            <a:xfrm>
              <a:off x="0" y="2009"/>
              <a:ext cx="336" cy="300"/>
              <a:chOff x="672" y="548"/>
              <a:chExt cx="336" cy="300"/>
            </a:xfrm>
          </p:grpSpPr>
          <p:grpSp>
            <p:nvGrpSpPr>
              <p:cNvPr id="12389" name="Group 1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91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92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93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94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95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90" name="Text Box 1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2296" name="Group 17"/>
          <p:cNvGrpSpPr>
            <a:grpSpLocks/>
          </p:cNvGrpSpPr>
          <p:nvPr/>
        </p:nvGrpSpPr>
        <p:grpSpPr bwMode="auto">
          <a:xfrm>
            <a:off x="2252663" y="2286000"/>
            <a:ext cx="1924050" cy="1412875"/>
            <a:chOff x="1419" y="1440"/>
            <a:chExt cx="1212" cy="864"/>
          </a:xfrm>
        </p:grpSpPr>
        <p:pic>
          <p:nvPicPr>
            <p:cNvPr id="12378" name="Picture 18" descr="ho"/>
            <p:cNvPicPr>
              <a:picLocks noChangeAspect="1" noChangeArrowheads="1"/>
            </p:cNvPicPr>
            <p:nvPr/>
          </p:nvPicPr>
          <p:blipFill>
            <a:blip r:embed="rId3"/>
            <a:srcRect l="42337" t="13690" r="4118" b="15117"/>
            <a:stretch>
              <a:fillRect/>
            </a:stretch>
          </p:blipFill>
          <p:spPr bwMode="auto">
            <a:xfrm>
              <a:off x="1419" y="1440"/>
              <a:ext cx="1200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79" name="Group 19"/>
            <p:cNvGrpSpPr>
              <a:grpSpLocks/>
            </p:cNvGrpSpPr>
            <p:nvPr/>
          </p:nvGrpSpPr>
          <p:grpSpPr bwMode="auto">
            <a:xfrm>
              <a:off x="2295" y="2011"/>
              <a:ext cx="336" cy="291"/>
              <a:chOff x="672" y="553"/>
              <a:chExt cx="336" cy="291"/>
            </a:xfrm>
          </p:grpSpPr>
          <p:grpSp>
            <p:nvGrpSpPr>
              <p:cNvPr id="12380" name="Group 20"/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291"/>
                <a:chOff x="1289" y="525"/>
                <a:chExt cx="668" cy="717"/>
              </a:xfrm>
            </p:grpSpPr>
            <p:sp>
              <p:nvSpPr>
                <p:cNvPr id="12382" name="Oval 21"/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1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83" name="Oval 2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84" name="Oval 2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85" name="Oval 2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86" name="Oval 2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81" name="Text Box 2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2297" name="Group 27"/>
          <p:cNvGrpSpPr>
            <a:grpSpLocks/>
          </p:cNvGrpSpPr>
          <p:nvPr/>
        </p:nvGrpSpPr>
        <p:grpSpPr bwMode="auto">
          <a:xfrm>
            <a:off x="4252913" y="2286000"/>
            <a:ext cx="2147887" cy="1371600"/>
            <a:chOff x="2679" y="1440"/>
            <a:chExt cx="1353" cy="864"/>
          </a:xfrm>
        </p:grpSpPr>
        <p:pic>
          <p:nvPicPr>
            <p:cNvPr id="12369" name="Picture 28" descr="Con sóc(Bai Động vật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440"/>
              <a:ext cx="1344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70" name="Group 29"/>
            <p:cNvGrpSpPr>
              <a:grpSpLocks/>
            </p:cNvGrpSpPr>
            <p:nvPr/>
          </p:nvGrpSpPr>
          <p:grpSpPr bwMode="auto">
            <a:xfrm>
              <a:off x="2679" y="2000"/>
              <a:ext cx="336" cy="300"/>
              <a:chOff x="672" y="548"/>
              <a:chExt cx="336" cy="300"/>
            </a:xfrm>
          </p:grpSpPr>
          <p:grpSp>
            <p:nvGrpSpPr>
              <p:cNvPr id="12371" name="Group 3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73" name="Oval 3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74" name="Oval 3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75" name="Oval 3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76" name="Oval 3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77" name="Oval 3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72" name="Text Box 3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298" name="Group 37"/>
          <p:cNvGrpSpPr>
            <a:grpSpLocks/>
          </p:cNvGrpSpPr>
          <p:nvPr/>
        </p:nvGrpSpPr>
        <p:grpSpPr bwMode="auto">
          <a:xfrm>
            <a:off x="152400" y="3771900"/>
            <a:ext cx="1981200" cy="1349375"/>
            <a:chOff x="96" y="2366"/>
            <a:chExt cx="1248" cy="850"/>
          </a:xfrm>
        </p:grpSpPr>
        <p:pic>
          <p:nvPicPr>
            <p:cNvPr id="12360" name="Picture 38" descr="Ong mật (Bai Đông vât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248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61" name="Group 39"/>
            <p:cNvGrpSpPr>
              <a:grpSpLocks/>
            </p:cNvGrpSpPr>
            <p:nvPr/>
          </p:nvGrpSpPr>
          <p:grpSpPr bwMode="auto">
            <a:xfrm>
              <a:off x="1008" y="2366"/>
              <a:ext cx="336" cy="300"/>
              <a:chOff x="672" y="548"/>
              <a:chExt cx="336" cy="300"/>
            </a:xfrm>
          </p:grpSpPr>
          <p:grpSp>
            <p:nvGrpSpPr>
              <p:cNvPr id="12362" name="Group 4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64" name="Oval 4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65" name="Oval 4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66" name="Oval 4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67" name="Oval 4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68" name="Oval 4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63" name="Text Box 4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2299" name="Group 47"/>
          <p:cNvGrpSpPr>
            <a:grpSpLocks/>
          </p:cNvGrpSpPr>
          <p:nvPr/>
        </p:nvGrpSpPr>
        <p:grpSpPr bwMode="auto">
          <a:xfrm>
            <a:off x="2271713" y="3810000"/>
            <a:ext cx="1905000" cy="1298575"/>
            <a:chOff x="1431" y="2400"/>
            <a:chExt cx="1200" cy="818"/>
          </a:xfrm>
        </p:grpSpPr>
        <p:pic>
          <p:nvPicPr>
            <p:cNvPr id="12351" name="Picture 48" descr="con kien"/>
            <p:cNvPicPr>
              <a:picLocks noChangeAspect="1" noChangeArrowheads="1"/>
            </p:cNvPicPr>
            <p:nvPr/>
          </p:nvPicPr>
          <p:blipFill>
            <a:blip r:embed="rId6"/>
            <a:srcRect t="7458" b="4895"/>
            <a:stretch>
              <a:fillRect/>
            </a:stretch>
          </p:blipFill>
          <p:spPr bwMode="auto">
            <a:xfrm>
              <a:off x="1431" y="2400"/>
              <a:ext cx="1200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52" name="Group 49"/>
            <p:cNvGrpSpPr>
              <a:grpSpLocks/>
            </p:cNvGrpSpPr>
            <p:nvPr/>
          </p:nvGrpSpPr>
          <p:grpSpPr bwMode="auto">
            <a:xfrm>
              <a:off x="2295" y="2918"/>
              <a:ext cx="336" cy="300"/>
              <a:chOff x="672" y="548"/>
              <a:chExt cx="336" cy="300"/>
            </a:xfrm>
          </p:grpSpPr>
          <p:grpSp>
            <p:nvGrpSpPr>
              <p:cNvPr id="12353" name="Group 5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55" name="Oval 5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56" name="Oval 5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57" name="Oval 5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58" name="Oval 5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59" name="Oval 5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54" name="Text Box 5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2300" name="Group 57"/>
          <p:cNvGrpSpPr>
            <a:grpSpLocks/>
          </p:cNvGrpSpPr>
          <p:nvPr/>
        </p:nvGrpSpPr>
        <p:grpSpPr bwMode="auto">
          <a:xfrm>
            <a:off x="4295775" y="3787775"/>
            <a:ext cx="2152650" cy="1317625"/>
            <a:chOff x="2706" y="2386"/>
            <a:chExt cx="1356" cy="830"/>
          </a:xfrm>
        </p:grpSpPr>
        <p:pic>
          <p:nvPicPr>
            <p:cNvPr id="12342" name="Picture 58" descr="ech"/>
            <p:cNvPicPr>
              <a:picLocks noChangeAspect="1" noChangeArrowheads="1"/>
            </p:cNvPicPr>
            <p:nvPr/>
          </p:nvPicPr>
          <p:blipFill>
            <a:blip r:embed="rId7"/>
            <a:srcRect t="11111" r="5556"/>
            <a:stretch>
              <a:fillRect/>
            </a:stretch>
          </p:blipFill>
          <p:spPr bwMode="auto">
            <a:xfrm>
              <a:off x="2706" y="2386"/>
              <a:ext cx="1344" cy="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43" name="Group 59"/>
            <p:cNvGrpSpPr>
              <a:grpSpLocks/>
            </p:cNvGrpSpPr>
            <p:nvPr/>
          </p:nvGrpSpPr>
          <p:grpSpPr bwMode="auto">
            <a:xfrm>
              <a:off x="3726" y="2912"/>
              <a:ext cx="336" cy="300"/>
              <a:chOff x="672" y="548"/>
              <a:chExt cx="336" cy="300"/>
            </a:xfrm>
          </p:grpSpPr>
          <p:grpSp>
            <p:nvGrpSpPr>
              <p:cNvPr id="12344" name="Group 6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46" name="Oval 6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47" name="Oval 6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48" name="Oval 6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49" name="Oval 6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50" name="Oval 6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45" name="Text Box 6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12301" name="Group 67"/>
          <p:cNvGrpSpPr>
            <a:grpSpLocks/>
          </p:cNvGrpSpPr>
          <p:nvPr/>
        </p:nvGrpSpPr>
        <p:grpSpPr bwMode="auto">
          <a:xfrm>
            <a:off x="1558925" y="5272088"/>
            <a:ext cx="2605088" cy="1447800"/>
            <a:chOff x="807" y="3303"/>
            <a:chExt cx="1641" cy="912"/>
          </a:xfrm>
        </p:grpSpPr>
        <p:pic>
          <p:nvPicPr>
            <p:cNvPr id="12333" name="Picture 68" descr="Đại bàng ( Bai động vật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3303"/>
              <a:ext cx="1632" cy="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34" name="Group 69"/>
            <p:cNvGrpSpPr>
              <a:grpSpLocks/>
            </p:cNvGrpSpPr>
            <p:nvPr/>
          </p:nvGrpSpPr>
          <p:grpSpPr bwMode="auto">
            <a:xfrm>
              <a:off x="807" y="3908"/>
              <a:ext cx="336" cy="300"/>
              <a:chOff x="672" y="548"/>
              <a:chExt cx="336" cy="300"/>
            </a:xfrm>
          </p:grpSpPr>
          <p:grpSp>
            <p:nvGrpSpPr>
              <p:cNvPr id="12335" name="Group 7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37" name="Oval 7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38" name="Oval 7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39" name="Oval 7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40" name="Oval 7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41" name="Oval 7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36" name="Text Box 7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12302" name="Group 77"/>
          <p:cNvGrpSpPr>
            <a:grpSpLocks/>
          </p:cNvGrpSpPr>
          <p:nvPr/>
        </p:nvGrpSpPr>
        <p:grpSpPr bwMode="auto">
          <a:xfrm>
            <a:off x="6553200" y="3781425"/>
            <a:ext cx="2438400" cy="1327150"/>
            <a:chOff x="4128" y="2382"/>
            <a:chExt cx="1536" cy="836"/>
          </a:xfrm>
        </p:grpSpPr>
        <p:pic>
          <p:nvPicPr>
            <p:cNvPr id="12324" name="Picture 78" descr="huou cao co"/>
            <p:cNvPicPr>
              <a:picLocks noChangeAspect="1" noChangeArrowheads="1"/>
            </p:cNvPicPr>
            <p:nvPr/>
          </p:nvPicPr>
          <p:blipFill>
            <a:blip r:embed="rId9"/>
            <a:srcRect l="31746"/>
            <a:stretch>
              <a:fillRect/>
            </a:stretch>
          </p:blipFill>
          <p:spPr bwMode="auto">
            <a:xfrm>
              <a:off x="4128" y="2382"/>
              <a:ext cx="1536" cy="8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25" name="Group 79"/>
            <p:cNvGrpSpPr>
              <a:grpSpLocks/>
            </p:cNvGrpSpPr>
            <p:nvPr/>
          </p:nvGrpSpPr>
          <p:grpSpPr bwMode="auto">
            <a:xfrm>
              <a:off x="5325" y="2918"/>
              <a:ext cx="336" cy="300"/>
              <a:chOff x="672" y="548"/>
              <a:chExt cx="336" cy="300"/>
            </a:xfrm>
          </p:grpSpPr>
          <p:grpSp>
            <p:nvGrpSpPr>
              <p:cNvPr id="12326" name="Group 8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28" name="Oval 8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29" name="Oval 8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30" name="Oval 8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31" name="Oval 8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32" name="Oval 8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27" name="Text Box 8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12303" name="Group 87"/>
          <p:cNvGrpSpPr>
            <a:grpSpLocks/>
          </p:cNvGrpSpPr>
          <p:nvPr/>
        </p:nvGrpSpPr>
        <p:grpSpPr bwMode="auto">
          <a:xfrm>
            <a:off x="4318000" y="5260975"/>
            <a:ext cx="2362200" cy="1431925"/>
            <a:chOff x="2688" y="3312"/>
            <a:chExt cx="1488" cy="902"/>
          </a:xfrm>
        </p:grpSpPr>
        <p:pic>
          <p:nvPicPr>
            <p:cNvPr id="12315" name="Picture 88" descr="ca heo"/>
            <p:cNvPicPr>
              <a:picLocks noChangeAspect="1" noChangeArrowheads="1"/>
            </p:cNvPicPr>
            <p:nvPr/>
          </p:nvPicPr>
          <p:blipFill>
            <a:blip r:embed="rId10"/>
            <a:srcRect l="9610" r="13513" b="8197"/>
            <a:stretch>
              <a:fillRect/>
            </a:stretch>
          </p:blipFill>
          <p:spPr bwMode="auto">
            <a:xfrm>
              <a:off x="2688" y="3312"/>
              <a:ext cx="1488" cy="9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16" name="Group 89"/>
            <p:cNvGrpSpPr>
              <a:grpSpLocks/>
            </p:cNvGrpSpPr>
            <p:nvPr/>
          </p:nvGrpSpPr>
          <p:grpSpPr bwMode="auto">
            <a:xfrm>
              <a:off x="2688" y="3908"/>
              <a:ext cx="336" cy="300"/>
              <a:chOff x="672" y="548"/>
              <a:chExt cx="336" cy="300"/>
            </a:xfrm>
          </p:grpSpPr>
          <p:grpSp>
            <p:nvGrpSpPr>
              <p:cNvPr id="12317" name="Group 9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19" name="Oval 9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20" name="Oval 9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21" name="Oval 9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22" name="Oval 9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23" name="Oval 9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18" name="Text Box 96"/>
              <p:cNvSpPr txBox="1">
                <a:spLocks noChangeArrowheads="1"/>
              </p:cNvSpPr>
              <p:nvPr/>
            </p:nvSpPr>
            <p:spPr bwMode="gray">
              <a:xfrm>
                <a:off x="672" y="555"/>
                <a:ext cx="29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12304" name="Group 97"/>
          <p:cNvGrpSpPr>
            <a:grpSpLocks/>
          </p:cNvGrpSpPr>
          <p:nvPr/>
        </p:nvGrpSpPr>
        <p:grpSpPr bwMode="auto">
          <a:xfrm>
            <a:off x="6534150" y="2208213"/>
            <a:ext cx="2452688" cy="1468437"/>
            <a:chOff x="4116" y="1391"/>
            <a:chExt cx="1545" cy="925"/>
          </a:xfrm>
        </p:grpSpPr>
        <p:pic>
          <p:nvPicPr>
            <p:cNvPr id="12306" name="Picture 98" descr="Con voi (bài Động vật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5" y="1452"/>
              <a:ext cx="1536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2307" name="Group 99"/>
            <p:cNvGrpSpPr>
              <a:grpSpLocks/>
            </p:cNvGrpSpPr>
            <p:nvPr/>
          </p:nvGrpSpPr>
          <p:grpSpPr bwMode="auto">
            <a:xfrm>
              <a:off x="4116" y="1391"/>
              <a:ext cx="336" cy="300"/>
              <a:chOff x="672" y="548"/>
              <a:chExt cx="336" cy="300"/>
            </a:xfrm>
          </p:grpSpPr>
          <p:grpSp>
            <p:nvGrpSpPr>
              <p:cNvPr id="12308" name="Group 10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2310" name="Oval 10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11" name="Oval 10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12" name="Oval 10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13" name="Oval 10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2314" name="Oval 10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2309" name="Text Box 10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sp>
        <p:nvSpPr>
          <p:cNvPr id="12305" name="Rectangle 107"/>
          <p:cNvSpPr>
            <a:spLocks noChangeArrowheads="1"/>
          </p:cNvSpPr>
          <p:nvPr/>
        </p:nvSpPr>
        <p:spPr bwMode="auto">
          <a:xfrm>
            <a:off x="304800" y="17526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solidFill>
                  <a:srgbClr val="FF3300"/>
                </a:solidFill>
              </a:rPr>
              <a:t>* </a:t>
            </a:r>
            <a:r>
              <a:rPr lang="en-US" sz="2000" b="1" i="1">
                <a:solidFill>
                  <a:srgbClr val="FF3300"/>
                </a:solidFill>
              </a:rPr>
              <a:t>Hoạt động 1</a:t>
            </a:r>
            <a:r>
              <a:rPr lang="en-US" sz="2000" b="1"/>
              <a:t>: Quan sát và trả lời câu hỏi: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3048000" y="1524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048000" y="1173163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Bài 49</a:t>
            </a:r>
            <a:r>
              <a:rPr lang="en-US" sz="2800" b="1">
                <a:solidFill>
                  <a:srgbClr val="800000"/>
                </a:solidFill>
              </a:rPr>
              <a:t>: Động vật</a:t>
            </a:r>
          </a:p>
        </p:txBody>
      </p:sp>
      <p:sp>
        <p:nvSpPr>
          <p:cNvPr id="210949" name="AutoShape 5"/>
          <p:cNvSpPr>
            <a:spLocks noChangeArrowheads="1"/>
          </p:cNvSpPr>
          <p:nvPr/>
        </p:nvSpPr>
        <p:spPr bwMode="auto">
          <a:xfrm>
            <a:off x="228600" y="1524000"/>
            <a:ext cx="8748713" cy="44958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 tự nhiên có rất nhiều lo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ài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động vật.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Chúng có hình dạng, độ lớn…khác nhau.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Cơ thể chúng thường gồm 3 phần: đầu,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 và cơ quan di chuyển.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>
            <a:off x="1447800" y="0"/>
            <a:ext cx="67056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971800" y="13716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Bài 49</a:t>
            </a:r>
            <a:r>
              <a:rPr lang="en-US" sz="2800" b="1">
                <a:solidFill>
                  <a:srgbClr val="800000"/>
                </a:solidFill>
              </a:rPr>
              <a:t>: Động vật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28588" y="2286000"/>
            <a:ext cx="1981200" cy="1379538"/>
            <a:chOff x="0" y="1440"/>
            <a:chExt cx="1248" cy="869"/>
          </a:xfrm>
        </p:grpSpPr>
        <p:pic>
          <p:nvPicPr>
            <p:cNvPr id="14434" name="Picture 8" descr="Con bò (Bai Động vật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0"/>
              <a:ext cx="1248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435" name="Group 9"/>
            <p:cNvGrpSpPr>
              <a:grpSpLocks/>
            </p:cNvGrpSpPr>
            <p:nvPr/>
          </p:nvGrpSpPr>
          <p:grpSpPr bwMode="auto">
            <a:xfrm>
              <a:off x="0" y="2009"/>
              <a:ext cx="336" cy="300"/>
              <a:chOff x="672" y="548"/>
              <a:chExt cx="336" cy="300"/>
            </a:xfrm>
          </p:grpSpPr>
          <p:grpSp>
            <p:nvGrpSpPr>
              <p:cNvPr id="14436" name="Group 1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438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39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40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41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42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437" name="Text Box 1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344" name="Group 17"/>
          <p:cNvGrpSpPr>
            <a:grpSpLocks/>
          </p:cNvGrpSpPr>
          <p:nvPr/>
        </p:nvGrpSpPr>
        <p:grpSpPr bwMode="auto">
          <a:xfrm>
            <a:off x="2252663" y="2286000"/>
            <a:ext cx="1924050" cy="1412875"/>
            <a:chOff x="1419" y="1440"/>
            <a:chExt cx="1212" cy="864"/>
          </a:xfrm>
        </p:grpSpPr>
        <p:pic>
          <p:nvPicPr>
            <p:cNvPr id="14425" name="Picture 18" descr="ho"/>
            <p:cNvPicPr>
              <a:picLocks noChangeAspect="1" noChangeArrowheads="1"/>
            </p:cNvPicPr>
            <p:nvPr/>
          </p:nvPicPr>
          <p:blipFill>
            <a:blip r:embed="rId3"/>
            <a:srcRect l="42337" t="13690" r="4118" b="15117"/>
            <a:stretch>
              <a:fillRect/>
            </a:stretch>
          </p:blipFill>
          <p:spPr bwMode="auto">
            <a:xfrm>
              <a:off x="1419" y="1440"/>
              <a:ext cx="1200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426" name="Group 19"/>
            <p:cNvGrpSpPr>
              <a:grpSpLocks/>
            </p:cNvGrpSpPr>
            <p:nvPr/>
          </p:nvGrpSpPr>
          <p:grpSpPr bwMode="auto">
            <a:xfrm>
              <a:off x="2295" y="2011"/>
              <a:ext cx="336" cy="291"/>
              <a:chOff x="672" y="553"/>
              <a:chExt cx="336" cy="291"/>
            </a:xfrm>
          </p:grpSpPr>
          <p:grpSp>
            <p:nvGrpSpPr>
              <p:cNvPr id="14427" name="Group 20"/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291"/>
                <a:chOff x="1289" y="525"/>
                <a:chExt cx="668" cy="717"/>
              </a:xfrm>
            </p:grpSpPr>
            <p:sp>
              <p:nvSpPr>
                <p:cNvPr id="14429" name="Oval 21"/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1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30" name="Oval 2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31" name="Oval 2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32" name="Oval 2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33" name="Oval 2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428" name="Text Box 2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4345" name="Group 27"/>
          <p:cNvGrpSpPr>
            <a:grpSpLocks/>
          </p:cNvGrpSpPr>
          <p:nvPr/>
        </p:nvGrpSpPr>
        <p:grpSpPr bwMode="auto">
          <a:xfrm>
            <a:off x="4252913" y="2286000"/>
            <a:ext cx="2147887" cy="1371600"/>
            <a:chOff x="2679" y="1440"/>
            <a:chExt cx="1353" cy="864"/>
          </a:xfrm>
        </p:grpSpPr>
        <p:pic>
          <p:nvPicPr>
            <p:cNvPr id="14416" name="Picture 28" descr="Con sóc(Bai Động vật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440"/>
              <a:ext cx="1344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417" name="Group 29"/>
            <p:cNvGrpSpPr>
              <a:grpSpLocks/>
            </p:cNvGrpSpPr>
            <p:nvPr/>
          </p:nvGrpSpPr>
          <p:grpSpPr bwMode="auto">
            <a:xfrm>
              <a:off x="2679" y="2000"/>
              <a:ext cx="336" cy="300"/>
              <a:chOff x="672" y="548"/>
              <a:chExt cx="336" cy="300"/>
            </a:xfrm>
          </p:grpSpPr>
          <p:grpSp>
            <p:nvGrpSpPr>
              <p:cNvPr id="14418" name="Group 3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420" name="Oval 3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21" name="Oval 3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22" name="Oval 3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23" name="Oval 3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24" name="Oval 3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419" name="Text Box 3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4346" name="Group 37"/>
          <p:cNvGrpSpPr>
            <a:grpSpLocks/>
          </p:cNvGrpSpPr>
          <p:nvPr/>
        </p:nvGrpSpPr>
        <p:grpSpPr bwMode="auto">
          <a:xfrm>
            <a:off x="152400" y="3771900"/>
            <a:ext cx="1981200" cy="1349375"/>
            <a:chOff x="96" y="2366"/>
            <a:chExt cx="1248" cy="850"/>
          </a:xfrm>
        </p:grpSpPr>
        <p:pic>
          <p:nvPicPr>
            <p:cNvPr id="14407" name="Picture 38" descr="Ong mật (Bai Đông vât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248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408" name="Group 39"/>
            <p:cNvGrpSpPr>
              <a:grpSpLocks/>
            </p:cNvGrpSpPr>
            <p:nvPr/>
          </p:nvGrpSpPr>
          <p:grpSpPr bwMode="auto">
            <a:xfrm>
              <a:off x="1008" y="2366"/>
              <a:ext cx="336" cy="300"/>
              <a:chOff x="672" y="548"/>
              <a:chExt cx="336" cy="300"/>
            </a:xfrm>
          </p:grpSpPr>
          <p:grpSp>
            <p:nvGrpSpPr>
              <p:cNvPr id="14409" name="Group 4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411" name="Oval 4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12" name="Oval 4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13" name="Oval 4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14" name="Oval 4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15" name="Oval 4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410" name="Text Box 4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4347" name="Group 47"/>
          <p:cNvGrpSpPr>
            <a:grpSpLocks/>
          </p:cNvGrpSpPr>
          <p:nvPr/>
        </p:nvGrpSpPr>
        <p:grpSpPr bwMode="auto">
          <a:xfrm>
            <a:off x="2271713" y="3810000"/>
            <a:ext cx="1905000" cy="1298575"/>
            <a:chOff x="1431" y="2400"/>
            <a:chExt cx="1200" cy="818"/>
          </a:xfrm>
        </p:grpSpPr>
        <p:pic>
          <p:nvPicPr>
            <p:cNvPr id="14398" name="Picture 48" descr="con kien"/>
            <p:cNvPicPr>
              <a:picLocks noChangeAspect="1" noChangeArrowheads="1"/>
            </p:cNvPicPr>
            <p:nvPr/>
          </p:nvPicPr>
          <p:blipFill>
            <a:blip r:embed="rId6"/>
            <a:srcRect t="7458" b="4895"/>
            <a:stretch>
              <a:fillRect/>
            </a:stretch>
          </p:blipFill>
          <p:spPr bwMode="auto">
            <a:xfrm>
              <a:off x="1431" y="2400"/>
              <a:ext cx="1200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399" name="Group 49"/>
            <p:cNvGrpSpPr>
              <a:grpSpLocks/>
            </p:cNvGrpSpPr>
            <p:nvPr/>
          </p:nvGrpSpPr>
          <p:grpSpPr bwMode="auto">
            <a:xfrm>
              <a:off x="2295" y="2918"/>
              <a:ext cx="336" cy="300"/>
              <a:chOff x="672" y="548"/>
              <a:chExt cx="336" cy="300"/>
            </a:xfrm>
          </p:grpSpPr>
          <p:grpSp>
            <p:nvGrpSpPr>
              <p:cNvPr id="14400" name="Group 5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402" name="Oval 5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03" name="Oval 5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04" name="Oval 5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05" name="Oval 5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406" name="Oval 5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401" name="Text Box 5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4348" name="Group 57"/>
          <p:cNvGrpSpPr>
            <a:grpSpLocks/>
          </p:cNvGrpSpPr>
          <p:nvPr/>
        </p:nvGrpSpPr>
        <p:grpSpPr bwMode="auto">
          <a:xfrm>
            <a:off x="4295775" y="3787775"/>
            <a:ext cx="2152650" cy="1317625"/>
            <a:chOff x="2706" y="2386"/>
            <a:chExt cx="1356" cy="830"/>
          </a:xfrm>
        </p:grpSpPr>
        <p:pic>
          <p:nvPicPr>
            <p:cNvPr id="14389" name="Picture 58" descr="ech"/>
            <p:cNvPicPr>
              <a:picLocks noChangeAspect="1" noChangeArrowheads="1"/>
            </p:cNvPicPr>
            <p:nvPr/>
          </p:nvPicPr>
          <p:blipFill>
            <a:blip r:embed="rId7"/>
            <a:srcRect t="11111" r="5556"/>
            <a:stretch>
              <a:fillRect/>
            </a:stretch>
          </p:blipFill>
          <p:spPr bwMode="auto">
            <a:xfrm>
              <a:off x="2706" y="2386"/>
              <a:ext cx="1344" cy="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390" name="Group 59"/>
            <p:cNvGrpSpPr>
              <a:grpSpLocks/>
            </p:cNvGrpSpPr>
            <p:nvPr/>
          </p:nvGrpSpPr>
          <p:grpSpPr bwMode="auto">
            <a:xfrm>
              <a:off x="3726" y="2912"/>
              <a:ext cx="336" cy="300"/>
              <a:chOff x="672" y="548"/>
              <a:chExt cx="336" cy="300"/>
            </a:xfrm>
          </p:grpSpPr>
          <p:grpSp>
            <p:nvGrpSpPr>
              <p:cNvPr id="14391" name="Group 6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393" name="Oval 6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94" name="Oval 6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95" name="Oval 6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96" name="Oval 6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97" name="Oval 6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392" name="Text Box 6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14349" name="Group 67"/>
          <p:cNvGrpSpPr>
            <a:grpSpLocks/>
          </p:cNvGrpSpPr>
          <p:nvPr/>
        </p:nvGrpSpPr>
        <p:grpSpPr bwMode="auto">
          <a:xfrm>
            <a:off x="1558925" y="5272088"/>
            <a:ext cx="2605088" cy="1447800"/>
            <a:chOff x="807" y="3303"/>
            <a:chExt cx="1641" cy="912"/>
          </a:xfrm>
        </p:grpSpPr>
        <p:pic>
          <p:nvPicPr>
            <p:cNvPr id="14380" name="Picture 68" descr="Đại bàng ( Bai động vật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3303"/>
              <a:ext cx="1632" cy="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381" name="Group 69"/>
            <p:cNvGrpSpPr>
              <a:grpSpLocks/>
            </p:cNvGrpSpPr>
            <p:nvPr/>
          </p:nvGrpSpPr>
          <p:grpSpPr bwMode="auto">
            <a:xfrm>
              <a:off x="807" y="3908"/>
              <a:ext cx="336" cy="300"/>
              <a:chOff x="672" y="548"/>
              <a:chExt cx="336" cy="300"/>
            </a:xfrm>
          </p:grpSpPr>
          <p:grpSp>
            <p:nvGrpSpPr>
              <p:cNvPr id="14382" name="Group 7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384" name="Oval 7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85" name="Oval 7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86" name="Oval 7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87" name="Oval 7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88" name="Oval 7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383" name="Text Box 7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14350" name="Group 77"/>
          <p:cNvGrpSpPr>
            <a:grpSpLocks/>
          </p:cNvGrpSpPr>
          <p:nvPr/>
        </p:nvGrpSpPr>
        <p:grpSpPr bwMode="auto">
          <a:xfrm>
            <a:off x="6553200" y="3781425"/>
            <a:ext cx="2438400" cy="1327150"/>
            <a:chOff x="4128" y="2382"/>
            <a:chExt cx="1536" cy="836"/>
          </a:xfrm>
        </p:grpSpPr>
        <p:pic>
          <p:nvPicPr>
            <p:cNvPr id="14371" name="Picture 78" descr="huou cao co"/>
            <p:cNvPicPr>
              <a:picLocks noChangeAspect="1" noChangeArrowheads="1"/>
            </p:cNvPicPr>
            <p:nvPr/>
          </p:nvPicPr>
          <p:blipFill>
            <a:blip r:embed="rId9"/>
            <a:srcRect l="31746"/>
            <a:stretch>
              <a:fillRect/>
            </a:stretch>
          </p:blipFill>
          <p:spPr bwMode="auto">
            <a:xfrm>
              <a:off x="4128" y="2382"/>
              <a:ext cx="1536" cy="8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372" name="Group 79"/>
            <p:cNvGrpSpPr>
              <a:grpSpLocks/>
            </p:cNvGrpSpPr>
            <p:nvPr/>
          </p:nvGrpSpPr>
          <p:grpSpPr bwMode="auto">
            <a:xfrm>
              <a:off x="5325" y="2918"/>
              <a:ext cx="336" cy="300"/>
              <a:chOff x="672" y="548"/>
              <a:chExt cx="336" cy="300"/>
            </a:xfrm>
          </p:grpSpPr>
          <p:grpSp>
            <p:nvGrpSpPr>
              <p:cNvPr id="14373" name="Group 8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375" name="Oval 8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76" name="Oval 8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77" name="Oval 8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78" name="Oval 8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79" name="Oval 8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374" name="Text Box 8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14351" name="Group 87"/>
          <p:cNvGrpSpPr>
            <a:grpSpLocks/>
          </p:cNvGrpSpPr>
          <p:nvPr/>
        </p:nvGrpSpPr>
        <p:grpSpPr bwMode="auto">
          <a:xfrm>
            <a:off x="4318000" y="5260975"/>
            <a:ext cx="2362200" cy="1431925"/>
            <a:chOff x="2688" y="3312"/>
            <a:chExt cx="1488" cy="902"/>
          </a:xfrm>
        </p:grpSpPr>
        <p:pic>
          <p:nvPicPr>
            <p:cNvPr id="14362" name="Picture 88" descr="ca heo"/>
            <p:cNvPicPr>
              <a:picLocks noChangeAspect="1" noChangeArrowheads="1"/>
            </p:cNvPicPr>
            <p:nvPr/>
          </p:nvPicPr>
          <p:blipFill>
            <a:blip r:embed="rId10"/>
            <a:srcRect l="9610" r="13513" b="8197"/>
            <a:stretch>
              <a:fillRect/>
            </a:stretch>
          </p:blipFill>
          <p:spPr bwMode="auto">
            <a:xfrm>
              <a:off x="2688" y="3312"/>
              <a:ext cx="1488" cy="9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363" name="Group 89"/>
            <p:cNvGrpSpPr>
              <a:grpSpLocks/>
            </p:cNvGrpSpPr>
            <p:nvPr/>
          </p:nvGrpSpPr>
          <p:grpSpPr bwMode="auto">
            <a:xfrm>
              <a:off x="2688" y="3908"/>
              <a:ext cx="336" cy="300"/>
              <a:chOff x="672" y="548"/>
              <a:chExt cx="336" cy="300"/>
            </a:xfrm>
          </p:grpSpPr>
          <p:grpSp>
            <p:nvGrpSpPr>
              <p:cNvPr id="14364" name="Group 9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366" name="Oval 9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67" name="Oval 9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68" name="Oval 9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69" name="Oval 9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70" name="Oval 9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365" name="Text Box 96"/>
              <p:cNvSpPr txBox="1">
                <a:spLocks noChangeArrowheads="1"/>
              </p:cNvSpPr>
              <p:nvPr/>
            </p:nvSpPr>
            <p:spPr bwMode="gray">
              <a:xfrm>
                <a:off x="672" y="555"/>
                <a:ext cx="29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14352" name="Group 97"/>
          <p:cNvGrpSpPr>
            <a:grpSpLocks/>
          </p:cNvGrpSpPr>
          <p:nvPr/>
        </p:nvGrpSpPr>
        <p:grpSpPr bwMode="auto">
          <a:xfrm>
            <a:off x="6534150" y="2208213"/>
            <a:ext cx="2452688" cy="1468437"/>
            <a:chOff x="4116" y="1391"/>
            <a:chExt cx="1545" cy="925"/>
          </a:xfrm>
        </p:grpSpPr>
        <p:pic>
          <p:nvPicPr>
            <p:cNvPr id="14353" name="Picture 98" descr="Con voi (bài Động vật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5" y="1452"/>
              <a:ext cx="1536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4354" name="Group 99"/>
            <p:cNvGrpSpPr>
              <a:grpSpLocks/>
            </p:cNvGrpSpPr>
            <p:nvPr/>
          </p:nvGrpSpPr>
          <p:grpSpPr bwMode="auto">
            <a:xfrm>
              <a:off x="4116" y="1391"/>
              <a:ext cx="336" cy="300"/>
              <a:chOff x="672" y="548"/>
              <a:chExt cx="336" cy="300"/>
            </a:xfrm>
          </p:grpSpPr>
          <p:grpSp>
            <p:nvGrpSpPr>
              <p:cNvPr id="14355" name="Group 10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14357" name="Oval 10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58" name="Oval 10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59" name="Oval 10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60" name="Oval 10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361" name="Oval 10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4356" name="Text Box 10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352800" y="62865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048000" y="10668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Bài 49</a:t>
            </a:r>
            <a:r>
              <a:rPr lang="en-US" sz="2800" b="1">
                <a:solidFill>
                  <a:srgbClr val="800000"/>
                </a:solidFill>
              </a:rPr>
              <a:t> :Động vật</a:t>
            </a:r>
          </a:p>
        </p:txBody>
      </p:sp>
      <p:pic>
        <p:nvPicPr>
          <p:cNvPr id="15364" name="Picture 9" descr="0004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052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762000" y="2895600"/>
            <a:ext cx="571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Vẽ, tô màu và ghi chú tên các bộ phận của cơ thể con vật mà bạn thích.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457200" y="20574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FF3300"/>
                </a:solidFill>
              </a:rPr>
              <a:t>* Hoạt động 2</a:t>
            </a:r>
            <a:r>
              <a:rPr lang="en-US" sz="3600" b="1"/>
              <a:t>: </a:t>
            </a:r>
            <a:r>
              <a:rPr lang="en-US" sz="3600" b="1">
                <a:solidFill>
                  <a:srgbClr val="132DF1"/>
                </a:solidFill>
              </a:rPr>
              <a:t>Thử làm hoạ sĩ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/>
      <p:bldP spid="1484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AutoShape 6"/>
          <p:cNvSpPr>
            <a:spLocks noChangeArrowheads="1"/>
          </p:cNvSpPr>
          <p:nvPr/>
        </p:nvSpPr>
        <p:spPr bwMode="auto">
          <a:xfrm>
            <a:off x="2286000" y="3505200"/>
            <a:ext cx="5397500" cy="1595438"/>
          </a:xfrm>
          <a:prstGeom prst="cloudCallout">
            <a:avLst>
              <a:gd name="adj1" fmla="val -128681"/>
              <a:gd name="adj2" fmla="val 165833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80010" tIns="40005" rIns="80010" bIns="40005"/>
          <a:lstStyle/>
          <a:p>
            <a:pPr algn="ctr"/>
            <a:r>
              <a:rPr lang="en-US" sz="4000"/>
              <a:t>Ai nhanh hơn?</a:t>
            </a:r>
          </a:p>
        </p:txBody>
      </p:sp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0" y="4583113"/>
            <a:ext cx="27940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3124200" y="16764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Bài 49</a:t>
            </a:r>
            <a:r>
              <a:rPr lang="en-US" sz="2800" b="1">
                <a:solidFill>
                  <a:srgbClr val="800000"/>
                </a:solidFill>
              </a:rPr>
              <a:t> :Động vật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609600" y="25908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</a:rPr>
              <a:t>* Hoạt động 3</a:t>
            </a:r>
            <a:r>
              <a:rPr lang="en-US" sz="3200" b="1"/>
              <a:t>: </a:t>
            </a:r>
            <a:r>
              <a:rPr lang="en-US" sz="3200" b="1">
                <a:solidFill>
                  <a:srgbClr val="132DF1"/>
                </a:solidFill>
              </a:rPr>
              <a:t>Đố bạn con gì?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2590800" y="11430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Tự nhiên và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  <p:bldP spid="135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0"/>
            <a:ext cx="51816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Tôi có cái vòi dài,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914400"/>
            <a:ext cx="51816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Hai tai to phe phẩy,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0" y="1752600"/>
            <a:ext cx="70104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Thường sống ở trong rừng.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43000" y="2514600"/>
            <a:ext cx="51816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 i="1">
                <a:solidFill>
                  <a:srgbClr val="FF3300"/>
                </a:solidFill>
              </a:rPr>
              <a:t>Đố bạn tôi là ai?</a:t>
            </a:r>
          </a:p>
        </p:txBody>
      </p:sp>
      <p:pic>
        <p:nvPicPr>
          <p:cNvPr id="108551" name="MVI_1331_clip0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-214313"/>
            <a:ext cx="9144000" cy="7072313"/>
          </a:xfrm>
        </p:spPr>
      </p:pic>
      <p:pic>
        <p:nvPicPr>
          <p:cNvPr id="17416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7575" y="11430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9" descr="chu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4864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51"/>
                </p:tgtEl>
              </p:cMediaNode>
            </p:video>
          </p:childTnLst>
        </p:cTn>
      </p:par>
    </p:tnLst>
    <p:bldLst>
      <p:bldP spid="108547" grpId="0"/>
      <p:bldP spid="108548" grpId="0"/>
      <p:bldP spid="108549" grpId="0"/>
      <p:bldP spid="1085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76200" y="79375"/>
            <a:ext cx="51816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Tôi có hai mắt lồi,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60198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Cặp chân sau to khoẻ,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6200" y="1524000"/>
            <a:ext cx="70104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Lặn ngụp trong ao hồ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514600" y="3127375"/>
            <a:ext cx="51816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 i="1">
                <a:solidFill>
                  <a:srgbClr val="FF3300"/>
                </a:solidFill>
              </a:rPr>
              <a:t>Đố bạn tôi là ai?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28600" y="2286000"/>
            <a:ext cx="70104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>
                <a:solidFill>
                  <a:srgbClr val="0000FF"/>
                </a:solidFill>
              </a:rPr>
              <a:t>Và nhảy xa trên cạn.</a:t>
            </a:r>
          </a:p>
        </p:txBody>
      </p:sp>
      <p:pic>
        <p:nvPicPr>
          <p:cNvPr id="110600" name="Picture 8" descr="Untitled-7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7flow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6002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hu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7912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110597" grpId="0"/>
      <p:bldP spid="110598" grpId="0"/>
      <p:bldP spid="1105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6096000" cy="769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4400" b="1">
                <a:solidFill>
                  <a:srgbClr val="0000FF"/>
                </a:solidFill>
              </a:rPr>
              <a:t>Hai chân tôi có màng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5181600" cy="769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4400" b="1">
                <a:solidFill>
                  <a:srgbClr val="0000FF"/>
                </a:solidFill>
              </a:rPr>
              <a:t>¨n no rồi đẻ trứng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7010400" cy="769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4400" b="1">
                <a:solidFill>
                  <a:srgbClr val="0000FF"/>
                </a:solidFill>
              </a:rPr>
              <a:t>Bơi lội trong ao hồ.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5181600" cy="6461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7" tIns="45710" rIns="91417" bIns="4571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f-ZA" sz="3600" b="1" i="1">
                <a:solidFill>
                  <a:srgbClr val="FF3300"/>
                </a:solidFill>
              </a:rPr>
              <a:t>Đố bạn tôi là ai?</a:t>
            </a:r>
          </a:p>
        </p:txBody>
      </p:sp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-214313"/>
            <a:ext cx="10414000" cy="106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7flow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7575" y="22860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1" descr="chu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9500" y="5429250"/>
            <a:ext cx="65913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  <p:bldP spid="112645" grpId="0"/>
      <p:bldP spid="1126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971800" y="1371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800000"/>
                </a:solidFill>
              </a:rPr>
              <a:t>Bài 49</a:t>
            </a:r>
            <a:r>
              <a:rPr lang="en-US" sz="3200" b="1">
                <a:solidFill>
                  <a:srgbClr val="800000"/>
                </a:solidFill>
              </a:rPr>
              <a:t>: Động vật</a:t>
            </a:r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0" y="2286000"/>
            <a:ext cx="1981200" cy="1379538"/>
            <a:chOff x="0" y="1440"/>
            <a:chExt cx="1248" cy="869"/>
          </a:xfrm>
        </p:grpSpPr>
        <p:pic>
          <p:nvPicPr>
            <p:cNvPr id="20577" name="Picture 9" descr="Con bò (Bai Động vật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0"/>
              <a:ext cx="1248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78" name="Group 10"/>
            <p:cNvGrpSpPr>
              <a:grpSpLocks/>
            </p:cNvGrpSpPr>
            <p:nvPr/>
          </p:nvGrpSpPr>
          <p:grpSpPr bwMode="auto">
            <a:xfrm>
              <a:off x="0" y="2009"/>
              <a:ext cx="336" cy="300"/>
              <a:chOff x="672" y="548"/>
              <a:chExt cx="336" cy="300"/>
            </a:xfrm>
          </p:grpSpPr>
          <p:grpSp>
            <p:nvGrpSpPr>
              <p:cNvPr id="20579" name="Group 1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81" name="Oval 1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82" name="Oval 1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83" name="Oval 1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84" name="Oval 1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85" name="Oval 1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80" name="Text Box 1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0487" name="Group 18"/>
          <p:cNvGrpSpPr>
            <a:grpSpLocks/>
          </p:cNvGrpSpPr>
          <p:nvPr/>
        </p:nvGrpSpPr>
        <p:grpSpPr bwMode="auto">
          <a:xfrm>
            <a:off x="2252663" y="2286000"/>
            <a:ext cx="1924050" cy="1412875"/>
            <a:chOff x="1419" y="1440"/>
            <a:chExt cx="1212" cy="864"/>
          </a:xfrm>
        </p:grpSpPr>
        <p:pic>
          <p:nvPicPr>
            <p:cNvPr id="20568" name="Picture 19" descr="ho"/>
            <p:cNvPicPr>
              <a:picLocks noChangeAspect="1" noChangeArrowheads="1"/>
            </p:cNvPicPr>
            <p:nvPr/>
          </p:nvPicPr>
          <p:blipFill>
            <a:blip r:embed="rId3"/>
            <a:srcRect l="42337" t="13690" r="4118" b="15117"/>
            <a:stretch>
              <a:fillRect/>
            </a:stretch>
          </p:blipFill>
          <p:spPr bwMode="auto">
            <a:xfrm>
              <a:off x="1419" y="1440"/>
              <a:ext cx="1200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69" name="Group 20"/>
            <p:cNvGrpSpPr>
              <a:grpSpLocks/>
            </p:cNvGrpSpPr>
            <p:nvPr/>
          </p:nvGrpSpPr>
          <p:grpSpPr bwMode="auto">
            <a:xfrm>
              <a:off x="2295" y="2011"/>
              <a:ext cx="336" cy="291"/>
              <a:chOff x="672" y="553"/>
              <a:chExt cx="336" cy="291"/>
            </a:xfrm>
          </p:grpSpPr>
          <p:grpSp>
            <p:nvGrpSpPr>
              <p:cNvPr id="20570" name="Group 21"/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291"/>
                <a:chOff x="1289" y="525"/>
                <a:chExt cx="668" cy="717"/>
              </a:xfrm>
            </p:grpSpPr>
            <p:sp>
              <p:nvSpPr>
                <p:cNvPr id="20572" name="Oval 22"/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1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73" name="Oval 2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74" name="Oval 2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75" name="Oval 2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76" name="Oval 2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71" name="Text Box 2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0488" name="Group 28"/>
          <p:cNvGrpSpPr>
            <a:grpSpLocks/>
          </p:cNvGrpSpPr>
          <p:nvPr/>
        </p:nvGrpSpPr>
        <p:grpSpPr bwMode="auto">
          <a:xfrm>
            <a:off x="4252913" y="2286000"/>
            <a:ext cx="2147887" cy="1371600"/>
            <a:chOff x="2679" y="1440"/>
            <a:chExt cx="1353" cy="864"/>
          </a:xfrm>
        </p:grpSpPr>
        <p:pic>
          <p:nvPicPr>
            <p:cNvPr id="20559" name="Picture 29" descr="Con sóc(Bai Động vật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440"/>
              <a:ext cx="1344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60" name="Group 30"/>
            <p:cNvGrpSpPr>
              <a:grpSpLocks/>
            </p:cNvGrpSpPr>
            <p:nvPr/>
          </p:nvGrpSpPr>
          <p:grpSpPr bwMode="auto">
            <a:xfrm>
              <a:off x="2679" y="2000"/>
              <a:ext cx="336" cy="300"/>
              <a:chOff x="672" y="548"/>
              <a:chExt cx="336" cy="300"/>
            </a:xfrm>
          </p:grpSpPr>
          <p:grpSp>
            <p:nvGrpSpPr>
              <p:cNvPr id="20561" name="Group 3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63" name="Oval 3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64" name="Oval 3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65" name="Oval 3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66" name="Oval 3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67" name="Oval 3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62" name="Text Box 3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152400" y="3771900"/>
            <a:ext cx="1981200" cy="1349375"/>
            <a:chOff x="96" y="2366"/>
            <a:chExt cx="1248" cy="850"/>
          </a:xfrm>
        </p:grpSpPr>
        <p:pic>
          <p:nvPicPr>
            <p:cNvPr id="20550" name="Picture 39" descr="Ong mật (Bai Đông vât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248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51" name="Group 40"/>
            <p:cNvGrpSpPr>
              <a:grpSpLocks/>
            </p:cNvGrpSpPr>
            <p:nvPr/>
          </p:nvGrpSpPr>
          <p:grpSpPr bwMode="auto">
            <a:xfrm>
              <a:off x="1008" y="2366"/>
              <a:ext cx="336" cy="300"/>
              <a:chOff x="672" y="548"/>
              <a:chExt cx="336" cy="300"/>
            </a:xfrm>
          </p:grpSpPr>
          <p:grpSp>
            <p:nvGrpSpPr>
              <p:cNvPr id="20552" name="Group 4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54" name="Oval 4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55" name="Oval 4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56" name="Oval 4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57" name="Oval 4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58" name="Oval 4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53" name="Text Box 4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0490" name="Group 48"/>
          <p:cNvGrpSpPr>
            <a:grpSpLocks/>
          </p:cNvGrpSpPr>
          <p:nvPr/>
        </p:nvGrpSpPr>
        <p:grpSpPr bwMode="auto">
          <a:xfrm>
            <a:off x="2271713" y="3810000"/>
            <a:ext cx="1905000" cy="1298575"/>
            <a:chOff x="1431" y="2400"/>
            <a:chExt cx="1200" cy="818"/>
          </a:xfrm>
        </p:grpSpPr>
        <p:pic>
          <p:nvPicPr>
            <p:cNvPr id="20541" name="Picture 49" descr="con kien"/>
            <p:cNvPicPr>
              <a:picLocks noChangeAspect="1" noChangeArrowheads="1"/>
            </p:cNvPicPr>
            <p:nvPr/>
          </p:nvPicPr>
          <p:blipFill>
            <a:blip r:embed="rId6"/>
            <a:srcRect t="7458" b="4895"/>
            <a:stretch>
              <a:fillRect/>
            </a:stretch>
          </p:blipFill>
          <p:spPr bwMode="auto">
            <a:xfrm>
              <a:off x="1431" y="2400"/>
              <a:ext cx="1200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42" name="Group 50"/>
            <p:cNvGrpSpPr>
              <a:grpSpLocks/>
            </p:cNvGrpSpPr>
            <p:nvPr/>
          </p:nvGrpSpPr>
          <p:grpSpPr bwMode="auto">
            <a:xfrm>
              <a:off x="2295" y="2918"/>
              <a:ext cx="336" cy="300"/>
              <a:chOff x="672" y="548"/>
              <a:chExt cx="336" cy="300"/>
            </a:xfrm>
          </p:grpSpPr>
          <p:grpSp>
            <p:nvGrpSpPr>
              <p:cNvPr id="20543" name="Group 5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45" name="Oval 5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46" name="Oval 5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47" name="Oval 5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48" name="Oval 5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49" name="Oval 5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44" name="Text Box 5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0491" name="Group 58"/>
          <p:cNvGrpSpPr>
            <a:grpSpLocks/>
          </p:cNvGrpSpPr>
          <p:nvPr/>
        </p:nvGrpSpPr>
        <p:grpSpPr bwMode="auto">
          <a:xfrm>
            <a:off x="4295775" y="3787775"/>
            <a:ext cx="2152650" cy="1317625"/>
            <a:chOff x="2706" y="2386"/>
            <a:chExt cx="1356" cy="830"/>
          </a:xfrm>
        </p:grpSpPr>
        <p:pic>
          <p:nvPicPr>
            <p:cNvPr id="20532" name="Picture 59" descr="ech"/>
            <p:cNvPicPr>
              <a:picLocks noChangeAspect="1" noChangeArrowheads="1"/>
            </p:cNvPicPr>
            <p:nvPr/>
          </p:nvPicPr>
          <p:blipFill>
            <a:blip r:embed="rId7"/>
            <a:srcRect t="11111" r="5556"/>
            <a:stretch>
              <a:fillRect/>
            </a:stretch>
          </p:blipFill>
          <p:spPr bwMode="auto">
            <a:xfrm>
              <a:off x="2706" y="2386"/>
              <a:ext cx="1344" cy="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33" name="Group 60"/>
            <p:cNvGrpSpPr>
              <a:grpSpLocks/>
            </p:cNvGrpSpPr>
            <p:nvPr/>
          </p:nvGrpSpPr>
          <p:grpSpPr bwMode="auto">
            <a:xfrm>
              <a:off x="3726" y="2912"/>
              <a:ext cx="336" cy="300"/>
              <a:chOff x="672" y="548"/>
              <a:chExt cx="336" cy="300"/>
            </a:xfrm>
          </p:grpSpPr>
          <p:grpSp>
            <p:nvGrpSpPr>
              <p:cNvPr id="20534" name="Group 6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36" name="Oval 6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37" name="Oval 6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38" name="Oval 6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39" name="Oval 6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40" name="Oval 6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35" name="Text Box 6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0492" name="Group 68"/>
          <p:cNvGrpSpPr>
            <a:grpSpLocks/>
          </p:cNvGrpSpPr>
          <p:nvPr/>
        </p:nvGrpSpPr>
        <p:grpSpPr bwMode="auto">
          <a:xfrm>
            <a:off x="1558925" y="5272088"/>
            <a:ext cx="2605088" cy="1447800"/>
            <a:chOff x="807" y="3303"/>
            <a:chExt cx="1641" cy="912"/>
          </a:xfrm>
        </p:grpSpPr>
        <p:pic>
          <p:nvPicPr>
            <p:cNvPr id="20523" name="Picture 69" descr="Đại bàng ( Bai động vật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3303"/>
              <a:ext cx="1632" cy="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24" name="Group 70"/>
            <p:cNvGrpSpPr>
              <a:grpSpLocks/>
            </p:cNvGrpSpPr>
            <p:nvPr/>
          </p:nvGrpSpPr>
          <p:grpSpPr bwMode="auto">
            <a:xfrm>
              <a:off x="807" y="3908"/>
              <a:ext cx="336" cy="300"/>
              <a:chOff x="672" y="548"/>
              <a:chExt cx="336" cy="300"/>
            </a:xfrm>
          </p:grpSpPr>
          <p:grpSp>
            <p:nvGrpSpPr>
              <p:cNvPr id="20525" name="Group 7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27" name="Oval 7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28" name="Oval 7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29" name="Oval 7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30" name="Oval 7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31" name="Oval 7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26" name="Text Box 7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0493" name="Group 78"/>
          <p:cNvGrpSpPr>
            <a:grpSpLocks/>
          </p:cNvGrpSpPr>
          <p:nvPr/>
        </p:nvGrpSpPr>
        <p:grpSpPr bwMode="auto">
          <a:xfrm>
            <a:off x="6553200" y="3781425"/>
            <a:ext cx="2438400" cy="1327150"/>
            <a:chOff x="4128" y="2382"/>
            <a:chExt cx="1536" cy="836"/>
          </a:xfrm>
        </p:grpSpPr>
        <p:pic>
          <p:nvPicPr>
            <p:cNvPr id="20514" name="Picture 79" descr="huou cao co"/>
            <p:cNvPicPr>
              <a:picLocks noChangeAspect="1" noChangeArrowheads="1"/>
            </p:cNvPicPr>
            <p:nvPr/>
          </p:nvPicPr>
          <p:blipFill>
            <a:blip r:embed="rId9"/>
            <a:srcRect l="31746"/>
            <a:stretch>
              <a:fillRect/>
            </a:stretch>
          </p:blipFill>
          <p:spPr bwMode="auto">
            <a:xfrm>
              <a:off x="4128" y="2382"/>
              <a:ext cx="1536" cy="8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15" name="Group 80"/>
            <p:cNvGrpSpPr>
              <a:grpSpLocks/>
            </p:cNvGrpSpPr>
            <p:nvPr/>
          </p:nvGrpSpPr>
          <p:grpSpPr bwMode="auto">
            <a:xfrm>
              <a:off x="5325" y="2918"/>
              <a:ext cx="336" cy="300"/>
              <a:chOff x="672" y="548"/>
              <a:chExt cx="336" cy="300"/>
            </a:xfrm>
          </p:grpSpPr>
          <p:grpSp>
            <p:nvGrpSpPr>
              <p:cNvPr id="20516" name="Group 8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18" name="Oval 8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19" name="Oval 8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20" name="Oval 8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21" name="Oval 8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22" name="Oval 8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17" name="Text Box 8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0494" name="Group 88"/>
          <p:cNvGrpSpPr>
            <a:grpSpLocks/>
          </p:cNvGrpSpPr>
          <p:nvPr/>
        </p:nvGrpSpPr>
        <p:grpSpPr bwMode="auto">
          <a:xfrm>
            <a:off x="4318000" y="5260975"/>
            <a:ext cx="2362200" cy="1431925"/>
            <a:chOff x="2688" y="3312"/>
            <a:chExt cx="1488" cy="902"/>
          </a:xfrm>
        </p:grpSpPr>
        <p:pic>
          <p:nvPicPr>
            <p:cNvPr id="20505" name="Picture 89" descr="ca heo"/>
            <p:cNvPicPr>
              <a:picLocks noChangeAspect="1" noChangeArrowheads="1"/>
            </p:cNvPicPr>
            <p:nvPr/>
          </p:nvPicPr>
          <p:blipFill>
            <a:blip r:embed="rId10"/>
            <a:srcRect l="9610" r="13513" b="8197"/>
            <a:stretch>
              <a:fillRect/>
            </a:stretch>
          </p:blipFill>
          <p:spPr bwMode="auto">
            <a:xfrm>
              <a:off x="2688" y="3312"/>
              <a:ext cx="1488" cy="9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506" name="Group 90"/>
            <p:cNvGrpSpPr>
              <a:grpSpLocks/>
            </p:cNvGrpSpPr>
            <p:nvPr/>
          </p:nvGrpSpPr>
          <p:grpSpPr bwMode="auto">
            <a:xfrm>
              <a:off x="2688" y="3908"/>
              <a:ext cx="336" cy="300"/>
              <a:chOff x="672" y="548"/>
              <a:chExt cx="336" cy="300"/>
            </a:xfrm>
          </p:grpSpPr>
          <p:grpSp>
            <p:nvGrpSpPr>
              <p:cNvPr id="20507" name="Group 9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09" name="Oval 9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10" name="Oval 9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11" name="Oval 9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12" name="Oval 9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13" name="Oval 9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508" name="Text Box 97"/>
              <p:cNvSpPr txBox="1">
                <a:spLocks noChangeArrowheads="1"/>
              </p:cNvSpPr>
              <p:nvPr/>
            </p:nvSpPr>
            <p:spPr bwMode="gray">
              <a:xfrm>
                <a:off x="672" y="555"/>
                <a:ext cx="29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20495" name="Group 98"/>
          <p:cNvGrpSpPr>
            <a:grpSpLocks/>
          </p:cNvGrpSpPr>
          <p:nvPr/>
        </p:nvGrpSpPr>
        <p:grpSpPr bwMode="auto">
          <a:xfrm>
            <a:off x="6691313" y="2198688"/>
            <a:ext cx="2452687" cy="1468437"/>
            <a:chOff x="4116" y="1391"/>
            <a:chExt cx="1545" cy="925"/>
          </a:xfrm>
        </p:grpSpPr>
        <p:pic>
          <p:nvPicPr>
            <p:cNvPr id="20496" name="Picture 99" descr="Con voi (bài Động vật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5" y="1452"/>
              <a:ext cx="1536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0497" name="Group 100"/>
            <p:cNvGrpSpPr>
              <a:grpSpLocks/>
            </p:cNvGrpSpPr>
            <p:nvPr/>
          </p:nvGrpSpPr>
          <p:grpSpPr bwMode="auto">
            <a:xfrm>
              <a:off x="4116" y="1391"/>
              <a:ext cx="336" cy="300"/>
              <a:chOff x="672" y="548"/>
              <a:chExt cx="336" cy="300"/>
            </a:xfrm>
          </p:grpSpPr>
          <p:grpSp>
            <p:nvGrpSpPr>
              <p:cNvPr id="20498" name="Group 10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20500" name="Oval 10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0501" name="Oval 10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02" name="Oval 10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03" name="Oval 10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504" name="Oval 10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499" name="Text Box 10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971800" y="1371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800000"/>
                </a:solidFill>
              </a:rPr>
              <a:t>Bài 49</a:t>
            </a:r>
            <a:r>
              <a:rPr lang="en-US" sz="3200" b="1">
                <a:solidFill>
                  <a:srgbClr val="800000"/>
                </a:solidFill>
              </a:rPr>
              <a:t>: Động vật</a:t>
            </a:r>
          </a:p>
        </p:txBody>
      </p:sp>
      <p:pic>
        <p:nvPicPr>
          <p:cNvPr id="21510" name="Picture 107" descr="11149654-ho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8" descr="13_vooc1932-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962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1524000" y="304800"/>
            <a:ext cx="65532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Tự nhiên xã hội</a:t>
            </a:r>
          </a:p>
        </p:txBody>
      </p:sp>
      <p:pic>
        <p:nvPicPr>
          <p:cNvPr id="4099" name="Picture 12" descr="CMISC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495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81000" y="2376488"/>
            <a:ext cx="6096000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/>
              <a:t>- Chọn đáp án đúng: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/>
              <a:t>* phần nào của quả trong điều kiện thích hợp có thể mọc thành cây mới ?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/>
              <a:t>Vỏ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/>
              <a:t>Thịt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3200"/>
              <a:t>Hạt</a:t>
            </a:r>
          </a:p>
        </p:txBody>
      </p:sp>
      <p:sp>
        <p:nvSpPr>
          <p:cNvPr id="4101" name="WordArt 16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2790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129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gray">
          <a:xfrm>
            <a:off x="1447800" y="0"/>
            <a:ext cx="6553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971800" y="1371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800000"/>
                </a:solidFill>
              </a:rPr>
              <a:t>Bài 49</a:t>
            </a:r>
            <a:r>
              <a:rPr lang="en-US" sz="3200" b="1">
                <a:solidFill>
                  <a:srgbClr val="800000"/>
                </a:solidFill>
              </a:rPr>
              <a:t>: Động vật</a:t>
            </a:r>
          </a:p>
        </p:txBody>
      </p:sp>
      <p:pic>
        <p:nvPicPr>
          <p:cNvPr id="22535" name="Picture 9" descr="dongv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4038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45202283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362200"/>
            <a:ext cx="44005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352800" y="68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971800" y="13716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800000"/>
                </a:solidFill>
              </a:rPr>
              <a:t>Bài 49</a:t>
            </a:r>
            <a:r>
              <a:rPr lang="en-US" sz="3200" b="1">
                <a:solidFill>
                  <a:srgbClr val="800000"/>
                </a:solidFill>
              </a:rPr>
              <a:t>: Động vật</a:t>
            </a:r>
          </a:p>
        </p:txBody>
      </p:sp>
      <p:pic>
        <p:nvPicPr>
          <p:cNvPr id="23558" name="Picture 9" descr="1520286138_7_dv1623_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7010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33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33"/>
              </a:solidFill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971800" y="14478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800000"/>
                </a:solidFill>
              </a:rPr>
              <a:t>Bài 49</a:t>
            </a:r>
            <a:r>
              <a:rPr lang="en-US" sz="3200" b="1">
                <a:solidFill>
                  <a:srgbClr val="800000"/>
                </a:solidFill>
              </a:rPr>
              <a:t>: Động vật</a:t>
            </a:r>
          </a:p>
        </p:txBody>
      </p:sp>
      <p:grpSp>
        <p:nvGrpSpPr>
          <p:cNvPr id="24582" name="Group 7"/>
          <p:cNvGrpSpPr>
            <a:grpSpLocks/>
          </p:cNvGrpSpPr>
          <p:nvPr/>
        </p:nvGrpSpPr>
        <p:grpSpPr bwMode="auto">
          <a:xfrm>
            <a:off x="128588" y="2286000"/>
            <a:ext cx="1981200" cy="1422400"/>
            <a:chOff x="0" y="1440"/>
            <a:chExt cx="1248" cy="896"/>
          </a:xfrm>
        </p:grpSpPr>
        <p:pic>
          <p:nvPicPr>
            <p:cNvPr id="24673" name="Picture 8" descr="Con bò (Bai Động vật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0"/>
              <a:ext cx="1248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74" name="Group 9"/>
            <p:cNvGrpSpPr>
              <a:grpSpLocks/>
            </p:cNvGrpSpPr>
            <p:nvPr/>
          </p:nvGrpSpPr>
          <p:grpSpPr bwMode="auto">
            <a:xfrm>
              <a:off x="0" y="2009"/>
              <a:ext cx="336" cy="327"/>
              <a:chOff x="672" y="548"/>
              <a:chExt cx="336" cy="327"/>
            </a:xfrm>
          </p:grpSpPr>
          <p:grpSp>
            <p:nvGrpSpPr>
              <p:cNvPr id="24675" name="Group 1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77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78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79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80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81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76" name="Text Box 1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583" name="Group 17"/>
          <p:cNvGrpSpPr>
            <a:grpSpLocks/>
          </p:cNvGrpSpPr>
          <p:nvPr/>
        </p:nvGrpSpPr>
        <p:grpSpPr bwMode="auto">
          <a:xfrm>
            <a:off x="2252663" y="2286000"/>
            <a:ext cx="1924050" cy="1454150"/>
            <a:chOff x="1419" y="1440"/>
            <a:chExt cx="1212" cy="889"/>
          </a:xfrm>
        </p:grpSpPr>
        <p:pic>
          <p:nvPicPr>
            <p:cNvPr id="24664" name="Picture 18" descr="ho"/>
            <p:cNvPicPr>
              <a:picLocks noChangeAspect="1" noChangeArrowheads="1"/>
            </p:cNvPicPr>
            <p:nvPr/>
          </p:nvPicPr>
          <p:blipFill>
            <a:blip r:embed="rId3"/>
            <a:srcRect l="42337" t="13690" r="4118" b="15117"/>
            <a:stretch>
              <a:fillRect/>
            </a:stretch>
          </p:blipFill>
          <p:spPr bwMode="auto">
            <a:xfrm>
              <a:off x="1419" y="1440"/>
              <a:ext cx="1200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65" name="Group 19"/>
            <p:cNvGrpSpPr>
              <a:grpSpLocks/>
            </p:cNvGrpSpPr>
            <p:nvPr/>
          </p:nvGrpSpPr>
          <p:grpSpPr bwMode="auto">
            <a:xfrm>
              <a:off x="2295" y="2011"/>
              <a:ext cx="336" cy="318"/>
              <a:chOff x="672" y="553"/>
              <a:chExt cx="336" cy="318"/>
            </a:xfrm>
          </p:grpSpPr>
          <p:grpSp>
            <p:nvGrpSpPr>
              <p:cNvPr id="24666" name="Group 20"/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318"/>
                <a:chOff x="1289" y="525"/>
                <a:chExt cx="668" cy="783"/>
              </a:xfrm>
            </p:grpSpPr>
            <p:sp>
              <p:nvSpPr>
                <p:cNvPr id="24668" name="Oval 21"/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83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69" name="Oval 2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70" name="Oval 2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71" name="Oval 2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72" name="Oval 2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67" name="Text Box 2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584" name="Group 27"/>
          <p:cNvGrpSpPr>
            <a:grpSpLocks/>
          </p:cNvGrpSpPr>
          <p:nvPr/>
        </p:nvGrpSpPr>
        <p:grpSpPr bwMode="auto">
          <a:xfrm>
            <a:off x="4252913" y="2286000"/>
            <a:ext cx="2147887" cy="1408113"/>
            <a:chOff x="2679" y="1440"/>
            <a:chExt cx="1353" cy="887"/>
          </a:xfrm>
        </p:grpSpPr>
        <p:pic>
          <p:nvPicPr>
            <p:cNvPr id="24655" name="Picture 28" descr="Con sóc(Bai Động vật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440"/>
              <a:ext cx="1344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56" name="Group 29"/>
            <p:cNvGrpSpPr>
              <a:grpSpLocks/>
            </p:cNvGrpSpPr>
            <p:nvPr/>
          </p:nvGrpSpPr>
          <p:grpSpPr bwMode="auto">
            <a:xfrm>
              <a:off x="2679" y="2000"/>
              <a:ext cx="336" cy="327"/>
              <a:chOff x="672" y="548"/>
              <a:chExt cx="336" cy="327"/>
            </a:xfrm>
          </p:grpSpPr>
          <p:grpSp>
            <p:nvGrpSpPr>
              <p:cNvPr id="24657" name="Group 3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59" name="Oval 3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60" name="Oval 3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61" name="Oval 3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62" name="Oval 3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63" name="Oval 3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58" name="Text Box 3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4585" name="Group 37"/>
          <p:cNvGrpSpPr>
            <a:grpSpLocks/>
          </p:cNvGrpSpPr>
          <p:nvPr/>
        </p:nvGrpSpPr>
        <p:grpSpPr bwMode="auto">
          <a:xfrm>
            <a:off x="152400" y="3771900"/>
            <a:ext cx="1981200" cy="1349375"/>
            <a:chOff x="96" y="2366"/>
            <a:chExt cx="1248" cy="850"/>
          </a:xfrm>
        </p:grpSpPr>
        <p:pic>
          <p:nvPicPr>
            <p:cNvPr id="24646" name="Picture 38" descr="Ong mật (Bai Đông vât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248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47" name="Group 39"/>
            <p:cNvGrpSpPr>
              <a:grpSpLocks/>
            </p:cNvGrpSpPr>
            <p:nvPr/>
          </p:nvGrpSpPr>
          <p:grpSpPr bwMode="auto">
            <a:xfrm>
              <a:off x="1008" y="2366"/>
              <a:ext cx="336" cy="327"/>
              <a:chOff x="672" y="548"/>
              <a:chExt cx="336" cy="327"/>
            </a:xfrm>
          </p:grpSpPr>
          <p:grpSp>
            <p:nvGrpSpPr>
              <p:cNvPr id="24648" name="Group 4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50" name="Oval 4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51" name="Oval 4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52" name="Oval 4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53" name="Oval 4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54" name="Oval 4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9" name="Text Box 4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4586" name="Group 47"/>
          <p:cNvGrpSpPr>
            <a:grpSpLocks/>
          </p:cNvGrpSpPr>
          <p:nvPr/>
        </p:nvGrpSpPr>
        <p:grpSpPr bwMode="auto">
          <a:xfrm>
            <a:off x="2271713" y="3810000"/>
            <a:ext cx="1905000" cy="1341438"/>
            <a:chOff x="1431" y="2400"/>
            <a:chExt cx="1200" cy="845"/>
          </a:xfrm>
        </p:grpSpPr>
        <p:pic>
          <p:nvPicPr>
            <p:cNvPr id="24637" name="Picture 48" descr="con kien"/>
            <p:cNvPicPr>
              <a:picLocks noChangeAspect="1" noChangeArrowheads="1"/>
            </p:cNvPicPr>
            <p:nvPr/>
          </p:nvPicPr>
          <p:blipFill>
            <a:blip r:embed="rId6"/>
            <a:srcRect t="7458" b="4895"/>
            <a:stretch>
              <a:fillRect/>
            </a:stretch>
          </p:blipFill>
          <p:spPr bwMode="auto">
            <a:xfrm>
              <a:off x="1431" y="2400"/>
              <a:ext cx="1200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38" name="Group 49"/>
            <p:cNvGrpSpPr>
              <a:grpSpLocks/>
            </p:cNvGrpSpPr>
            <p:nvPr/>
          </p:nvGrpSpPr>
          <p:grpSpPr bwMode="auto">
            <a:xfrm>
              <a:off x="2295" y="2918"/>
              <a:ext cx="336" cy="327"/>
              <a:chOff x="672" y="548"/>
              <a:chExt cx="336" cy="327"/>
            </a:xfrm>
          </p:grpSpPr>
          <p:grpSp>
            <p:nvGrpSpPr>
              <p:cNvPr id="24639" name="Group 5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41" name="Oval 5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42" name="Oval 5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43" name="Oval 5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44" name="Oval 5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45" name="Oval 5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40" name="Text Box 5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4587" name="Group 57"/>
          <p:cNvGrpSpPr>
            <a:grpSpLocks/>
          </p:cNvGrpSpPr>
          <p:nvPr/>
        </p:nvGrpSpPr>
        <p:grpSpPr bwMode="auto">
          <a:xfrm>
            <a:off x="4295775" y="3787775"/>
            <a:ext cx="2152650" cy="1354138"/>
            <a:chOff x="2706" y="2386"/>
            <a:chExt cx="1356" cy="853"/>
          </a:xfrm>
        </p:grpSpPr>
        <p:pic>
          <p:nvPicPr>
            <p:cNvPr id="24628" name="Picture 58" descr="ech"/>
            <p:cNvPicPr>
              <a:picLocks noChangeAspect="1" noChangeArrowheads="1"/>
            </p:cNvPicPr>
            <p:nvPr/>
          </p:nvPicPr>
          <p:blipFill>
            <a:blip r:embed="rId7"/>
            <a:srcRect t="11111" r="5556"/>
            <a:stretch>
              <a:fillRect/>
            </a:stretch>
          </p:blipFill>
          <p:spPr bwMode="auto">
            <a:xfrm>
              <a:off x="2706" y="2386"/>
              <a:ext cx="1344" cy="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29" name="Group 59"/>
            <p:cNvGrpSpPr>
              <a:grpSpLocks/>
            </p:cNvGrpSpPr>
            <p:nvPr/>
          </p:nvGrpSpPr>
          <p:grpSpPr bwMode="auto">
            <a:xfrm>
              <a:off x="3726" y="2912"/>
              <a:ext cx="336" cy="327"/>
              <a:chOff x="672" y="548"/>
              <a:chExt cx="336" cy="327"/>
            </a:xfrm>
          </p:grpSpPr>
          <p:grpSp>
            <p:nvGrpSpPr>
              <p:cNvPr id="24630" name="Group 6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32" name="Oval 6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33" name="Oval 6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34" name="Oval 6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35" name="Oval 6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36" name="Oval 6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31" name="Text Box 6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4588" name="Group 67"/>
          <p:cNvGrpSpPr>
            <a:grpSpLocks/>
          </p:cNvGrpSpPr>
          <p:nvPr/>
        </p:nvGrpSpPr>
        <p:grpSpPr bwMode="auto">
          <a:xfrm>
            <a:off x="1558925" y="5272088"/>
            <a:ext cx="2605088" cy="1479550"/>
            <a:chOff x="807" y="3303"/>
            <a:chExt cx="1641" cy="932"/>
          </a:xfrm>
        </p:grpSpPr>
        <p:pic>
          <p:nvPicPr>
            <p:cNvPr id="24619" name="Picture 68" descr="Đại bàng ( Bai động vật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3303"/>
              <a:ext cx="1632" cy="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20" name="Group 69"/>
            <p:cNvGrpSpPr>
              <a:grpSpLocks/>
            </p:cNvGrpSpPr>
            <p:nvPr/>
          </p:nvGrpSpPr>
          <p:grpSpPr bwMode="auto">
            <a:xfrm>
              <a:off x="807" y="3908"/>
              <a:ext cx="336" cy="327"/>
              <a:chOff x="672" y="548"/>
              <a:chExt cx="336" cy="327"/>
            </a:xfrm>
          </p:grpSpPr>
          <p:grpSp>
            <p:nvGrpSpPr>
              <p:cNvPr id="24621" name="Group 7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23" name="Oval 7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24" name="Oval 7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5" name="Oval 7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6" name="Oval 7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27" name="Oval 7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22" name="Text Box 7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4589" name="Group 77"/>
          <p:cNvGrpSpPr>
            <a:grpSpLocks/>
          </p:cNvGrpSpPr>
          <p:nvPr/>
        </p:nvGrpSpPr>
        <p:grpSpPr bwMode="auto">
          <a:xfrm>
            <a:off x="6553200" y="3781425"/>
            <a:ext cx="2438400" cy="1370013"/>
            <a:chOff x="4128" y="2382"/>
            <a:chExt cx="1536" cy="863"/>
          </a:xfrm>
        </p:grpSpPr>
        <p:pic>
          <p:nvPicPr>
            <p:cNvPr id="24610" name="Picture 78" descr="huou cao co"/>
            <p:cNvPicPr>
              <a:picLocks noChangeAspect="1" noChangeArrowheads="1"/>
            </p:cNvPicPr>
            <p:nvPr/>
          </p:nvPicPr>
          <p:blipFill>
            <a:blip r:embed="rId9"/>
            <a:srcRect l="31746"/>
            <a:stretch>
              <a:fillRect/>
            </a:stretch>
          </p:blipFill>
          <p:spPr bwMode="auto">
            <a:xfrm>
              <a:off x="4128" y="2382"/>
              <a:ext cx="1536" cy="8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11" name="Group 79"/>
            <p:cNvGrpSpPr>
              <a:grpSpLocks/>
            </p:cNvGrpSpPr>
            <p:nvPr/>
          </p:nvGrpSpPr>
          <p:grpSpPr bwMode="auto">
            <a:xfrm>
              <a:off x="5325" y="2918"/>
              <a:ext cx="336" cy="327"/>
              <a:chOff x="672" y="548"/>
              <a:chExt cx="336" cy="327"/>
            </a:xfrm>
          </p:grpSpPr>
          <p:grpSp>
            <p:nvGrpSpPr>
              <p:cNvPr id="24612" name="Group 8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14" name="Oval 8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15" name="Oval 8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16" name="Oval 8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17" name="Oval 8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18" name="Oval 8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13" name="Text Box 8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4590" name="Group 87"/>
          <p:cNvGrpSpPr>
            <a:grpSpLocks/>
          </p:cNvGrpSpPr>
          <p:nvPr/>
        </p:nvGrpSpPr>
        <p:grpSpPr bwMode="auto">
          <a:xfrm>
            <a:off x="4318000" y="5260975"/>
            <a:ext cx="2362200" cy="1465263"/>
            <a:chOff x="2688" y="3312"/>
            <a:chExt cx="1488" cy="923"/>
          </a:xfrm>
        </p:grpSpPr>
        <p:pic>
          <p:nvPicPr>
            <p:cNvPr id="24601" name="Picture 88" descr="ca heo"/>
            <p:cNvPicPr>
              <a:picLocks noChangeAspect="1" noChangeArrowheads="1"/>
            </p:cNvPicPr>
            <p:nvPr/>
          </p:nvPicPr>
          <p:blipFill>
            <a:blip r:embed="rId10"/>
            <a:srcRect l="9610" r="13513" b="8197"/>
            <a:stretch>
              <a:fillRect/>
            </a:stretch>
          </p:blipFill>
          <p:spPr bwMode="auto">
            <a:xfrm>
              <a:off x="2688" y="3312"/>
              <a:ext cx="1488" cy="9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602" name="Group 89"/>
            <p:cNvGrpSpPr>
              <a:grpSpLocks/>
            </p:cNvGrpSpPr>
            <p:nvPr/>
          </p:nvGrpSpPr>
          <p:grpSpPr bwMode="auto">
            <a:xfrm>
              <a:off x="2688" y="3908"/>
              <a:ext cx="336" cy="327"/>
              <a:chOff x="672" y="548"/>
              <a:chExt cx="336" cy="327"/>
            </a:xfrm>
          </p:grpSpPr>
          <p:grpSp>
            <p:nvGrpSpPr>
              <p:cNvPr id="24603" name="Group 9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605" name="Oval 9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06" name="Oval 9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7" name="Oval 9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8" name="Oval 9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9" name="Oval 9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604" name="Text Box 96"/>
              <p:cNvSpPr txBox="1">
                <a:spLocks noChangeArrowheads="1"/>
              </p:cNvSpPr>
              <p:nvPr/>
            </p:nvSpPr>
            <p:spPr bwMode="gray">
              <a:xfrm>
                <a:off x="672" y="555"/>
                <a:ext cx="332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24591" name="Group 97"/>
          <p:cNvGrpSpPr>
            <a:grpSpLocks/>
          </p:cNvGrpSpPr>
          <p:nvPr/>
        </p:nvGrpSpPr>
        <p:grpSpPr bwMode="auto">
          <a:xfrm>
            <a:off x="6534150" y="2208213"/>
            <a:ext cx="2452688" cy="1468437"/>
            <a:chOff x="4116" y="1391"/>
            <a:chExt cx="1545" cy="925"/>
          </a:xfrm>
        </p:grpSpPr>
        <p:pic>
          <p:nvPicPr>
            <p:cNvPr id="24592" name="Picture 98" descr="Con voi (bài Động vật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5" y="1452"/>
              <a:ext cx="1536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4593" name="Group 99"/>
            <p:cNvGrpSpPr>
              <a:grpSpLocks/>
            </p:cNvGrpSpPr>
            <p:nvPr/>
          </p:nvGrpSpPr>
          <p:grpSpPr bwMode="auto">
            <a:xfrm>
              <a:off x="4116" y="1391"/>
              <a:ext cx="336" cy="327"/>
              <a:chOff x="672" y="548"/>
              <a:chExt cx="336" cy="327"/>
            </a:xfrm>
          </p:grpSpPr>
          <p:grpSp>
            <p:nvGrpSpPr>
              <p:cNvPr id="24594" name="Group 100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24596" name="Oval 101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97" name="Oval 10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598" name="Oval 10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599" name="Oval 10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4600" name="Oval 10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595" name="Text Box 106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24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352800" y="62865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</a:rPr>
              <a:t>Tự nhiên và xã hội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276600" y="1219200"/>
            <a:ext cx="312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800000"/>
                </a:solidFill>
              </a:rPr>
              <a:t>Bài 49</a:t>
            </a:r>
            <a:r>
              <a:rPr lang="en-US" sz="2800" b="1">
                <a:solidFill>
                  <a:srgbClr val="800000"/>
                </a:solidFill>
              </a:rPr>
              <a:t>: Động vật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382000" cy="2133600"/>
          </a:xfrm>
          <a:noFill/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i="1" smtClean="0"/>
              <a:t>* </a:t>
            </a:r>
            <a:r>
              <a:rPr lang="en-US" sz="2800" b="1" i="1" smtClean="0">
                <a:solidFill>
                  <a:srgbClr val="800000"/>
                </a:solidFill>
              </a:rPr>
              <a:t>Về nhà :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/>
              <a:t>     - Đọc thuộc mục: Bạn cần biết.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smtClean="0"/>
              <a:t>     - Sưu tầm các tranh ảnh về côn trùng, giờ học của tiết sau mang đến lớp.</a:t>
            </a:r>
          </a:p>
        </p:txBody>
      </p:sp>
      <p:pic>
        <p:nvPicPr>
          <p:cNvPr id="25605" name="Picture 2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743200" y="2286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 Tự nhiên và xã hội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590800" y="8382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solidFill>
                  <a:srgbClr val="FF0066"/>
                </a:solidFill>
              </a:rPr>
              <a:t>Bài 49</a:t>
            </a:r>
            <a:r>
              <a:rPr lang="en-US" sz="3200" b="1">
                <a:solidFill>
                  <a:srgbClr val="FF0066"/>
                </a:solidFill>
              </a:rPr>
              <a:t> :Động vật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8610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1.Em hãy quan sát và nêu tên các con vật có trong hình?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2. Mỗi con vật thường có mấy bộ phận? Chỉ và nêu tên các bộ phận đó?</a:t>
            </a:r>
          </a:p>
          <a:p>
            <a:r>
              <a:rPr lang="en-US" sz="2400" b="1"/>
              <a:t>3. Em hãy mô tả hình dạng, kích thước của một số con vật cụ thể ?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4. Nêu những điểm giống nhau và khác nhau của các con vật?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52400" y="21336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3300"/>
                </a:solidFill>
              </a:rPr>
              <a:t>* Hoạt động 1</a:t>
            </a:r>
            <a:r>
              <a:rPr lang="en-US" sz="2400" b="1"/>
              <a:t>: Quan sát và trả lời câu hỏi: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/>
      <p:bldP spid="188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5410200" y="3352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410200" y="47244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990033"/>
              </a:solidFill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15EF2F"/>
                </a:solidFill>
              </a:rPr>
              <a:t>* </a:t>
            </a:r>
            <a:r>
              <a:rPr lang="en-US" sz="2800" b="1" i="1" u="sng">
                <a:solidFill>
                  <a:srgbClr val="15EF2F"/>
                </a:solidFill>
              </a:rPr>
              <a:t>Hoạt động 1</a:t>
            </a:r>
            <a:r>
              <a:rPr lang="en-US" sz="2800" b="1"/>
              <a:t>: </a:t>
            </a:r>
            <a:r>
              <a:rPr lang="en-US" sz="2800" b="1">
                <a:solidFill>
                  <a:srgbClr val="111CF3"/>
                </a:solidFill>
              </a:rPr>
              <a:t>Quan sát và trả lời câu hỏi: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8588" y="2286000"/>
            <a:ext cx="1981200" cy="1379538"/>
            <a:chOff x="0" y="1440"/>
            <a:chExt cx="1248" cy="869"/>
          </a:xfrm>
        </p:grpSpPr>
        <p:pic>
          <p:nvPicPr>
            <p:cNvPr id="6241" name="Picture 9" descr="Con bò (Bai Động vật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0"/>
              <a:ext cx="1248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242" name="Group 10"/>
            <p:cNvGrpSpPr>
              <a:grpSpLocks/>
            </p:cNvGrpSpPr>
            <p:nvPr/>
          </p:nvGrpSpPr>
          <p:grpSpPr bwMode="auto">
            <a:xfrm>
              <a:off x="0" y="2009"/>
              <a:ext cx="336" cy="300"/>
              <a:chOff x="672" y="548"/>
              <a:chExt cx="336" cy="300"/>
            </a:xfrm>
          </p:grpSpPr>
          <p:grpSp>
            <p:nvGrpSpPr>
              <p:cNvPr id="6243" name="Group 1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245" name="Oval 1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46" name="Oval 1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47" name="Oval 1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48" name="Oval 1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49" name="Oval 1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244" name="Text Box 1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252663" y="2286000"/>
            <a:ext cx="1924050" cy="1412875"/>
            <a:chOff x="1419" y="1440"/>
            <a:chExt cx="1212" cy="864"/>
          </a:xfrm>
        </p:grpSpPr>
        <p:pic>
          <p:nvPicPr>
            <p:cNvPr id="6232" name="Picture 19" descr="ho"/>
            <p:cNvPicPr>
              <a:picLocks noChangeAspect="1" noChangeArrowheads="1"/>
            </p:cNvPicPr>
            <p:nvPr/>
          </p:nvPicPr>
          <p:blipFill>
            <a:blip r:embed="rId3"/>
            <a:srcRect l="42337" t="13690" r="4118" b="15117"/>
            <a:stretch>
              <a:fillRect/>
            </a:stretch>
          </p:blipFill>
          <p:spPr bwMode="auto">
            <a:xfrm>
              <a:off x="1419" y="1440"/>
              <a:ext cx="1200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233" name="Group 20"/>
            <p:cNvGrpSpPr>
              <a:grpSpLocks/>
            </p:cNvGrpSpPr>
            <p:nvPr/>
          </p:nvGrpSpPr>
          <p:grpSpPr bwMode="auto">
            <a:xfrm>
              <a:off x="2295" y="2011"/>
              <a:ext cx="336" cy="291"/>
              <a:chOff x="672" y="553"/>
              <a:chExt cx="336" cy="291"/>
            </a:xfrm>
          </p:grpSpPr>
          <p:grpSp>
            <p:nvGrpSpPr>
              <p:cNvPr id="6234" name="Group 21"/>
              <p:cNvGrpSpPr>
                <a:grpSpLocks/>
              </p:cNvGrpSpPr>
              <p:nvPr/>
            </p:nvGrpSpPr>
            <p:grpSpPr bwMode="auto">
              <a:xfrm>
                <a:off x="672" y="553"/>
                <a:ext cx="336" cy="291"/>
                <a:chOff x="1289" y="525"/>
                <a:chExt cx="668" cy="717"/>
              </a:xfrm>
            </p:grpSpPr>
            <p:sp>
              <p:nvSpPr>
                <p:cNvPr id="6236" name="Oval 22"/>
                <p:cNvSpPr>
                  <a:spLocks noChangeArrowheads="1"/>
                </p:cNvSpPr>
                <p:nvPr/>
              </p:nvSpPr>
              <p:spPr bwMode="gray">
                <a:xfrm>
                  <a:off x="1289" y="525"/>
                  <a:ext cx="668" cy="717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37" name="Oval 2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38" name="Oval 2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39" name="Oval 2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40" name="Oval 2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235" name="Text Box 2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4252913" y="2286000"/>
            <a:ext cx="2147887" cy="1371600"/>
            <a:chOff x="2679" y="1440"/>
            <a:chExt cx="1353" cy="864"/>
          </a:xfrm>
        </p:grpSpPr>
        <p:pic>
          <p:nvPicPr>
            <p:cNvPr id="6223" name="Picture 29" descr="Con sóc(Bai Động vật)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440"/>
              <a:ext cx="1344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224" name="Group 30"/>
            <p:cNvGrpSpPr>
              <a:grpSpLocks/>
            </p:cNvGrpSpPr>
            <p:nvPr/>
          </p:nvGrpSpPr>
          <p:grpSpPr bwMode="auto">
            <a:xfrm>
              <a:off x="2679" y="2000"/>
              <a:ext cx="336" cy="300"/>
              <a:chOff x="672" y="548"/>
              <a:chExt cx="336" cy="300"/>
            </a:xfrm>
          </p:grpSpPr>
          <p:grpSp>
            <p:nvGrpSpPr>
              <p:cNvPr id="6225" name="Group 3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227" name="Oval 3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28" name="Oval 3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29" name="Oval 3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30" name="Oval 3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31" name="Oval 3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226" name="Text Box 3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52400" y="3771900"/>
            <a:ext cx="1981200" cy="1349375"/>
            <a:chOff x="96" y="2366"/>
            <a:chExt cx="1248" cy="850"/>
          </a:xfrm>
        </p:grpSpPr>
        <p:pic>
          <p:nvPicPr>
            <p:cNvPr id="6214" name="Picture 39" descr="Ong mật (Bai Đông vât)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2400"/>
              <a:ext cx="1248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215" name="Group 40"/>
            <p:cNvGrpSpPr>
              <a:grpSpLocks/>
            </p:cNvGrpSpPr>
            <p:nvPr/>
          </p:nvGrpSpPr>
          <p:grpSpPr bwMode="auto">
            <a:xfrm>
              <a:off x="1008" y="2366"/>
              <a:ext cx="336" cy="300"/>
              <a:chOff x="672" y="548"/>
              <a:chExt cx="336" cy="300"/>
            </a:xfrm>
          </p:grpSpPr>
          <p:grpSp>
            <p:nvGrpSpPr>
              <p:cNvPr id="6216" name="Group 4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218" name="Oval 4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19" name="Oval 4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20" name="Oval 4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21" name="Oval 4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22" name="Oval 4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217" name="Text Box 4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2271713" y="3810000"/>
            <a:ext cx="1905000" cy="1298575"/>
            <a:chOff x="1431" y="2400"/>
            <a:chExt cx="1200" cy="818"/>
          </a:xfrm>
        </p:grpSpPr>
        <p:pic>
          <p:nvPicPr>
            <p:cNvPr id="6205" name="Picture 49" descr="con kien"/>
            <p:cNvPicPr>
              <a:picLocks noChangeAspect="1" noChangeArrowheads="1"/>
            </p:cNvPicPr>
            <p:nvPr/>
          </p:nvPicPr>
          <p:blipFill>
            <a:blip r:embed="rId6"/>
            <a:srcRect t="7458" b="4895"/>
            <a:stretch>
              <a:fillRect/>
            </a:stretch>
          </p:blipFill>
          <p:spPr bwMode="auto">
            <a:xfrm>
              <a:off x="1431" y="2400"/>
              <a:ext cx="1200" cy="8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206" name="Group 50"/>
            <p:cNvGrpSpPr>
              <a:grpSpLocks/>
            </p:cNvGrpSpPr>
            <p:nvPr/>
          </p:nvGrpSpPr>
          <p:grpSpPr bwMode="auto">
            <a:xfrm>
              <a:off x="2295" y="2918"/>
              <a:ext cx="336" cy="300"/>
              <a:chOff x="672" y="548"/>
              <a:chExt cx="336" cy="300"/>
            </a:xfrm>
          </p:grpSpPr>
          <p:grpSp>
            <p:nvGrpSpPr>
              <p:cNvPr id="6207" name="Group 5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209" name="Oval 5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10" name="Oval 5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11" name="Oval 5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12" name="Oval 5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13" name="Oval 5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208" name="Text Box 5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4295775" y="3787775"/>
            <a:ext cx="2152650" cy="1317625"/>
            <a:chOff x="2706" y="2386"/>
            <a:chExt cx="1356" cy="830"/>
          </a:xfrm>
        </p:grpSpPr>
        <p:pic>
          <p:nvPicPr>
            <p:cNvPr id="6196" name="Picture 59" descr="ech"/>
            <p:cNvPicPr>
              <a:picLocks noChangeAspect="1" noChangeArrowheads="1"/>
            </p:cNvPicPr>
            <p:nvPr/>
          </p:nvPicPr>
          <p:blipFill>
            <a:blip r:embed="rId7"/>
            <a:srcRect t="11111" r="5556"/>
            <a:stretch>
              <a:fillRect/>
            </a:stretch>
          </p:blipFill>
          <p:spPr bwMode="auto">
            <a:xfrm>
              <a:off x="2706" y="2386"/>
              <a:ext cx="1344" cy="8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197" name="Group 60"/>
            <p:cNvGrpSpPr>
              <a:grpSpLocks/>
            </p:cNvGrpSpPr>
            <p:nvPr/>
          </p:nvGrpSpPr>
          <p:grpSpPr bwMode="auto">
            <a:xfrm>
              <a:off x="3726" y="2912"/>
              <a:ext cx="336" cy="300"/>
              <a:chOff x="672" y="548"/>
              <a:chExt cx="336" cy="300"/>
            </a:xfrm>
          </p:grpSpPr>
          <p:grpSp>
            <p:nvGrpSpPr>
              <p:cNvPr id="6198" name="Group 6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200" name="Oval 6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201" name="Oval 6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02" name="Oval 6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03" name="Oval 6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204" name="Oval 6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199" name="Text Box 6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1558925" y="5272088"/>
            <a:ext cx="2605088" cy="1447800"/>
            <a:chOff x="807" y="3303"/>
            <a:chExt cx="1641" cy="912"/>
          </a:xfrm>
        </p:grpSpPr>
        <p:pic>
          <p:nvPicPr>
            <p:cNvPr id="6187" name="Picture 69" descr="Đại bàng ( Bai động vật)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3303"/>
              <a:ext cx="1632" cy="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188" name="Group 70"/>
            <p:cNvGrpSpPr>
              <a:grpSpLocks/>
            </p:cNvGrpSpPr>
            <p:nvPr/>
          </p:nvGrpSpPr>
          <p:grpSpPr bwMode="auto">
            <a:xfrm>
              <a:off x="807" y="3908"/>
              <a:ext cx="336" cy="300"/>
              <a:chOff x="672" y="548"/>
              <a:chExt cx="336" cy="300"/>
            </a:xfrm>
          </p:grpSpPr>
          <p:grpSp>
            <p:nvGrpSpPr>
              <p:cNvPr id="6189" name="Group 7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191" name="Oval 7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192" name="Oval 7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93" name="Oval 7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94" name="Oval 7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95" name="Oval 7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190" name="Text Box 7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6553200" y="3781425"/>
            <a:ext cx="2438400" cy="1327150"/>
            <a:chOff x="4128" y="2382"/>
            <a:chExt cx="1536" cy="836"/>
          </a:xfrm>
        </p:grpSpPr>
        <p:pic>
          <p:nvPicPr>
            <p:cNvPr id="6178" name="Picture 79" descr="huou cao co"/>
            <p:cNvPicPr>
              <a:picLocks noChangeAspect="1" noChangeArrowheads="1"/>
            </p:cNvPicPr>
            <p:nvPr/>
          </p:nvPicPr>
          <p:blipFill>
            <a:blip r:embed="rId9"/>
            <a:srcRect l="31746"/>
            <a:stretch>
              <a:fillRect/>
            </a:stretch>
          </p:blipFill>
          <p:spPr bwMode="auto">
            <a:xfrm>
              <a:off x="4128" y="2382"/>
              <a:ext cx="1536" cy="8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179" name="Group 80"/>
            <p:cNvGrpSpPr>
              <a:grpSpLocks/>
            </p:cNvGrpSpPr>
            <p:nvPr/>
          </p:nvGrpSpPr>
          <p:grpSpPr bwMode="auto">
            <a:xfrm>
              <a:off x="5325" y="2918"/>
              <a:ext cx="336" cy="300"/>
              <a:chOff x="672" y="548"/>
              <a:chExt cx="336" cy="300"/>
            </a:xfrm>
          </p:grpSpPr>
          <p:grpSp>
            <p:nvGrpSpPr>
              <p:cNvPr id="6180" name="Group 8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182" name="Oval 8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183" name="Oval 8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84" name="Oval 8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85" name="Oval 8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86" name="Oval 8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181" name="Text Box 8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6" name="Group 88"/>
          <p:cNvGrpSpPr>
            <a:grpSpLocks/>
          </p:cNvGrpSpPr>
          <p:nvPr/>
        </p:nvGrpSpPr>
        <p:grpSpPr bwMode="auto">
          <a:xfrm>
            <a:off x="4318000" y="5260975"/>
            <a:ext cx="2362200" cy="1431925"/>
            <a:chOff x="2688" y="3312"/>
            <a:chExt cx="1488" cy="902"/>
          </a:xfrm>
        </p:grpSpPr>
        <p:pic>
          <p:nvPicPr>
            <p:cNvPr id="6169" name="Picture 89" descr="ca heo"/>
            <p:cNvPicPr>
              <a:picLocks noChangeAspect="1" noChangeArrowheads="1"/>
            </p:cNvPicPr>
            <p:nvPr/>
          </p:nvPicPr>
          <p:blipFill>
            <a:blip r:embed="rId10"/>
            <a:srcRect l="9610" r="13513" b="8197"/>
            <a:stretch>
              <a:fillRect/>
            </a:stretch>
          </p:blipFill>
          <p:spPr bwMode="auto">
            <a:xfrm>
              <a:off x="2688" y="3312"/>
              <a:ext cx="1488" cy="9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170" name="Group 90"/>
            <p:cNvGrpSpPr>
              <a:grpSpLocks/>
            </p:cNvGrpSpPr>
            <p:nvPr/>
          </p:nvGrpSpPr>
          <p:grpSpPr bwMode="auto">
            <a:xfrm>
              <a:off x="2688" y="3908"/>
              <a:ext cx="336" cy="300"/>
              <a:chOff x="672" y="548"/>
              <a:chExt cx="336" cy="300"/>
            </a:xfrm>
          </p:grpSpPr>
          <p:grpSp>
            <p:nvGrpSpPr>
              <p:cNvPr id="6171" name="Group 9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173" name="Oval 9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174" name="Oval 9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75" name="Oval 9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76" name="Oval 9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77" name="Oval 9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172" name="Text Box 97"/>
              <p:cNvSpPr txBox="1">
                <a:spLocks noChangeArrowheads="1"/>
              </p:cNvSpPr>
              <p:nvPr/>
            </p:nvSpPr>
            <p:spPr bwMode="gray">
              <a:xfrm>
                <a:off x="672" y="555"/>
                <a:ext cx="29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29" name="Group 98"/>
          <p:cNvGrpSpPr>
            <a:grpSpLocks/>
          </p:cNvGrpSpPr>
          <p:nvPr/>
        </p:nvGrpSpPr>
        <p:grpSpPr bwMode="auto">
          <a:xfrm>
            <a:off x="6534150" y="2208213"/>
            <a:ext cx="2452688" cy="1468437"/>
            <a:chOff x="4116" y="1391"/>
            <a:chExt cx="1545" cy="925"/>
          </a:xfrm>
        </p:grpSpPr>
        <p:pic>
          <p:nvPicPr>
            <p:cNvPr id="6160" name="Picture 99" descr="Con voi (bài Động vật)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25" y="1452"/>
              <a:ext cx="1536" cy="8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6161" name="Group 100"/>
            <p:cNvGrpSpPr>
              <a:grpSpLocks/>
            </p:cNvGrpSpPr>
            <p:nvPr/>
          </p:nvGrpSpPr>
          <p:grpSpPr bwMode="auto">
            <a:xfrm>
              <a:off x="4116" y="1391"/>
              <a:ext cx="336" cy="300"/>
              <a:chOff x="672" y="548"/>
              <a:chExt cx="336" cy="300"/>
            </a:xfrm>
          </p:grpSpPr>
          <p:grpSp>
            <p:nvGrpSpPr>
              <p:cNvPr id="6162" name="Group 101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00"/>
                <a:chOff x="1289" y="513"/>
                <a:chExt cx="668" cy="739"/>
              </a:xfrm>
            </p:grpSpPr>
            <p:sp>
              <p:nvSpPr>
                <p:cNvPr id="6164" name="Oval 102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739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165" name="Oval 10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66" name="Oval 10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67" name="Oval 10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168" name="Oval 106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6163" name="Text Box 107"/>
              <p:cNvSpPr txBox="1">
                <a:spLocks noChangeArrowheads="1"/>
              </p:cNvSpPr>
              <p:nvPr/>
            </p:nvSpPr>
            <p:spPr bwMode="gray">
              <a:xfrm>
                <a:off x="726" y="555"/>
                <a:ext cx="206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sp>
        <p:nvSpPr>
          <p:cNvPr id="6159" name="Rectangle 108"/>
          <p:cNvSpPr>
            <a:spLocks noChangeArrowheads="1"/>
          </p:cNvSpPr>
          <p:nvPr/>
        </p:nvSpPr>
        <p:spPr bwMode="auto">
          <a:xfrm>
            <a:off x="585788" y="990600"/>
            <a:ext cx="849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1. Em hãy quan sát và nêu tên các con vật có trong hình?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 descr="Con bò (Bai Động vậ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682875"/>
            <a:ext cx="4976812" cy="326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143000" y="6096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Con bò 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V="1">
            <a:off x="914400" y="2514600"/>
            <a:ext cx="5791200" cy="609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3124200" y="3649663"/>
            <a:ext cx="3581400" cy="228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>
            <a:off x="2286000" y="5097463"/>
            <a:ext cx="4419600" cy="228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6715125" y="2278063"/>
            <a:ext cx="1524000" cy="58420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Đầu 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6705600" y="3573463"/>
            <a:ext cx="1828800" cy="58420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Mình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6705600" y="5021263"/>
            <a:ext cx="1676400" cy="584200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/>
              <a:t>Chân 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81000" y="3063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132DF1"/>
                </a:solidFill>
              </a:rPr>
              <a:t>* </a:t>
            </a:r>
            <a:r>
              <a:rPr lang="en-US" sz="2800" b="1" i="1" u="sng">
                <a:solidFill>
                  <a:srgbClr val="132DF1"/>
                </a:solidFill>
              </a:rPr>
              <a:t>Hoạt động 1</a:t>
            </a:r>
            <a:r>
              <a:rPr lang="en-US" sz="2800" b="1">
                <a:solidFill>
                  <a:srgbClr val="132DF1"/>
                </a:solidFill>
              </a:rPr>
              <a:t>:</a:t>
            </a:r>
            <a:r>
              <a:rPr lang="en-US" sz="2800" b="1"/>
              <a:t> </a:t>
            </a:r>
            <a:r>
              <a:rPr lang="en-US" sz="2800" b="1">
                <a:solidFill>
                  <a:srgbClr val="132DF1"/>
                </a:solidFill>
              </a:rPr>
              <a:t>Quan sát và trả lời câu hỏi:</a:t>
            </a: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655638" y="998538"/>
            <a:ext cx="7835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91B65"/>
                </a:solidFill>
              </a:rPr>
              <a:t>2. Mỗi con vật thường có mấy bộ phận? Nêu tên các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91B65"/>
                </a:solidFill>
              </a:rPr>
              <a:t> bộ phận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/>
      <p:bldP spid="192519" grpId="0" animBg="1"/>
      <p:bldP spid="192520" grpId="0" animBg="1"/>
      <p:bldP spid="192521" grpId="0" animBg="1"/>
      <p:bldP spid="192522" grpId="0" animBg="1"/>
      <p:bldP spid="192523" grpId="0" animBg="1"/>
      <p:bldP spid="1925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7" descr="ca_ch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0"/>
            <a:ext cx="4572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2819400"/>
            <a:ext cx="2362200" cy="1295400"/>
            <a:chOff x="144" y="1776"/>
            <a:chExt cx="1488" cy="816"/>
          </a:xfrm>
        </p:grpSpPr>
        <p:sp>
          <p:nvSpPr>
            <p:cNvPr id="8209" name="Oval 9"/>
            <p:cNvSpPr>
              <a:spLocks noChangeArrowheads="1"/>
            </p:cNvSpPr>
            <p:nvPr/>
          </p:nvSpPr>
          <p:spPr bwMode="auto">
            <a:xfrm>
              <a:off x="144" y="1776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Đầu</a:t>
              </a:r>
            </a:p>
          </p:txBody>
        </p:sp>
        <p:sp>
          <p:nvSpPr>
            <p:cNvPr id="8210" name="Line 10"/>
            <p:cNvSpPr>
              <a:spLocks noChangeShapeType="1"/>
            </p:cNvSpPr>
            <p:nvPr/>
          </p:nvSpPr>
          <p:spPr bwMode="auto">
            <a:xfrm>
              <a:off x="912" y="2160"/>
              <a:ext cx="720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4267200"/>
            <a:ext cx="3733800" cy="1066800"/>
            <a:chOff x="96" y="2688"/>
            <a:chExt cx="2352" cy="672"/>
          </a:xfrm>
        </p:grpSpPr>
        <p:sp>
          <p:nvSpPr>
            <p:cNvPr id="8207" name="Oval 12"/>
            <p:cNvSpPr>
              <a:spLocks noChangeArrowheads="1"/>
            </p:cNvSpPr>
            <p:nvPr/>
          </p:nvSpPr>
          <p:spPr bwMode="auto">
            <a:xfrm>
              <a:off x="96" y="2832"/>
              <a:ext cx="912" cy="5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Mình</a:t>
              </a:r>
            </a:p>
          </p:txBody>
        </p:sp>
        <p:sp>
          <p:nvSpPr>
            <p:cNvPr id="8208" name="Line 13"/>
            <p:cNvSpPr>
              <a:spLocks noChangeShapeType="1"/>
            </p:cNvSpPr>
            <p:nvPr/>
          </p:nvSpPr>
          <p:spPr bwMode="auto">
            <a:xfrm flipV="1">
              <a:off x="960" y="2688"/>
              <a:ext cx="1488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0" y="5181600"/>
            <a:ext cx="2133600" cy="1676400"/>
            <a:chOff x="1920" y="3264"/>
            <a:chExt cx="1344" cy="1056"/>
          </a:xfrm>
        </p:grpSpPr>
        <p:sp>
          <p:nvSpPr>
            <p:cNvPr id="8203" name="Oval 15"/>
            <p:cNvSpPr>
              <a:spLocks noChangeArrowheads="1"/>
            </p:cNvSpPr>
            <p:nvPr/>
          </p:nvSpPr>
          <p:spPr bwMode="auto">
            <a:xfrm>
              <a:off x="1920" y="3792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vây</a:t>
              </a:r>
            </a:p>
          </p:txBody>
        </p:sp>
        <p:sp>
          <p:nvSpPr>
            <p:cNvPr id="8204" name="Line 16"/>
            <p:cNvSpPr>
              <a:spLocks noChangeShapeType="1"/>
            </p:cNvSpPr>
            <p:nvPr/>
          </p:nvSpPr>
          <p:spPr bwMode="auto">
            <a:xfrm flipV="1">
              <a:off x="2400" y="3312"/>
              <a:ext cx="192" cy="4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7"/>
            <p:cNvSpPr>
              <a:spLocks noChangeShapeType="1"/>
            </p:cNvSpPr>
            <p:nvPr/>
          </p:nvSpPr>
          <p:spPr bwMode="auto">
            <a:xfrm flipH="1" flipV="1">
              <a:off x="1968" y="3264"/>
              <a:ext cx="432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8"/>
            <p:cNvSpPr>
              <a:spLocks noChangeShapeType="1"/>
            </p:cNvSpPr>
            <p:nvPr/>
          </p:nvSpPr>
          <p:spPr bwMode="auto">
            <a:xfrm flipV="1">
              <a:off x="2400" y="3264"/>
              <a:ext cx="864" cy="5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019800" y="4191000"/>
            <a:ext cx="2209800" cy="914400"/>
            <a:chOff x="3888" y="2688"/>
            <a:chExt cx="1392" cy="528"/>
          </a:xfrm>
        </p:grpSpPr>
        <p:sp>
          <p:nvSpPr>
            <p:cNvPr id="8201" name="Oval 20"/>
            <p:cNvSpPr>
              <a:spLocks noChangeArrowheads="1"/>
            </p:cNvSpPr>
            <p:nvPr/>
          </p:nvSpPr>
          <p:spPr bwMode="auto">
            <a:xfrm>
              <a:off x="4368" y="2688"/>
              <a:ext cx="912" cy="52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3300"/>
                  </a:solidFill>
                </a:rPr>
                <a:t>đuôi</a:t>
              </a:r>
            </a:p>
          </p:txBody>
        </p:sp>
        <p:sp>
          <p:nvSpPr>
            <p:cNvPr id="8202" name="Line 21"/>
            <p:cNvSpPr>
              <a:spLocks noChangeShapeType="1"/>
            </p:cNvSpPr>
            <p:nvPr/>
          </p:nvSpPr>
          <p:spPr bwMode="auto">
            <a:xfrm flipH="1">
              <a:off x="3888" y="2928"/>
              <a:ext cx="48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Text Box 22"/>
          <p:cNvSpPr txBox="1">
            <a:spLocks noChangeArrowheads="1"/>
          </p:cNvSpPr>
          <p:nvPr/>
        </p:nvSpPr>
        <p:spPr bwMode="auto">
          <a:xfrm>
            <a:off x="457200" y="457200"/>
            <a:ext cx="81534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E91B65"/>
                </a:solidFill>
              </a:rPr>
              <a:t>* </a:t>
            </a:r>
            <a:r>
              <a:rPr lang="en-US" sz="2800" b="1" i="1" u="sng">
                <a:solidFill>
                  <a:srgbClr val="E91B65"/>
                </a:solidFill>
              </a:rPr>
              <a:t>Hoạt động 1</a:t>
            </a:r>
            <a:r>
              <a:rPr lang="en-US" sz="2800" b="1">
                <a:solidFill>
                  <a:srgbClr val="E91B65"/>
                </a:solidFill>
              </a:rPr>
              <a:t>: Quan sát và trả lời câu hỏi:</a:t>
            </a:r>
          </a:p>
        </p:txBody>
      </p:sp>
      <p:sp>
        <p:nvSpPr>
          <p:cNvPr id="8200" name="Rectangle 23"/>
          <p:cNvSpPr>
            <a:spLocks noChangeArrowheads="1"/>
          </p:cNvSpPr>
          <p:nvPr/>
        </p:nvSpPr>
        <p:spPr bwMode="auto">
          <a:xfrm>
            <a:off x="533400" y="1524000"/>
            <a:ext cx="79248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E91B65"/>
                </a:solidFill>
              </a:rPr>
              <a:t>2. Mỗi con vật thường có mấy bộ phận? Nêu tên các  bộ phận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219200" y="611028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Con ong mật 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629400" y="2605088"/>
            <a:ext cx="1524000" cy="5238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Đầu 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6629400" y="4419600"/>
            <a:ext cx="1600200" cy="5238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Mình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6629400" y="5554663"/>
            <a:ext cx="1676400" cy="5238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Chân </a:t>
            </a:r>
          </a:p>
        </p:txBody>
      </p:sp>
      <p:pic>
        <p:nvPicPr>
          <p:cNvPr id="195594" name="Picture 10" descr="Ong mật (Bai Đông vâ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5257800" cy="3581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3276600" y="2986088"/>
            <a:ext cx="3429000" cy="1509712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1600200" y="4114800"/>
            <a:ext cx="4953000" cy="5334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2667000" y="5257800"/>
            <a:ext cx="3886200" cy="6096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>
            <a:off x="2438400" y="3505200"/>
            <a:ext cx="3962400" cy="152400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6629400" y="3505200"/>
            <a:ext cx="1524000" cy="523875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Cánh </a:t>
            </a:r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457200" y="381000"/>
            <a:ext cx="6315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15EF2F"/>
                </a:solidFill>
              </a:rPr>
              <a:t>* Hoạt động 1</a:t>
            </a:r>
            <a:r>
              <a:rPr lang="en-US" sz="2400" b="1"/>
              <a:t>: </a:t>
            </a:r>
            <a:r>
              <a:rPr lang="en-US" sz="2400" b="1">
                <a:solidFill>
                  <a:srgbClr val="132DF1"/>
                </a:solidFill>
              </a:rPr>
              <a:t>Quan sát và trả lời câu hỏi:</a:t>
            </a:r>
          </a:p>
        </p:txBody>
      </p:sp>
      <p:sp>
        <p:nvSpPr>
          <p:cNvPr id="9229" name="Rectangle 17"/>
          <p:cNvSpPr>
            <a:spLocks noChangeArrowheads="1"/>
          </p:cNvSpPr>
          <p:nvPr/>
        </p:nvSpPr>
        <p:spPr bwMode="auto">
          <a:xfrm>
            <a:off x="533400" y="1143000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E91B65"/>
                </a:solidFill>
              </a:rPr>
              <a:t>2. Mỗi con vật thường có mấy bộ phận? Nêu tên  các bộ phận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/>
      <p:bldP spid="195590" grpId="0" animBg="1"/>
      <p:bldP spid="195591" grpId="0" animBg="1"/>
      <p:bldP spid="195592" grpId="0" animBg="1"/>
      <p:bldP spid="195595" grpId="0" animBg="1"/>
      <p:bldP spid="195596" grpId="0" animBg="1"/>
      <p:bldP spid="195597" grpId="0" animBg="1"/>
      <p:bldP spid="195598" grpId="0" animBg="1"/>
      <p:bldP spid="195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 heo"/>
          <p:cNvPicPr>
            <a:picLocks noChangeAspect="1" noChangeArrowheads="1"/>
          </p:cNvPicPr>
          <p:nvPr/>
        </p:nvPicPr>
        <p:blipFill>
          <a:blip r:embed="rId2"/>
          <a:srcRect l="9610" r="13513" b="8197"/>
          <a:stretch>
            <a:fillRect/>
          </a:stretch>
        </p:blipFill>
        <p:spPr bwMode="auto">
          <a:xfrm>
            <a:off x="7239000" y="48006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him ung"/>
          <p:cNvPicPr>
            <a:picLocks noChangeAspect="1" noChangeArrowheads="1"/>
          </p:cNvPicPr>
          <p:nvPr/>
        </p:nvPicPr>
        <p:blipFill>
          <a:blip r:embed="rId3"/>
          <a:srcRect r="20000"/>
          <a:stretch>
            <a:fillRect/>
          </a:stretch>
        </p:blipFill>
        <p:spPr bwMode="auto">
          <a:xfrm>
            <a:off x="2819400" y="53340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on soc"/>
          <p:cNvPicPr>
            <a:picLocks noChangeAspect="1" noChangeArrowheads="1"/>
          </p:cNvPicPr>
          <p:nvPr/>
        </p:nvPicPr>
        <p:blipFill>
          <a:blip r:embed="rId4"/>
          <a:srcRect l="9091" r="20000"/>
          <a:stretch>
            <a:fillRect/>
          </a:stretch>
        </p:blipFill>
        <p:spPr bwMode="auto">
          <a:xfrm>
            <a:off x="7315200" y="32766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o"/>
          <p:cNvPicPr>
            <a:picLocks noChangeAspect="1" noChangeArrowheads="1"/>
          </p:cNvPicPr>
          <p:nvPr/>
        </p:nvPicPr>
        <p:blipFill>
          <a:blip r:embed="rId5"/>
          <a:srcRect l="42337" t="13690" r="4118" b="15117"/>
          <a:stretch>
            <a:fillRect/>
          </a:stretch>
        </p:blipFill>
        <p:spPr bwMode="auto">
          <a:xfrm>
            <a:off x="4572000" y="2057400"/>
            <a:ext cx="274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voi"/>
          <p:cNvPicPr>
            <a:picLocks noChangeAspect="1" noChangeArrowheads="1"/>
          </p:cNvPicPr>
          <p:nvPr/>
        </p:nvPicPr>
        <p:blipFill>
          <a:blip r:embed="rId6"/>
          <a:srcRect l="5263" t="9357" r="8772" b="7306"/>
          <a:stretch>
            <a:fillRect/>
          </a:stretch>
        </p:blipFill>
        <p:spPr bwMode="auto">
          <a:xfrm>
            <a:off x="0" y="45720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uou cao co"/>
          <p:cNvPicPr>
            <a:picLocks noChangeAspect="1" noChangeArrowheads="1"/>
          </p:cNvPicPr>
          <p:nvPr/>
        </p:nvPicPr>
        <p:blipFill>
          <a:blip r:embed="rId7"/>
          <a:srcRect l="31746"/>
          <a:stretch>
            <a:fillRect/>
          </a:stretch>
        </p:blipFill>
        <p:spPr bwMode="auto">
          <a:xfrm>
            <a:off x="0" y="20574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ech"/>
          <p:cNvPicPr>
            <a:picLocks noChangeAspect="1" noChangeArrowheads="1"/>
          </p:cNvPicPr>
          <p:nvPr/>
        </p:nvPicPr>
        <p:blipFill>
          <a:blip r:embed="rId8"/>
          <a:srcRect t="11111" r="5556"/>
          <a:stretch>
            <a:fillRect/>
          </a:stretch>
        </p:blipFill>
        <p:spPr bwMode="auto">
          <a:xfrm>
            <a:off x="2362200" y="2057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ong"/>
          <p:cNvPicPr>
            <a:picLocks noChangeAspect="1" noChangeArrowheads="1"/>
          </p:cNvPicPr>
          <p:nvPr/>
        </p:nvPicPr>
        <p:blipFill>
          <a:blip r:embed="rId9"/>
          <a:srcRect b="13754"/>
          <a:stretch>
            <a:fillRect/>
          </a:stretch>
        </p:blipFill>
        <p:spPr bwMode="auto">
          <a:xfrm>
            <a:off x="7315200" y="2024063"/>
            <a:ext cx="18288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con kien"/>
          <p:cNvPicPr>
            <a:picLocks noChangeAspect="1" noChangeArrowheads="1"/>
          </p:cNvPicPr>
          <p:nvPr/>
        </p:nvPicPr>
        <p:blipFill>
          <a:blip r:embed="rId10"/>
          <a:srcRect t="7458" b="4895"/>
          <a:stretch>
            <a:fillRect/>
          </a:stretch>
        </p:blipFill>
        <p:spPr bwMode="auto">
          <a:xfrm>
            <a:off x="2819400" y="41148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1B65"/>
                </a:solidFill>
              </a:rPr>
              <a:t>  3. Em hãy mô tả hình dạng, kích thước của một số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1B65"/>
                </a:solidFill>
              </a:rPr>
              <a:t>con vật cụ thể</a:t>
            </a:r>
            <a:r>
              <a:rPr lang="en-US" sz="2800" b="1"/>
              <a:t> </a:t>
            </a:r>
            <a:r>
              <a:rPr lang="en-US" sz="2800" b="1">
                <a:solidFill>
                  <a:srgbClr val="E91B65"/>
                </a:solidFill>
              </a:rPr>
              <a:t>?</a:t>
            </a:r>
          </a:p>
          <a:p>
            <a:endParaRPr lang="en-US" sz="2800">
              <a:solidFill>
                <a:srgbClr val="E91B65"/>
              </a:solidFill>
            </a:endParaRPr>
          </a:p>
        </p:txBody>
      </p:sp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11"/>
          <a:srcRect l="6451" t="54868" r="51613"/>
          <a:stretch>
            <a:fillRect/>
          </a:stretch>
        </p:blipFill>
        <p:spPr bwMode="auto">
          <a:xfrm>
            <a:off x="4495800" y="49530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 heo"/>
          <p:cNvPicPr>
            <a:picLocks noChangeAspect="1" noChangeArrowheads="1"/>
          </p:cNvPicPr>
          <p:nvPr/>
        </p:nvPicPr>
        <p:blipFill>
          <a:blip r:embed="rId2"/>
          <a:srcRect l="9610" r="13513" b="8197"/>
          <a:stretch>
            <a:fillRect/>
          </a:stretch>
        </p:blipFill>
        <p:spPr bwMode="auto">
          <a:xfrm>
            <a:off x="7239000" y="48006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him ung"/>
          <p:cNvPicPr>
            <a:picLocks noChangeAspect="1" noChangeArrowheads="1"/>
          </p:cNvPicPr>
          <p:nvPr/>
        </p:nvPicPr>
        <p:blipFill>
          <a:blip r:embed="rId3"/>
          <a:srcRect r="20000"/>
          <a:stretch>
            <a:fillRect/>
          </a:stretch>
        </p:blipFill>
        <p:spPr bwMode="auto">
          <a:xfrm>
            <a:off x="2819400" y="53340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on soc"/>
          <p:cNvPicPr>
            <a:picLocks noChangeAspect="1" noChangeArrowheads="1"/>
          </p:cNvPicPr>
          <p:nvPr/>
        </p:nvPicPr>
        <p:blipFill>
          <a:blip r:embed="rId4"/>
          <a:srcRect l="9091" r="20000"/>
          <a:stretch>
            <a:fillRect/>
          </a:stretch>
        </p:blipFill>
        <p:spPr bwMode="auto">
          <a:xfrm>
            <a:off x="7315200" y="3276600"/>
            <a:ext cx="1828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o"/>
          <p:cNvPicPr>
            <a:picLocks noChangeAspect="1" noChangeArrowheads="1"/>
          </p:cNvPicPr>
          <p:nvPr/>
        </p:nvPicPr>
        <p:blipFill>
          <a:blip r:embed="rId5"/>
          <a:srcRect l="42337" t="13690" r="4118" b="15117"/>
          <a:stretch>
            <a:fillRect/>
          </a:stretch>
        </p:blipFill>
        <p:spPr bwMode="auto">
          <a:xfrm>
            <a:off x="4572000" y="20574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voi"/>
          <p:cNvPicPr>
            <a:picLocks noChangeAspect="1" noChangeArrowheads="1"/>
          </p:cNvPicPr>
          <p:nvPr/>
        </p:nvPicPr>
        <p:blipFill>
          <a:blip r:embed="rId6"/>
          <a:srcRect l="5263" t="9357" r="8772" b="7306"/>
          <a:stretch>
            <a:fillRect/>
          </a:stretch>
        </p:blipFill>
        <p:spPr bwMode="auto">
          <a:xfrm>
            <a:off x="0" y="4800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huou cao co"/>
          <p:cNvPicPr>
            <a:picLocks noChangeAspect="1" noChangeArrowheads="1"/>
          </p:cNvPicPr>
          <p:nvPr/>
        </p:nvPicPr>
        <p:blipFill>
          <a:blip r:embed="rId7"/>
          <a:srcRect l="31746"/>
          <a:stretch>
            <a:fillRect/>
          </a:stretch>
        </p:blipFill>
        <p:spPr bwMode="auto">
          <a:xfrm>
            <a:off x="0" y="21336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ech"/>
          <p:cNvPicPr>
            <a:picLocks noChangeAspect="1" noChangeArrowheads="1"/>
          </p:cNvPicPr>
          <p:nvPr/>
        </p:nvPicPr>
        <p:blipFill>
          <a:blip r:embed="rId8"/>
          <a:srcRect t="11111" r="5556"/>
          <a:stretch>
            <a:fillRect/>
          </a:stretch>
        </p:blipFill>
        <p:spPr bwMode="auto">
          <a:xfrm>
            <a:off x="2209800" y="2133600"/>
            <a:ext cx="23622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ong"/>
          <p:cNvPicPr>
            <a:picLocks noChangeAspect="1" noChangeArrowheads="1"/>
          </p:cNvPicPr>
          <p:nvPr/>
        </p:nvPicPr>
        <p:blipFill>
          <a:blip r:embed="rId9"/>
          <a:srcRect b="13754"/>
          <a:stretch>
            <a:fillRect/>
          </a:stretch>
        </p:blipFill>
        <p:spPr bwMode="auto">
          <a:xfrm>
            <a:off x="7315200" y="2024063"/>
            <a:ext cx="18288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con kien"/>
          <p:cNvPicPr>
            <a:picLocks noChangeAspect="1" noChangeArrowheads="1"/>
          </p:cNvPicPr>
          <p:nvPr/>
        </p:nvPicPr>
        <p:blipFill>
          <a:blip r:embed="rId10"/>
          <a:srcRect t="7458" b="4895"/>
          <a:stretch>
            <a:fillRect/>
          </a:stretch>
        </p:blipFill>
        <p:spPr bwMode="auto">
          <a:xfrm>
            <a:off x="2819400" y="40386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3200" b="1"/>
              <a:t>4. Nêu những điểm giống nhau và khác nhau 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của các con vật?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E91B65"/>
              </a:solidFill>
            </a:endParaRP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1"/>
          <a:srcRect l="6451" t="54868" r="51613"/>
          <a:stretch>
            <a:fillRect/>
          </a:stretch>
        </p:blipFill>
        <p:spPr bwMode="auto">
          <a:xfrm>
            <a:off x="4495800" y="47244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042TGp">
  <a:themeElements>
    <a:clrScheme name="F042TGp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F042TG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042TGp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42TGp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674</Words>
  <Application>Microsoft Office PowerPoint</Application>
  <PresentationFormat>On-screen Show (4:3)</PresentationFormat>
  <Paragraphs>140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Wingdings</vt:lpstr>
      <vt:lpstr>Times New Roman</vt:lpstr>
      <vt:lpstr>F042TGp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204</cp:revision>
  <dcterms:created xsi:type="dcterms:W3CDTF">2009-03-04T06:00:53Z</dcterms:created>
  <dcterms:modified xsi:type="dcterms:W3CDTF">2016-06-29T10:33:14Z</dcterms:modified>
</cp:coreProperties>
</file>