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258" r:id="rId3"/>
    <p:sldId id="259" r:id="rId4"/>
    <p:sldId id="284" r:id="rId5"/>
    <p:sldId id="285" r:id="rId6"/>
    <p:sldId id="283" r:id="rId7"/>
    <p:sldId id="276" r:id="rId8"/>
    <p:sldId id="277" r:id="rId9"/>
    <p:sldId id="278" r:id="rId10"/>
    <p:sldId id="279" r:id="rId11"/>
    <p:sldId id="280" r:id="rId12"/>
    <p:sldId id="260" r:id="rId13"/>
    <p:sldId id="265" r:id="rId14"/>
    <p:sldId id="266" r:id="rId15"/>
    <p:sldId id="268" r:id="rId16"/>
    <p:sldId id="261" r:id="rId17"/>
    <p:sldId id="269" r:id="rId18"/>
    <p:sldId id="270" r:id="rId19"/>
    <p:sldId id="271" r:id="rId20"/>
    <p:sldId id="272" r:id="rId21"/>
    <p:sldId id="275" r:id="rId22"/>
    <p:sldId id="286" r:id="rId23"/>
    <p:sldId id="287" r:id="rId24"/>
    <p:sldId id="273" r:id="rId25"/>
    <p:sldId id="274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24" autoAdjust="0"/>
  </p:normalViewPr>
  <p:slideViewPr>
    <p:cSldViewPr>
      <p:cViewPr varScale="1">
        <p:scale>
          <a:sx n="68" d="100"/>
          <a:sy n="68" d="100"/>
        </p:scale>
        <p:origin x="144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A3A7F0-F5B9-4B76-8936-72F535530C1B}" type="datetimeFigureOut">
              <a:rPr lang="en-US" smtClean="0"/>
              <a:pPr/>
              <a:t>22/3/2021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A2FBAA-CEE6-462C-B8D4-834AA7EB87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648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24F183-5778-4A5B-BB28-9352B8BFE31C}" type="slidenum">
              <a:rPr lang="en-US"/>
              <a:pPr/>
              <a:t>2</a:t>
            </a:fld>
            <a:endParaRPr lang="en-US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108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5A4A-342C-462A-9F21-093DC0846AC3}" type="datetimeFigureOut">
              <a:rPr lang="en-US" smtClean="0"/>
              <a:pPr/>
              <a:t>22/3/2021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5CBA2-A3E3-4B76-9BED-7AEE3C3ACF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5A4A-342C-462A-9F21-093DC0846AC3}" type="datetimeFigureOut">
              <a:rPr lang="en-US" smtClean="0"/>
              <a:pPr/>
              <a:t>22/3/2021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5CBA2-A3E3-4B76-9BED-7AEE3C3ACF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5A4A-342C-462A-9F21-093DC0846AC3}" type="datetimeFigureOut">
              <a:rPr lang="en-US" smtClean="0"/>
              <a:pPr/>
              <a:t>22/3/2021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5CBA2-A3E3-4B76-9BED-7AEE3C3ACF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5A4A-342C-462A-9F21-093DC0846AC3}" type="datetimeFigureOut">
              <a:rPr lang="en-US" smtClean="0"/>
              <a:pPr/>
              <a:t>22/3/2021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5CBA2-A3E3-4B76-9BED-7AEE3C3ACF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5A4A-342C-462A-9F21-093DC0846AC3}" type="datetimeFigureOut">
              <a:rPr lang="en-US" smtClean="0"/>
              <a:pPr/>
              <a:t>22/3/2021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5CBA2-A3E3-4B76-9BED-7AEE3C3ACF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5A4A-342C-462A-9F21-093DC0846AC3}" type="datetimeFigureOut">
              <a:rPr lang="en-US" smtClean="0"/>
              <a:pPr/>
              <a:t>22/3/2021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5CBA2-A3E3-4B76-9BED-7AEE3C3ACF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5A4A-342C-462A-9F21-093DC0846AC3}" type="datetimeFigureOut">
              <a:rPr lang="en-US" smtClean="0"/>
              <a:pPr/>
              <a:t>22/3/2021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5CBA2-A3E3-4B76-9BED-7AEE3C3ACF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5A4A-342C-462A-9F21-093DC0846AC3}" type="datetimeFigureOut">
              <a:rPr lang="en-US" smtClean="0"/>
              <a:pPr/>
              <a:t>22/3/2021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5CBA2-A3E3-4B76-9BED-7AEE3C3ACF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5A4A-342C-462A-9F21-093DC0846AC3}" type="datetimeFigureOut">
              <a:rPr lang="en-US" smtClean="0"/>
              <a:pPr/>
              <a:t>22/3/2021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5CBA2-A3E3-4B76-9BED-7AEE3C3ACF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5A4A-342C-462A-9F21-093DC0846AC3}" type="datetimeFigureOut">
              <a:rPr lang="en-US" smtClean="0"/>
              <a:pPr/>
              <a:t>22/3/2021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5CBA2-A3E3-4B76-9BED-7AEE3C3ACF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5A4A-342C-462A-9F21-093DC0846AC3}" type="datetimeFigureOut">
              <a:rPr lang="en-US" smtClean="0"/>
              <a:pPr/>
              <a:t>22/3/2021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5CBA2-A3E3-4B76-9BED-7AEE3C3ACF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025A4A-342C-462A-9F21-093DC0846AC3}" type="datetimeFigureOut">
              <a:rPr lang="en-US" smtClean="0"/>
              <a:pPr/>
              <a:t>22/3/2021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5CBA2-A3E3-4B76-9BED-7AEE3C3ACF7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GIAO%20AN%20KIEN%20TAP\Gi&#225;o%20&#225;n%20Unit%2016%20Lesson%202%20L&#7899;p%204\file%20nghe\L1.m4a" TargetMode="Externa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1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15.jpeg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slide" Target="slide6.xml"/><Relationship Id="rId7" Type="http://schemas.openxmlformats.org/officeDocument/2006/relationships/slide" Target="slide8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11.xml"/><Relationship Id="rId10" Type="http://schemas.openxmlformats.org/officeDocument/2006/relationships/slide" Target="slide12.xml"/><Relationship Id="rId4" Type="http://schemas.openxmlformats.org/officeDocument/2006/relationships/slide" Target="slide5.xml"/><Relationship Id="rId9" Type="http://schemas.openxmlformats.org/officeDocument/2006/relationships/slide" Target="slide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99380" y="1066800"/>
            <a:ext cx="4144020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Welcome</a:t>
            </a:r>
          </a:p>
          <a:p>
            <a:pPr algn="ctr"/>
            <a:r>
              <a:rPr lang="en-US" sz="6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t</a:t>
            </a:r>
            <a:r>
              <a:rPr lang="en-US" sz="66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o my class</a:t>
            </a:r>
          </a:p>
        </p:txBody>
      </p:sp>
      <p:pic>
        <p:nvPicPr>
          <p:cNvPr id="1026" name="Picture 2" descr="D:\GIAO AN KIEN TAP\Giáo an Unit 15 Lesson 2 Lớp 4\sá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0"/>
            <a:ext cx="4582120" cy="68580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522139" y="0"/>
            <a:ext cx="820910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all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TIEN PHONG </a:t>
            </a:r>
            <a:r>
              <a:rPr lang="en-US" sz="4800" b="1" cap="all" spc="0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PRIMARY SCHOOL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 descr="D:\GIAO AN KIEN TAP\Giáo án Unit 16 Lesson 2 Lớp 4\tải xuố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3718" y="381000"/>
            <a:ext cx="7850682" cy="522427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19200" y="5429071"/>
            <a:ext cx="655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/>
              <a:t>medicine</a:t>
            </a:r>
          </a:p>
        </p:txBody>
      </p:sp>
      <p:sp>
        <p:nvSpPr>
          <p:cNvPr id="6" name="Action Button: Home 5">
            <a:hlinkClick r:id="rId3" action="ppaction://hlinksldjump" highlightClick="1"/>
          </p:cNvPr>
          <p:cNvSpPr/>
          <p:nvPr/>
        </p:nvSpPr>
        <p:spPr>
          <a:xfrm>
            <a:off x="8686800" y="6400800"/>
            <a:ext cx="457200" cy="4572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 descr="D:\GIAO AN KIEN TAP\Giáo án Unit 16 Lesson 2 Lớp 4\fddceca5891e8782565b5b082ab9b1c3--winning-lottery-numbers-lucky-numb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Action Button: Home 4">
            <a:hlinkClick r:id="rId3" action="ppaction://hlinksldjump" highlightClick="1"/>
          </p:cNvPr>
          <p:cNvSpPr/>
          <p:nvPr/>
        </p:nvSpPr>
        <p:spPr>
          <a:xfrm>
            <a:off x="8686800" y="6400800"/>
            <a:ext cx="457200" cy="4572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2" descr="C:\Users\viettel197\Desktop\k67766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3932" y="1999137"/>
            <a:ext cx="6726690" cy="4858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52400" y="250494"/>
            <a:ext cx="9144000" cy="138499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UNIT 16:</a:t>
            </a:r>
          </a:p>
          <a:p>
            <a:pPr algn="ctr">
              <a:defRPr/>
            </a:pPr>
            <a:r>
              <a:rPr lang="en-US" sz="4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Let’s go to the bookshop</a:t>
            </a:r>
          </a:p>
        </p:txBody>
      </p:sp>
      <p:sp>
        <p:nvSpPr>
          <p:cNvPr id="7" name="Rectangle 6"/>
          <p:cNvSpPr/>
          <p:nvPr/>
        </p:nvSpPr>
        <p:spPr>
          <a:xfrm>
            <a:off x="2209800" y="3124200"/>
            <a:ext cx="4720185" cy="267765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LESSON 2:</a:t>
            </a:r>
          </a:p>
          <a:p>
            <a:pPr algn="ctr">
              <a:defRPr/>
            </a:pPr>
            <a:r>
              <a:rPr lang="en-US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 – 2 – 3 </a:t>
            </a:r>
          </a:p>
          <a:p>
            <a:pPr algn="ctr">
              <a:defRPr/>
            </a:pPr>
            <a:endParaRPr lang="en-US" sz="6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GIAO AN KIEN TAP\Giáo an Unit 15 Lesson 2 Lớp 4\vocabular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GIAO AN KIEN TAP\Giáo án Unit 16 Lesson 2 Lớp 4\imag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33400"/>
            <a:ext cx="7467600" cy="492442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990600" y="5553670"/>
            <a:ext cx="716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swimming pool : </a:t>
            </a:r>
            <a:r>
              <a:rPr lang="en-US" sz="5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bê</a:t>
            </a:r>
            <a: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5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bơi</a:t>
            </a:r>
            <a: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3" name="Picture 3" descr="D:\GIAO AN KIEN TAP\Giáo án Unit 16 Lesson 2 Lớp 4\CampSwimmi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533400"/>
            <a:ext cx="7467600" cy="50292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590800" y="5562600"/>
            <a:ext cx="396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swim : </a:t>
            </a:r>
            <a:r>
              <a:rPr lang="en-US" sz="5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bơi</a:t>
            </a:r>
            <a: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4" name="Picture 4" descr="D:\GIAO AN KIEN TAP\Giáo án Unit 16 Lesson 2 Lớp 4\lochin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5400" y="457200"/>
            <a:ext cx="7162800" cy="51054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600200" y="5638800"/>
            <a:ext cx="716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hungry : </a:t>
            </a:r>
            <a:r>
              <a:rPr lang="en-US" sz="5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đói</a:t>
            </a:r>
            <a: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bụng</a:t>
            </a:r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9" name="Picture 5" descr="D:\GIAO AN KIEN TAP\Giáo án Unit 16 Lesson 2 Lớp 4\why_we_do_what_we_do_1200x62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01" y="533400"/>
            <a:ext cx="7391399" cy="5229225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2590800" y="5562600"/>
            <a:ext cx="716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why : </a:t>
            </a:r>
            <a:r>
              <a:rPr lang="en-US" sz="5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tại</a:t>
            </a:r>
            <a: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6150" name="Picture 6" descr="D:\GIAO AN KIEN TAP\Giáo án Unit 16 Lesson 2 Lớp 4\Because.blue-01-860x28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" y="1371600"/>
            <a:ext cx="7467600" cy="3733800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1752600" y="5562600"/>
            <a:ext cx="716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because : </a:t>
            </a:r>
            <a:r>
              <a:rPr lang="en-US" sz="5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bởi</a:t>
            </a:r>
            <a: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vì</a:t>
            </a:r>
          </a:p>
        </p:txBody>
      </p:sp>
      <p:pic>
        <p:nvPicPr>
          <p:cNvPr id="1026" name="Picture 2" descr="D:\GIAO AN KIEN TAP\Giáo án Unit 16 lesson 1 Lớp 5\game puzzle\tải xuống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2000" y="457200"/>
            <a:ext cx="7372350" cy="51054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838200" y="5562600"/>
            <a:ext cx="784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cinema : </a:t>
            </a:r>
            <a:r>
              <a:rPr lang="en-US" sz="5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rạp</a:t>
            </a:r>
            <a: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chiếu</a:t>
            </a:r>
            <a: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phim</a:t>
            </a:r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1" grpId="0"/>
      <p:bldP spid="11" grpId="1"/>
      <p:bldP spid="13" grpId="0"/>
      <p:bldP spid="13" grpId="1"/>
      <p:bldP spid="15" grpId="0"/>
      <p:bldP spid="15" grpId="1"/>
      <p:bldP spid="18" grpId="0"/>
      <p:bldP spid="14" grpId="0"/>
      <p:bldP spid="14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2363450"/>
            <a:ext cx="836549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8800" b="1" cap="none" spc="0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Check vocabulary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8600" y="0"/>
            <a:ext cx="78065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1. Look, listen and repeat.</a:t>
            </a:r>
          </a:p>
        </p:txBody>
      </p:sp>
      <p:pic>
        <p:nvPicPr>
          <p:cNvPr id="2050" name="Picture 2" descr="D:\GIAO AN KIEN TAP\Giáo án Unit 16 Lesson 2 Lớp 4\c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714750"/>
            <a:ext cx="9144000" cy="3143250"/>
          </a:xfrm>
          <a:prstGeom prst="rect">
            <a:avLst/>
          </a:prstGeom>
          <a:noFill/>
        </p:spPr>
      </p:pic>
      <p:pic>
        <p:nvPicPr>
          <p:cNvPr id="2051" name="Picture 3" descr="D:\GIAO AN KIEN TAP\Giáo án Unit 16 Lesson 2 Lớp 4\ab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762000"/>
            <a:ext cx="9144000" cy="2971800"/>
          </a:xfrm>
          <a:prstGeom prst="rect">
            <a:avLst/>
          </a:prstGeom>
          <a:noFill/>
        </p:spPr>
      </p:pic>
      <p:pic>
        <p:nvPicPr>
          <p:cNvPr id="5" name="L1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153400" y="304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50119" y="0"/>
            <a:ext cx="48029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Model sentence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170" name="Picture 2" descr="D:\GIAO AN KIEN TAP\Giáo án Unit 16 Lesson 2 Lớp 4\c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3000"/>
            <a:ext cx="9144000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8636" y="1368447"/>
            <a:ext cx="9753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Ex: Why do you want to go </a:t>
            </a:r>
          </a:p>
          <a:p>
            <a:r>
              <a:rPr lang="en-US" sz="4000" b="1" dirty="0"/>
              <a:t>          the </a:t>
            </a:r>
            <a:r>
              <a:rPr lang="en-US" sz="4000" b="1" u="sng" dirty="0"/>
              <a:t>supermarket</a:t>
            </a:r>
            <a:r>
              <a:rPr lang="en-US" sz="4000" b="1" dirty="0"/>
              <a:t>?</a:t>
            </a:r>
          </a:p>
          <a:p>
            <a:r>
              <a:rPr lang="en-US" sz="4000" b="1" dirty="0"/>
              <a:t>- Because I want to </a:t>
            </a:r>
            <a:r>
              <a:rPr lang="en-US" sz="4000" b="1" u="sng" dirty="0"/>
              <a:t>buy something to eat.</a:t>
            </a:r>
          </a:p>
        </p:txBody>
      </p:sp>
      <p:sp>
        <p:nvSpPr>
          <p:cNvPr id="8" name="Rectangle 7"/>
          <p:cNvSpPr/>
          <p:nvPr/>
        </p:nvSpPr>
        <p:spPr>
          <a:xfrm>
            <a:off x="152400" y="3733800"/>
            <a:ext cx="8839200" cy="2209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do you want to go to the _______?</a:t>
            </a:r>
          </a:p>
          <a:p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- Because I want to _________.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215777-A258-4183-B13C-DF2FD9A5EDA6}"/>
              </a:ext>
            </a:extLst>
          </p:cNvPr>
          <p:cNvSpPr/>
          <p:nvPr/>
        </p:nvSpPr>
        <p:spPr>
          <a:xfrm>
            <a:off x="2050119" y="0"/>
            <a:ext cx="48029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Model sentence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76200"/>
            <a:ext cx="49884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2. Point and say.</a:t>
            </a:r>
          </a:p>
        </p:txBody>
      </p:sp>
      <p:pic>
        <p:nvPicPr>
          <p:cNvPr id="8194" name="Picture 2" descr="D:\GIAO AN KIEN TAP\Giáo án Unit 16 Lesson 2 Lớp 4\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990600"/>
            <a:ext cx="8153400" cy="5410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124200" y="1516559"/>
            <a:ext cx="114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</a:rPr>
              <a:t>zoo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4600" y="5486400"/>
            <a:ext cx="640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</a:rPr>
              <a:t>I want to</a:t>
            </a:r>
            <a:r>
              <a:rPr lang="vi-VN" sz="4400" b="1" dirty="0">
                <a:solidFill>
                  <a:srgbClr val="C00000"/>
                </a:solidFill>
              </a:rPr>
              <a:t> </a:t>
            </a:r>
            <a:r>
              <a:rPr lang="en-US" sz="4400" b="1" dirty="0">
                <a:solidFill>
                  <a:srgbClr val="C00000"/>
                </a:solidFill>
              </a:rPr>
              <a:t>see the animals</a:t>
            </a:r>
          </a:p>
        </p:txBody>
      </p:sp>
      <p:pic>
        <p:nvPicPr>
          <p:cNvPr id="8195" name="Picture 3" descr="D:\GIAO AN KIEN TAP\Giáo án Unit 16 Lesson 2 Lớp 4\2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999530"/>
            <a:ext cx="8077200" cy="55260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iettel197\Desktop\micro teaching1\4094bd_6d6546e351794b05916c1b98fb57d83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38250" y="-228600"/>
            <a:ext cx="7067550" cy="2354004"/>
          </a:xfrm>
          <a:prstGeom prst="rect">
            <a:avLst/>
          </a:prstGeom>
          <a:noFill/>
        </p:spPr>
      </p:pic>
      <p:pic>
        <p:nvPicPr>
          <p:cNvPr id="1027" name="Picture 3" descr="C:\Users\viettel197\Desktop\micro teaching1\warm-up-clipart-clip-art-yoga-16731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1828800"/>
            <a:ext cx="7010400" cy="47323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4284624"/>
      </p:ext>
    </p:extLst>
  </p:cSld>
  <p:clrMapOvr>
    <a:masterClrMapping/>
  </p:clrMapOvr>
  <p:transition>
    <p:wedg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76200"/>
            <a:ext cx="49884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2. Point and say.</a:t>
            </a:r>
          </a:p>
        </p:txBody>
      </p:sp>
      <p:pic>
        <p:nvPicPr>
          <p:cNvPr id="9218" name="Picture 2" descr="D:\GIAO AN KIEN TAP\Giáo án Unit 16 Lesson 2 Lớp 4\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3000"/>
            <a:ext cx="3905250" cy="5334000"/>
          </a:xfrm>
          <a:prstGeom prst="rect">
            <a:avLst/>
          </a:prstGeom>
          <a:noFill/>
        </p:spPr>
      </p:pic>
      <p:pic>
        <p:nvPicPr>
          <p:cNvPr id="9219" name="Picture 3" descr="D:\GIAO AN KIEN TAP\Giáo án Unit 16 Lesson 2 Lớp 4\2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1219200"/>
            <a:ext cx="5334000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8600" y="685800"/>
            <a:ext cx="8839200" cy="1447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8600" y="-76200"/>
            <a:ext cx="36057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3</a:t>
            </a:r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. Let’s talk.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" y="609600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Let’s go to the ……………</a:t>
            </a:r>
          </a:p>
          <a:p>
            <a:pPr algn="ctr"/>
            <a:r>
              <a:rPr lang="en-US" sz="4400" b="1" dirty="0">
                <a:solidFill>
                  <a:srgbClr val="FF0000"/>
                </a:solidFill>
              </a:rPr>
              <a:t>Why do you want to go to the…………</a:t>
            </a:r>
          </a:p>
        </p:txBody>
      </p:sp>
      <p:pic>
        <p:nvPicPr>
          <p:cNvPr id="1026" name="Picture 2" descr="D:\GIAO AN KIEN TAP\Giáo án Unit 16 Lesson 2 Lớp 4\check vocabulary\6ea3b445-89c7-46ed-8abf-a2c5c3cc5505.jpg._CB527338512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09800"/>
            <a:ext cx="3048000" cy="2362200"/>
          </a:xfrm>
          <a:prstGeom prst="rect">
            <a:avLst/>
          </a:prstGeom>
          <a:noFill/>
        </p:spPr>
      </p:pic>
      <p:pic>
        <p:nvPicPr>
          <p:cNvPr id="1027" name="Picture 3" descr="D:\GIAO AN KIEN TAP\Giáo án Unit 16 Lesson 2 Lớp 4\check vocabulary\boxes-of-creative-toys-and-games-for-children-on-shelves-inside-a-BAHND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2209800"/>
            <a:ext cx="2971800" cy="2362200"/>
          </a:xfrm>
          <a:prstGeom prst="rect">
            <a:avLst/>
          </a:prstGeom>
          <a:noFill/>
        </p:spPr>
      </p:pic>
      <p:pic>
        <p:nvPicPr>
          <p:cNvPr id="1028" name="Picture 4" descr="D:\GIAO AN KIEN TAP\Giáo án Unit 16 Lesson 2 Lớp 4\check vocabulary\HD_170209_5486_©_Hydar_Dewachi_800_533_c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2209800"/>
            <a:ext cx="3200400" cy="2362200"/>
          </a:xfrm>
          <a:prstGeom prst="rect">
            <a:avLst/>
          </a:prstGeom>
          <a:noFill/>
        </p:spPr>
      </p:pic>
      <p:pic>
        <p:nvPicPr>
          <p:cNvPr id="1029" name="Picture 5" descr="D:\GIAO AN KIEN TAP\Giáo án Unit 16 Lesson 2 Lớp 4\image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419600"/>
            <a:ext cx="3048000" cy="2438400"/>
          </a:xfrm>
          <a:prstGeom prst="rect">
            <a:avLst/>
          </a:prstGeom>
          <a:noFill/>
        </p:spPr>
      </p:pic>
      <p:pic>
        <p:nvPicPr>
          <p:cNvPr id="1030" name="Picture 6" descr="D:\GIAO AN KIEN TAP\Giáo án Unit 16 Lesson 2 Lớp 4\check vocabulary\ung-dung-lotte-cinema-feature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0" y="4495800"/>
            <a:ext cx="2971800" cy="2362200"/>
          </a:xfrm>
          <a:prstGeom prst="rect">
            <a:avLst/>
          </a:prstGeom>
          <a:noFill/>
        </p:spPr>
      </p:pic>
      <p:pic>
        <p:nvPicPr>
          <p:cNvPr id="1031" name="Picture 7" descr="D:\GIAO AN KIEN TAP\Giáo án Unit 16 Lesson 1 Lớp 4\a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43600" y="4267200"/>
            <a:ext cx="3200400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0"/>
            <a:ext cx="56489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4. Listen and circle.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D90D648D-90DE-42F2-A2A0-B8D77348C9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929" y="923330"/>
            <a:ext cx="9121726" cy="5934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402F4A4B-2BA5-4CCB-A4AF-D48AB625A56D}"/>
              </a:ext>
            </a:extLst>
          </p:cNvPr>
          <p:cNvSpPr/>
          <p:nvPr/>
        </p:nvSpPr>
        <p:spPr>
          <a:xfrm>
            <a:off x="381000" y="1846660"/>
            <a:ext cx="6096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7121E11-36AB-4AC7-8723-0303F4F48E0E}"/>
              </a:ext>
            </a:extLst>
          </p:cNvPr>
          <p:cNvSpPr/>
          <p:nvPr/>
        </p:nvSpPr>
        <p:spPr>
          <a:xfrm>
            <a:off x="7239000" y="3124200"/>
            <a:ext cx="6096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B410BDF-38FE-4DE2-A461-8355D75E408F}"/>
              </a:ext>
            </a:extLst>
          </p:cNvPr>
          <p:cNvSpPr/>
          <p:nvPr/>
        </p:nvSpPr>
        <p:spPr>
          <a:xfrm>
            <a:off x="3581400" y="4648200"/>
            <a:ext cx="6096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4686603-C0BE-4CCA-85B6-1035B6E56676}"/>
              </a:ext>
            </a:extLst>
          </p:cNvPr>
          <p:cNvSpPr/>
          <p:nvPr/>
        </p:nvSpPr>
        <p:spPr>
          <a:xfrm>
            <a:off x="7315200" y="5951082"/>
            <a:ext cx="6096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713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4" grpId="0" animBg="1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7491" y="0"/>
            <a:ext cx="53511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5. Look and write.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0BF0F54-068F-4A91-B773-3AD57B744E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0738"/>
            <a:ext cx="9144000" cy="6037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AABBED2-47B9-4BA1-BD24-A3FE766AA00E}"/>
              </a:ext>
            </a:extLst>
          </p:cNvPr>
          <p:cNvSpPr txBox="1"/>
          <p:nvPr/>
        </p:nvSpPr>
        <p:spPr>
          <a:xfrm>
            <a:off x="838200" y="3581400"/>
            <a:ext cx="3890809" cy="11314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  <a:latin typeface=".VnAvant" panose="020B7200000000000000" pitchFamily="34" charset="0"/>
              </a:rPr>
              <a:t>             she wants to buy 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  <a:latin typeface=".VnAvant" panose="020B7200000000000000" pitchFamily="34" charset="0"/>
              </a:rPr>
              <a:t>some pens and books</a:t>
            </a:r>
            <a:r>
              <a:rPr lang="en-US" dirty="0"/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44BAD4-3700-4E9A-B611-B294D949D0F2}"/>
              </a:ext>
            </a:extLst>
          </p:cNvPr>
          <p:cNvSpPr txBox="1"/>
          <p:nvPr/>
        </p:nvSpPr>
        <p:spPr>
          <a:xfrm>
            <a:off x="838200" y="5533602"/>
            <a:ext cx="3985386" cy="11314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  <a:latin typeface=".VnAvant" panose="020B7200000000000000" pitchFamily="34" charset="0"/>
              </a:rPr>
              <a:t>             they want to play 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  <a:latin typeface=".VnAvant" panose="020B7200000000000000" pitchFamily="34" charset="0"/>
              </a:rPr>
              <a:t>football and badminton.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738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rgbClr val="FF0000"/>
                </a:solidFill>
              </a:rPr>
              <a:t>Consolution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1295400"/>
          </a:xfrm>
        </p:spPr>
        <p:txBody>
          <a:bodyPr/>
          <a:lstStyle/>
          <a:p>
            <a:pPr marL="514350" indent="-514350">
              <a:buFont typeface="Arial" charset="0"/>
              <a:buNone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1. How…………….books are there? – There are four.</a:t>
            </a:r>
          </a:p>
          <a:p>
            <a:pPr marL="514350" indent="-514350">
              <a:buFont typeface="Arial" charset="0"/>
              <a:buAutoNum type="alphaUcPeriod"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much		B. many		C. about</a:t>
            </a:r>
          </a:p>
          <a:p>
            <a:pPr marL="514350" indent="-514350">
              <a:buFont typeface="Arial" charset="0"/>
              <a:buNone/>
            </a:pPr>
            <a:endParaRPr lang="en-US">
              <a:solidFill>
                <a:srgbClr val="000099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2209800"/>
            <a:ext cx="80772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2. How many………………..are there in the room? 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– There are four fans.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A. door		B. fan			C. fans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3505200"/>
            <a:ext cx="80772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3. How many chairs are there in the room?</a:t>
            </a:r>
          </a:p>
          <a:p>
            <a:pPr>
              <a:buFontTx/>
              <a:buChar char="-"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There…………..thirty-two chairs.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A. is			B. a			C. are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4800600"/>
            <a:ext cx="80772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4. How many computers………there in the room?</a:t>
            </a:r>
          </a:p>
          <a:p>
            <a:pPr>
              <a:buFontTx/>
              <a:buChar char="-"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There………..a computer.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A. are/is		B. is/are		C. Ɵ</a:t>
            </a:r>
          </a:p>
        </p:txBody>
      </p:sp>
      <p:sp>
        <p:nvSpPr>
          <p:cNvPr id="14343" name="TextBox 6"/>
          <p:cNvSpPr txBox="1">
            <a:spLocks noChangeArrowheads="1"/>
          </p:cNvSpPr>
          <p:nvPr/>
        </p:nvSpPr>
        <p:spPr bwMode="auto">
          <a:xfrm>
            <a:off x="0" y="533400"/>
            <a:ext cx="807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rgbClr val="000099"/>
                </a:solidFill>
              </a:rPr>
              <a:t>Choose the best answer</a:t>
            </a:r>
          </a:p>
        </p:txBody>
      </p:sp>
      <p:sp>
        <p:nvSpPr>
          <p:cNvPr id="8" name="Flowchart: Connector 7"/>
          <p:cNvSpPr/>
          <p:nvPr/>
        </p:nvSpPr>
        <p:spPr>
          <a:xfrm>
            <a:off x="2667000" y="1752600"/>
            <a:ext cx="533400" cy="457200"/>
          </a:xfrm>
          <a:prstGeom prst="flowChartConnector">
            <a:avLst/>
          </a:prstGeom>
          <a:noFill/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Flowchart: Connector 8"/>
          <p:cNvSpPr/>
          <p:nvPr/>
        </p:nvSpPr>
        <p:spPr>
          <a:xfrm>
            <a:off x="5410200" y="3124200"/>
            <a:ext cx="533400" cy="457200"/>
          </a:xfrm>
          <a:prstGeom prst="flowChartConnector">
            <a:avLst/>
          </a:prstGeom>
          <a:noFill/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Flowchart: Connector 9"/>
          <p:cNvSpPr/>
          <p:nvPr/>
        </p:nvSpPr>
        <p:spPr>
          <a:xfrm>
            <a:off x="5410200" y="4419600"/>
            <a:ext cx="533400" cy="457200"/>
          </a:xfrm>
          <a:prstGeom prst="flowChartConnector">
            <a:avLst/>
          </a:prstGeom>
          <a:noFill/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Flowchart: Connector 10"/>
          <p:cNvSpPr/>
          <p:nvPr/>
        </p:nvSpPr>
        <p:spPr>
          <a:xfrm>
            <a:off x="0" y="5715000"/>
            <a:ext cx="533400" cy="457200"/>
          </a:xfrm>
          <a:prstGeom prst="flowChartConnector">
            <a:avLst/>
          </a:prstGeom>
          <a:noFill/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2" name="Picture 5" descr="ANH BI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2287405" y="228600"/>
            <a:ext cx="441819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Homework:</a:t>
            </a:r>
          </a:p>
          <a:p>
            <a:pPr algn="ctr"/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1371600"/>
            <a:ext cx="998220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FontTx/>
              <a:buChar char="-"/>
            </a:pPr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Do exercises in workbook </a:t>
            </a:r>
          </a:p>
          <a:p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- Learn by heart the new words.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>
              <a:buFontTx/>
              <a:buChar char="-"/>
            </a:pP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>
              <a:buFontTx/>
              <a:buChar char="-"/>
            </a:pP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ANH BI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0" y="1219200"/>
            <a:ext cx="9144000" cy="289310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cap="all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THANK YOU</a:t>
            </a:r>
          </a:p>
          <a:p>
            <a:pPr algn="ctr">
              <a:defRPr/>
            </a:pPr>
            <a:r>
              <a:rPr lang="en-US" sz="5400" b="1" cap="all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FOR </a:t>
            </a:r>
            <a:r>
              <a:rPr lang="en-US" sz="5400" b="1" cap="all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YOUR Listen!</a:t>
            </a:r>
            <a:endParaRPr lang="en-US" sz="5400" b="1" cap="all" dirty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>
              <a:defRPr/>
            </a:pPr>
            <a:endParaRPr lang="en-US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>
              <a:defRPr/>
            </a:pPr>
            <a:endParaRPr lang="en-US" sz="2000" b="1" cap="all" dirty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447800" y="2667000"/>
            <a:ext cx="6858000" cy="3429000"/>
            <a:chOff x="1056" y="1824"/>
            <a:chExt cx="4320" cy="2160"/>
          </a:xfrm>
        </p:grpSpPr>
        <p:pic>
          <p:nvPicPr>
            <p:cNvPr id="13317" name="Picture 5" descr="timbay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640" y="3504"/>
              <a:ext cx="1344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18" name="Picture 6" descr="timbay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416" y="3456"/>
              <a:ext cx="960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19" name="Picture 7" descr="timbay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56" y="3456"/>
              <a:ext cx="960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0" name="Picture 8" descr="timbay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872" y="1824"/>
              <a:ext cx="960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-228600" y="3581400"/>
            <a:ext cx="9144000" cy="1447800"/>
          </a:xfrm>
        </p:spPr>
        <p:txBody>
          <a:bodyPr>
            <a:normAutofit/>
          </a:bodyPr>
          <a:lstStyle/>
          <a:p>
            <a:pPr algn="ctr">
              <a:buFont typeface="Arial" charset="0"/>
              <a:buNone/>
            </a:pPr>
            <a:r>
              <a:rPr lang="en-US" altLang="vi-VN" sz="6600" dirty="0">
                <a:solidFill>
                  <a:srgbClr val="FF0000"/>
                </a:solidFill>
                <a:latin typeface="Comic Sans MS" pitchFamily="66" charset="0"/>
              </a:rPr>
              <a:t>GOOD BYE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0"/>
            <a:ext cx="2590800" cy="838200"/>
          </a:xfrm>
        </p:spPr>
        <p:txBody>
          <a:bodyPr/>
          <a:lstStyle/>
          <a:p>
            <a:r>
              <a:rPr lang="en-US" b="1" u="sng" dirty="0">
                <a:solidFill>
                  <a:srgbClr val="FF0000"/>
                </a:solidFill>
              </a:rPr>
              <a:t>Warm up: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156854" y="304800"/>
            <a:ext cx="4463146" cy="16046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Lucky Number</a:t>
            </a:r>
            <a:endParaRPr lang="en-US" sz="5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Action Button: Custom 16">
            <a:hlinkClick r:id="rId2" action="ppaction://hlinksldjump" highlightClick="1"/>
          </p:cNvPr>
          <p:cNvSpPr/>
          <p:nvPr/>
        </p:nvSpPr>
        <p:spPr>
          <a:xfrm>
            <a:off x="0" y="1752600"/>
            <a:ext cx="1828800" cy="2057400"/>
          </a:xfrm>
          <a:prstGeom prst="actionButtonBlank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8" name="Action Button: Custom 17">
            <a:hlinkClick r:id="rId3" action="ppaction://hlinksldjump" highlightClick="1"/>
          </p:cNvPr>
          <p:cNvSpPr/>
          <p:nvPr/>
        </p:nvSpPr>
        <p:spPr>
          <a:xfrm>
            <a:off x="1828800" y="1752600"/>
            <a:ext cx="1828800" cy="2057400"/>
          </a:xfrm>
          <a:prstGeom prst="actionButtonBlank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9" name="Action Button: Custom 18">
            <a:hlinkClick r:id="rId4" action="ppaction://hlinksldjump" highlightClick="1"/>
          </p:cNvPr>
          <p:cNvSpPr/>
          <p:nvPr/>
        </p:nvSpPr>
        <p:spPr>
          <a:xfrm>
            <a:off x="3657600" y="1752600"/>
            <a:ext cx="1828800" cy="2057400"/>
          </a:xfrm>
          <a:prstGeom prst="actionButtonBlank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1" name="Action Button: Custom 20">
            <a:hlinkClick r:id="rId5" action="ppaction://hlinksldjump" highlightClick="1"/>
          </p:cNvPr>
          <p:cNvSpPr/>
          <p:nvPr/>
        </p:nvSpPr>
        <p:spPr>
          <a:xfrm>
            <a:off x="5486400" y="1752600"/>
            <a:ext cx="1828800" cy="2057400"/>
          </a:xfrm>
          <a:prstGeom prst="actionButtonBlank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2" name="Action Button: Custom 21">
            <a:hlinkClick r:id="rId6" action="ppaction://hlinksldjump" highlightClick="1"/>
          </p:cNvPr>
          <p:cNvSpPr/>
          <p:nvPr/>
        </p:nvSpPr>
        <p:spPr>
          <a:xfrm>
            <a:off x="7315200" y="1752600"/>
            <a:ext cx="1828800" cy="2057400"/>
          </a:xfrm>
          <a:prstGeom prst="actionButtonBlank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3" name="Action Button: Custom 22">
            <a:hlinkClick r:id="rId5" action="ppaction://hlinksldjump" highlightClick="1"/>
          </p:cNvPr>
          <p:cNvSpPr/>
          <p:nvPr/>
        </p:nvSpPr>
        <p:spPr>
          <a:xfrm>
            <a:off x="0" y="3810000"/>
            <a:ext cx="1828800" cy="2057400"/>
          </a:xfrm>
          <a:prstGeom prst="actionButtonBlank">
            <a:avLst/>
          </a:prstGeom>
          <a:solidFill>
            <a:schemeClr val="accent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25" name="Action Button: Custom 24">
            <a:hlinkClick r:id="rId7" action="ppaction://hlinksldjump" highlightClick="1"/>
          </p:cNvPr>
          <p:cNvSpPr/>
          <p:nvPr/>
        </p:nvSpPr>
        <p:spPr>
          <a:xfrm>
            <a:off x="1828800" y="3810000"/>
            <a:ext cx="1828800" cy="2057400"/>
          </a:xfrm>
          <a:prstGeom prst="actionButtonBlank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26" name="Action Button: Custom 25">
            <a:hlinkClick r:id="rId5" action="ppaction://hlinksldjump" highlightClick="1"/>
          </p:cNvPr>
          <p:cNvSpPr/>
          <p:nvPr/>
        </p:nvSpPr>
        <p:spPr>
          <a:xfrm>
            <a:off x="3657600" y="3810000"/>
            <a:ext cx="1828800" cy="2057400"/>
          </a:xfrm>
          <a:prstGeom prst="actionButtonBlank">
            <a:avLst/>
          </a:prstGeom>
          <a:solidFill>
            <a:srgbClr val="7030A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27" name="Action Button: Custom 26">
            <a:hlinkClick r:id="rId8" action="ppaction://hlinksldjump" highlightClick="1"/>
          </p:cNvPr>
          <p:cNvSpPr/>
          <p:nvPr/>
        </p:nvSpPr>
        <p:spPr>
          <a:xfrm>
            <a:off x="5486400" y="3810000"/>
            <a:ext cx="1828800" cy="2057400"/>
          </a:xfrm>
          <a:prstGeom prst="actionButtonBlank">
            <a:avLst/>
          </a:prstGeom>
          <a:solidFill>
            <a:srgbClr val="00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28" name="Action Button: Custom 27">
            <a:hlinkClick r:id="rId9" action="ppaction://hlinksldjump" highlightClick="1"/>
          </p:cNvPr>
          <p:cNvSpPr/>
          <p:nvPr/>
        </p:nvSpPr>
        <p:spPr>
          <a:xfrm>
            <a:off x="7315200" y="3810000"/>
            <a:ext cx="1828800" cy="2057400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29" name="Oval 28"/>
          <p:cNvSpPr/>
          <p:nvPr/>
        </p:nvSpPr>
        <p:spPr>
          <a:xfrm>
            <a:off x="1143000" y="6172200"/>
            <a:ext cx="6096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1</a:t>
            </a:r>
          </a:p>
        </p:txBody>
      </p:sp>
      <p:sp>
        <p:nvSpPr>
          <p:cNvPr id="30" name="Oval 29"/>
          <p:cNvSpPr/>
          <p:nvPr/>
        </p:nvSpPr>
        <p:spPr>
          <a:xfrm>
            <a:off x="1828800" y="6172200"/>
            <a:ext cx="6096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</a:p>
        </p:txBody>
      </p:sp>
      <p:sp>
        <p:nvSpPr>
          <p:cNvPr id="31" name="Oval 30"/>
          <p:cNvSpPr/>
          <p:nvPr/>
        </p:nvSpPr>
        <p:spPr>
          <a:xfrm>
            <a:off x="2514600" y="6172200"/>
            <a:ext cx="6096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3</a:t>
            </a:r>
          </a:p>
        </p:txBody>
      </p:sp>
      <p:sp>
        <p:nvSpPr>
          <p:cNvPr id="32" name="Oval 31"/>
          <p:cNvSpPr/>
          <p:nvPr/>
        </p:nvSpPr>
        <p:spPr>
          <a:xfrm>
            <a:off x="3200400" y="6172200"/>
            <a:ext cx="6096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4</a:t>
            </a:r>
          </a:p>
        </p:txBody>
      </p:sp>
      <p:sp>
        <p:nvSpPr>
          <p:cNvPr id="33" name="Oval 32"/>
          <p:cNvSpPr/>
          <p:nvPr/>
        </p:nvSpPr>
        <p:spPr>
          <a:xfrm>
            <a:off x="3886200" y="6172200"/>
            <a:ext cx="6096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5</a:t>
            </a:r>
          </a:p>
        </p:txBody>
      </p:sp>
      <p:sp>
        <p:nvSpPr>
          <p:cNvPr id="34" name="Oval 33"/>
          <p:cNvSpPr/>
          <p:nvPr/>
        </p:nvSpPr>
        <p:spPr>
          <a:xfrm>
            <a:off x="4572000" y="6172200"/>
            <a:ext cx="6096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6</a:t>
            </a:r>
          </a:p>
        </p:txBody>
      </p:sp>
      <p:sp>
        <p:nvSpPr>
          <p:cNvPr id="35" name="Oval 34"/>
          <p:cNvSpPr/>
          <p:nvPr/>
        </p:nvSpPr>
        <p:spPr>
          <a:xfrm>
            <a:off x="5257800" y="6172200"/>
            <a:ext cx="6096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7</a:t>
            </a:r>
          </a:p>
        </p:txBody>
      </p:sp>
      <p:sp>
        <p:nvSpPr>
          <p:cNvPr id="36" name="Oval 35"/>
          <p:cNvSpPr/>
          <p:nvPr/>
        </p:nvSpPr>
        <p:spPr>
          <a:xfrm>
            <a:off x="5943600" y="6172200"/>
            <a:ext cx="6096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8</a:t>
            </a:r>
          </a:p>
        </p:txBody>
      </p:sp>
      <p:sp>
        <p:nvSpPr>
          <p:cNvPr id="37" name="Oval 36"/>
          <p:cNvSpPr/>
          <p:nvPr/>
        </p:nvSpPr>
        <p:spPr>
          <a:xfrm>
            <a:off x="6629400" y="6172200"/>
            <a:ext cx="6096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9</a:t>
            </a:r>
          </a:p>
        </p:txBody>
      </p:sp>
      <p:sp>
        <p:nvSpPr>
          <p:cNvPr id="38" name="Oval 37"/>
          <p:cNvSpPr/>
          <p:nvPr/>
        </p:nvSpPr>
        <p:spPr>
          <a:xfrm>
            <a:off x="7315200" y="6172200"/>
            <a:ext cx="6096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</a:t>
            </a:r>
          </a:p>
        </p:txBody>
      </p:sp>
      <p:sp>
        <p:nvSpPr>
          <p:cNvPr id="2" name="Action Button: Help 1">
            <a:hlinkClick r:id="rId10" action="ppaction://hlinksldjump" highlightClick="1"/>
          </p:cNvPr>
          <p:cNvSpPr/>
          <p:nvPr/>
        </p:nvSpPr>
        <p:spPr>
          <a:xfrm>
            <a:off x="8229600" y="0"/>
            <a:ext cx="914400" cy="1107132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D:\GIAO AN KIEN TAP\Giáo án Unit 16 Lesson 1 Lớp 4\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52401"/>
            <a:ext cx="8534400" cy="5410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371600" y="5715000"/>
            <a:ext cx="655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/>
              <a:t>sweet shop</a:t>
            </a:r>
          </a:p>
        </p:txBody>
      </p:sp>
      <p:sp>
        <p:nvSpPr>
          <p:cNvPr id="6" name="Action Button: Home 5">
            <a:hlinkClick r:id="rId3" action="ppaction://hlinksldjump" highlightClick="1"/>
          </p:cNvPr>
          <p:cNvSpPr/>
          <p:nvPr/>
        </p:nvSpPr>
        <p:spPr>
          <a:xfrm>
            <a:off x="8686800" y="6400800"/>
            <a:ext cx="457200" cy="4572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D:\GIAO AN KIEN TAP\Giáo án Unit 16 Lesson 1 Lớp 4\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0"/>
            <a:ext cx="6935787" cy="56007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371600" y="5715000"/>
            <a:ext cx="655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/>
              <a:t>pharmacy</a:t>
            </a:r>
          </a:p>
        </p:txBody>
      </p:sp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8686800" y="6400800"/>
            <a:ext cx="457200" cy="4572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D:\GIAO AN KIEN TAP\Giáo án Unit 16 Lesson 1 Lớp 4\c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228600"/>
            <a:ext cx="6573837" cy="5562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371600" y="5715000"/>
            <a:ext cx="655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/>
              <a:t>supermarket</a:t>
            </a:r>
          </a:p>
        </p:txBody>
      </p:sp>
      <p:sp>
        <p:nvSpPr>
          <p:cNvPr id="6" name="Action Button: Home 5">
            <a:hlinkClick r:id="rId3" action="ppaction://hlinksldjump" highlightClick="1"/>
          </p:cNvPr>
          <p:cNvSpPr/>
          <p:nvPr/>
        </p:nvSpPr>
        <p:spPr>
          <a:xfrm>
            <a:off x="8686800" y="6400800"/>
            <a:ext cx="457200" cy="4572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D:\GIAO AN KIEN TAP\Giáo án Unit 16 Lesson 2 Lớp 4\bakery-banner-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838200"/>
            <a:ext cx="7543800" cy="4191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371600" y="5334000"/>
            <a:ext cx="655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/>
              <a:t>bakery</a:t>
            </a:r>
          </a:p>
        </p:txBody>
      </p:sp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8686800" y="6400800"/>
            <a:ext cx="457200" cy="4572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D:\GIAO AN KIEN TAP\Giáo án Unit 16 Lesson 2 Lớp 4\complete-assortment2_grand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457200"/>
            <a:ext cx="6934200" cy="5029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19200" y="5334000"/>
            <a:ext cx="655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/>
              <a:t>chocolate</a:t>
            </a:r>
          </a:p>
        </p:txBody>
      </p:sp>
      <p:sp>
        <p:nvSpPr>
          <p:cNvPr id="6" name="Action Button: Home 5">
            <a:hlinkClick r:id="rId3" action="ppaction://hlinksldjump" highlightClick="1"/>
          </p:cNvPr>
          <p:cNvSpPr/>
          <p:nvPr/>
        </p:nvSpPr>
        <p:spPr>
          <a:xfrm>
            <a:off x="8686800" y="6400800"/>
            <a:ext cx="457200" cy="4572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D:\GIAO AN KIEN TAP\Giáo án Unit 16 Lesson 2 Lớp 4\5643-3-lar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533400"/>
            <a:ext cx="7162800" cy="4775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19200" y="5334000"/>
            <a:ext cx="655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/>
              <a:t>bread</a:t>
            </a:r>
          </a:p>
        </p:txBody>
      </p:sp>
      <p:sp>
        <p:nvSpPr>
          <p:cNvPr id="6" name="Action Button: Home 5">
            <a:hlinkClick r:id="rId3" action="ppaction://hlinksldjump" highlightClick="1"/>
          </p:cNvPr>
          <p:cNvSpPr/>
          <p:nvPr/>
        </p:nvSpPr>
        <p:spPr>
          <a:xfrm>
            <a:off x="8686800" y="6400800"/>
            <a:ext cx="457200" cy="4572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1417</TotalTime>
  <Words>352</Words>
  <Application>Microsoft Office PowerPoint</Application>
  <PresentationFormat>On-screen Show (4:3)</PresentationFormat>
  <Paragraphs>85</Paragraphs>
  <Slides>25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.VnAvant</vt:lpstr>
      <vt:lpstr>Arial</vt:lpstr>
      <vt:lpstr>Calibri</vt:lpstr>
      <vt:lpstr>Comic Sans MS</vt:lpstr>
      <vt:lpstr>Times New Roman</vt:lpstr>
      <vt:lpstr>Office Theme</vt:lpstr>
      <vt:lpstr>PowerPoint Presentation</vt:lpstr>
      <vt:lpstr>PowerPoint Presentation</vt:lpstr>
      <vt:lpstr>Warm up: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Consolution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viettel197</dc:creator>
  <cp:lastModifiedBy>Admin</cp:lastModifiedBy>
  <cp:revision>32</cp:revision>
  <dcterms:created xsi:type="dcterms:W3CDTF">2018-03-10T12:33:25Z</dcterms:created>
  <dcterms:modified xsi:type="dcterms:W3CDTF">2021-03-22T00:49:22Z</dcterms:modified>
</cp:coreProperties>
</file>