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00CC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EE66C0D-43A7-48BF-817E-8C33424BF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71B37-2A44-4125-A6B4-02A405B94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29C60-C76F-435B-B9E8-1380821D1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CDF54-B4D4-4327-A4FD-F59D4C4FC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860C7-A01B-461F-9DBE-49611F263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7ADD3-F8D5-478C-866C-9FEFD5D3D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4B60A-C15C-45C3-A135-F27A03C99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A4601-13F9-410E-91F4-CF869F7C5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5F667-D7D9-492E-BA2D-729E0C071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23F35-C262-4E20-834D-64DCE202D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F8A91-3B68-4E9A-B32C-471E5978C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1E15E-2851-4092-82BB-3390BD8C4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69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F4603DE1-7B4D-4305-9563-84B4B89DC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457200" y="304800"/>
            <a:ext cx="8382000" cy="131127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u="sng" dirty="0" err="1" smtClean="0"/>
              <a:t>Luyện</a:t>
            </a:r>
            <a:r>
              <a:rPr lang="en-US" sz="3600" u="sng" dirty="0" smtClean="0"/>
              <a:t> </a:t>
            </a:r>
            <a:r>
              <a:rPr lang="en-US" sz="3600" u="sng" dirty="0" err="1" smtClean="0"/>
              <a:t>từ</a:t>
            </a:r>
            <a:r>
              <a:rPr lang="en-US" sz="3600" u="sng" dirty="0" smtClean="0"/>
              <a:t> </a:t>
            </a:r>
            <a:r>
              <a:rPr lang="en-US" sz="3600" u="sng" dirty="0" err="1" smtClean="0"/>
              <a:t>và</a:t>
            </a:r>
            <a:r>
              <a:rPr lang="en-US" sz="3600" u="sng" dirty="0" smtClean="0"/>
              <a:t> </a:t>
            </a:r>
            <a:r>
              <a:rPr lang="en-US" sz="3600" u="sng" dirty="0" err="1" smtClean="0"/>
              <a:t>câu</a:t>
            </a:r>
            <a:endParaRPr lang="en-US" sz="3600" u="sng" dirty="0" smtClean="0"/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0" y="1905000"/>
            <a:ext cx="3657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0000"/>
                </a:solidFill>
              </a:rPr>
              <a:t>Kiểm tra bài cũ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066800" y="2895600"/>
            <a:ext cx="7391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* Tìm ba từ ngữ miêu tả mức độ cao của cái đẹp. Đặt câu với mỗi từ vừa tìm được.</a:t>
            </a:r>
          </a:p>
          <a:p>
            <a:pPr>
              <a:spcBef>
                <a:spcPct val="50000"/>
              </a:spcBef>
            </a:pPr>
            <a:r>
              <a:rPr lang="en-US" sz="2400"/>
              <a:t>M : tuyệt vời,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066800" y="2438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Bài tập: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66800" y="4343400"/>
            <a:ext cx="716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* Em hãy kể tên các kiểu câu kể đã học. Đặt câu với mỗi kiểu câu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2" grpId="0"/>
      <p:bldP spid="2053" grpId="0"/>
      <p:bldP spid="20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-119063"/>
            <a:ext cx="8229600" cy="1143001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u="sng" dirty="0" err="1" smtClean="0"/>
              <a:t>Luyện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từ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và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câu</a:t>
            </a:r>
            <a:endParaRPr lang="en-US" sz="2400" u="sng" dirty="0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743200" y="825500"/>
            <a:ext cx="388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Câu kể Ai là gì?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1308100"/>
            <a:ext cx="259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/>
              <a:t>I - Nhận xét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81000" y="1871663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1.  Đọc đoạn văn sau: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33400" y="4114800"/>
            <a:ext cx="7848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 . Trong ba câu in nghiêng ở trên, những câu nào dùng để giới thiệu, câu nào nêu nhận định về bạn Diệu Chi?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371600" y="2298700"/>
            <a:ext cx="784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Hôm ấy, cô giáo dẫn một bạn gái vào lớp và nói với chúng tôi: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685800" y="2679700"/>
            <a:ext cx="845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“Đây là Diệu Chi, bạn mới của lớp ta. Bạn Diệu Chi là học sinh cũ của Trường Tiểu học Thành Công. Bạn ấy là một hoạ sĩ nhỏ đấy.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723900" y="3441700"/>
            <a:ext cx="8382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 em hãy làm quen với nhau đi.” Cả lớp tôi vỗ tay rào rào, đón chào người bạn mới. Diệu chi bẽn lẽn gật đầu chào lại.</a:t>
            </a:r>
          </a:p>
          <a:p>
            <a:pPr>
              <a:spcBef>
                <a:spcPct val="50000"/>
              </a:spcBef>
              <a:defRPr/>
            </a:pPr>
            <a:endParaRPr lang="en-US" sz="2000">
              <a:latin typeface="Arial"/>
            </a:endParaRP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533400" y="4864100"/>
            <a:ext cx="7848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/>
              </a:rPr>
              <a:t>- Câu dùng để giới thiệu bạn Diệu Chi: </a:t>
            </a: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Đây là Diệu Chi, bạn mới của lớp ta. Bạn Diệu Chi là học sinh cũ của Trường Tiểu học Thành Công.</a:t>
            </a:r>
            <a:r>
              <a:rPr lang="en-US" sz="2000">
                <a:latin typeface="Arial"/>
              </a:rPr>
              <a:t> 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533400" y="6027738"/>
            <a:ext cx="7848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 Câu dùng để nêu nhận định về bạn Diệu Chi: </a:t>
            </a:r>
            <a:r>
              <a:rPr lang="en-US" sz="2000" i="1"/>
              <a:t>Bạn ấy là một hoạ sĩ nhỏ đấy.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9" dur="250" autoRev="1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250" autoRev="1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250" autoRev="1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5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8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  <p:bldP spid="8198" grpId="0"/>
      <p:bldP spid="8199" grpId="0"/>
      <p:bldP spid="8201" grpId="0"/>
      <p:bldP spid="8201" grpId="1"/>
      <p:bldP spid="8202" grpId="0"/>
      <p:bldP spid="8202" grpId="1"/>
      <p:bldP spid="8204" grpId="0"/>
      <p:bldP spid="8204" grpId="1"/>
      <p:bldP spid="8205" grpId="0"/>
      <p:bldP spid="82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u="sng" dirty="0" err="1" smtClean="0"/>
              <a:t>Luyện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từ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và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câu</a:t>
            </a:r>
            <a:endParaRPr lang="en-US" sz="2800" u="sng" dirty="0" smtClean="0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743200" y="1371600"/>
            <a:ext cx="388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Câu kể Ai là gì?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28600" y="17018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/>
              <a:t>I - Nhận xét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457200" y="3327400"/>
            <a:ext cx="845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 .  Trong ba câu in nghiêng trên, bộ phận nào trả lời cho câu hỏi </a:t>
            </a:r>
            <a:r>
              <a:rPr lang="en-US" sz="2400" b="1">
                <a:solidFill>
                  <a:srgbClr val="00CC00"/>
                </a:solidFill>
              </a:rPr>
              <a:t>Ai (cái gì, con gì)?</a:t>
            </a:r>
            <a:r>
              <a:rPr lang="en-US" sz="2400"/>
              <a:t>, bộ phận nào trả lời cho câu hỏi </a:t>
            </a:r>
            <a:r>
              <a:rPr lang="en-US" sz="2400" b="1">
                <a:solidFill>
                  <a:srgbClr val="00CC00"/>
                </a:solidFill>
              </a:rPr>
              <a:t>Là gì (là ai, là con gì)?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762000" y="21971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/>
              </a:rPr>
              <a:t>-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Đây là Diệu Chi, bạn mới của lớp ta.</a:t>
            </a:r>
            <a:r>
              <a:rPr lang="en-US" sz="2400">
                <a:latin typeface="Arial"/>
              </a:rPr>
              <a:t> 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736600" y="2552700"/>
            <a:ext cx="8407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/>
              </a:rPr>
              <a:t>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Diệu Chi là học sinh cũ của Trường Tiểu học Thành Công.</a:t>
            </a:r>
            <a:r>
              <a:rPr lang="en-US" sz="2400">
                <a:latin typeface="Arial"/>
              </a:rPr>
              <a:t> 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711200" y="2936875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/>
              </a:rPr>
              <a:t>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ấy là một hoạ sĩ nhỏ đấy.</a:t>
            </a:r>
            <a:endParaRPr lang="en-US" sz="2400">
              <a:latin typeface="Arial"/>
            </a:endParaRPr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1600200" y="2286000"/>
            <a:ext cx="76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1066800" y="25908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1752600" y="2603500"/>
            <a:ext cx="3733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990600" y="2959100"/>
            <a:ext cx="1676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 flipH="1">
            <a:off x="2679700" y="2628900"/>
            <a:ext cx="101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2819400" y="2971800"/>
            <a:ext cx="5867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H="1">
            <a:off x="1828800" y="3048000"/>
            <a:ext cx="76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990600" y="3352800"/>
            <a:ext cx="76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1930400" y="3352800"/>
            <a:ext cx="2590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2819400" y="4495800"/>
            <a:ext cx="0" cy="2362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762000" y="5029200"/>
            <a:ext cx="838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1295400" y="4495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Ai? 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5257800" y="44450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Là gì?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85800" y="5105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Đây 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2895600" y="5118100"/>
            <a:ext cx="4191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là Diệu Chi, bạn mới của lớp ta.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673100" y="5600700"/>
            <a:ext cx="1981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Bạn Diệu Chi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2895600" y="5575300"/>
            <a:ext cx="6096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là học sinh cũ của trường Tiểu học Thành Công.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685800" y="6045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Bạn ấy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2882900" y="6045200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là một hoạ sĩ nhỏ đấy.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2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2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2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2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0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3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 animBg="1"/>
      <p:bldP spid="9232" grpId="0" animBg="1"/>
      <p:bldP spid="9233" grpId="0" animBg="1"/>
      <p:bldP spid="9234" grpId="0" animBg="1"/>
      <p:bldP spid="9235" grpId="0" animBg="1"/>
      <p:bldP spid="9236" grpId="0" animBg="1"/>
      <p:bldP spid="9237" grpId="0" animBg="1"/>
      <p:bldP spid="9238" grpId="0" animBg="1"/>
      <p:bldP spid="9239" grpId="0" animBg="1"/>
      <p:bldP spid="9240" grpId="0" animBg="1"/>
      <p:bldP spid="9241" grpId="0" animBg="1"/>
      <p:bldP spid="9242" grpId="0"/>
      <p:bldP spid="9243" grpId="0"/>
      <p:bldP spid="9244" grpId="0"/>
      <p:bldP spid="9245" grpId="0"/>
      <p:bldP spid="9246" grpId="0"/>
      <p:bldP spid="9247" grpId="0"/>
      <p:bldP spid="9248" grpId="0"/>
      <p:bldP spid="92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u="sng" dirty="0" err="1" smtClean="0"/>
              <a:t>Luyện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từ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và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câu</a:t>
            </a:r>
            <a:endParaRPr lang="en-US" sz="2400" u="sng" dirty="0" smtClean="0"/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2743200" y="1371600"/>
            <a:ext cx="388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Câu kể Ai là gì?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228600" y="1727200"/>
            <a:ext cx="259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/>
              <a:t>I - Nhận xét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81000" y="2290763"/>
            <a:ext cx="838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4 . Kiểu câu </a:t>
            </a:r>
            <a:r>
              <a:rPr lang="en-US" sz="2000" b="1">
                <a:solidFill>
                  <a:srgbClr val="FF0000"/>
                </a:solidFill>
              </a:rPr>
              <a:t>Ai là gì?</a:t>
            </a:r>
            <a:r>
              <a:rPr lang="en-US" sz="2000"/>
              <a:t> </a:t>
            </a:r>
            <a:r>
              <a:rPr lang="en-US" sz="2000">
                <a:solidFill>
                  <a:srgbClr val="FFFF00"/>
                </a:solidFill>
              </a:rPr>
              <a:t>giống</a:t>
            </a:r>
            <a:r>
              <a:rPr lang="en-US" sz="2000"/>
              <a:t> và </a:t>
            </a:r>
            <a:r>
              <a:rPr lang="en-US" sz="2000">
                <a:solidFill>
                  <a:srgbClr val="FFFF00"/>
                </a:solidFill>
              </a:rPr>
              <a:t>khác</a:t>
            </a:r>
            <a:r>
              <a:rPr lang="en-US" sz="2000"/>
              <a:t> hai kiểu câu đã học </a:t>
            </a:r>
            <a:r>
              <a:rPr lang="en-US" sz="2000" b="1">
                <a:solidFill>
                  <a:srgbClr val="FF0000"/>
                </a:solidFill>
              </a:rPr>
              <a:t>Ai làm gì?, Ai thế nào?</a:t>
            </a:r>
            <a:r>
              <a:rPr lang="en-US" sz="2000"/>
              <a:t> ở chỗ nào?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33400" y="3670300"/>
            <a:ext cx="7848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 Cả ba kiểu câu trên bộ phận chủ ngữ đều trả lời cho câu hỏi: </a:t>
            </a:r>
            <a:r>
              <a:rPr lang="en-US" sz="2000" b="1"/>
              <a:t>Ai (cái gì, con gì?)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533400" y="3098800"/>
            <a:ext cx="1905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* </a:t>
            </a:r>
            <a:r>
              <a:rPr lang="en-US" sz="2000" b="1" u="sng">
                <a:solidFill>
                  <a:schemeClr val="bg1"/>
                </a:solidFill>
              </a:rPr>
              <a:t>Giống nhau: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533400" y="4533900"/>
            <a:ext cx="1905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* </a:t>
            </a:r>
            <a:r>
              <a:rPr lang="en-US" sz="2000" b="1" u="sng">
                <a:solidFill>
                  <a:schemeClr val="bg1"/>
                </a:solidFill>
              </a:rPr>
              <a:t>Khác nhau: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571500" y="5168900"/>
            <a:ext cx="89535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000"/>
              <a:t> Câu kể </a:t>
            </a:r>
            <a:r>
              <a:rPr lang="en-US" sz="2000" b="1"/>
              <a:t>Ai làm gì?</a:t>
            </a:r>
            <a:r>
              <a:rPr lang="en-US" sz="2000"/>
              <a:t> Bộ phận vị ngữ trả lời cho câu hỏi </a:t>
            </a:r>
            <a:r>
              <a:rPr lang="en-US" sz="2000" b="1"/>
              <a:t>Làm gì?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/>
              <a:t> Câu kể </a:t>
            </a:r>
            <a:r>
              <a:rPr lang="en-US" sz="2000" b="1"/>
              <a:t>Ai thế nào?</a:t>
            </a:r>
            <a:r>
              <a:rPr lang="en-US" sz="2000"/>
              <a:t> Bộ phận vị ngữ trả lời cho câu hỏi </a:t>
            </a:r>
            <a:r>
              <a:rPr lang="en-US" sz="2000" b="1"/>
              <a:t>Thế nào?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/>
              <a:t> Câu kể </a:t>
            </a:r>
            <a:r>
              <a:rPr lang="en-US" sz="2000" b="1"/>
              <a:t>Ai là gì?</a:t>
            </a:r>
            <a:r>
              <a:rPr lang="en-US" sz="2000"/>
              <a:t> Bộ phận vị ngữ trả lời cho câu hỏi </a:t>
            </a:r>
            <a:r>
              <a:rPr lang="en-US" sz="2000" b="1"/>
              <a:t>Là gì?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5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10247" grpId="0"/>
      <p:bldP spid="10249" grpId="0" animBg="1"/>
      <p:bldP spid="10250" grpId="0" animBg="1"/>
      <p:bldP spid="102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u="sng" dirty="0" err="1" smtClean="0"/>
              <a:t>Luyện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từ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và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câu</a:t>
            </a:r>
            <a:endParaRPr lang="en-US" sz="2800" u="sng" dirty="0" smtClean="0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2743200" y="1371600"/>
            <a:ext cx="388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Câu kể Ai là gì?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228600" y="205740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/>
              <a:t>I - Nhận xét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93700" y="2862263"/>
            <a:ext cx="8763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Câu hỏi 1:</a:t>
            </a:r>
            <a:r>
              <a:rPr lang="en-US" sz="2400"/>
              <a:t> Câu kể Ai là gì? Gồm những bộ phận nào? Chúng có tác dụng gì?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81000" y="4762500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Câu hỏi 2:</a:t>
            </a:r>
            <a:r>
              <a:rPr lang="en-US" sz="2400"/>
              <a:t> Câu kể Ai là gì? Được dùng để làm gì?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19100" y="3632200"/>
            <a:ext cx="876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1. Câu kể </a:t>
            </a:r>
            <a:r>
              <a:rPr lang="en-US" sz="2400" b="1"/>
              <a:t>Ai là gì?</a:t>
            </a:r>
            <a:r>
              <a:rPr lang="en-US" sz="2400"/>
              <a:t> Gồm hai bộ phận. Bộ phận thứ nhất là chủ ngữ trả lời câu hỏi: </a:t>
            </a:r>
            <a:r>
              <a:rPr lang="en-US" sz="2400" b="1"/>
              <a:t>Ai (cái gì, con gì)?</a:t>
            </a:r>
            <a:r>
              <a:rPr lang="en-US" sz="2400"/>
              <a:t> Bộ phận thứ hai là vị ngữ trả lời câu hỏi: </a:t>
            </a:r>
            <a:r>
              <a:rPr lang="en-US" sz="2400" b="1"/>
              <a:t>Là gì (là ai, là con gì)?.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06400" y="51181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2. Câu kể Ai là gì? Được dùng để giới thiệu hoặc nêu nhận định về một người, một vật nào đó.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41300" y="283210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/>
              <a:t>II – Ghi nhớ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90500" y="3657600"/>
            <a:ext cx="327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/>
              <a:t>III – Luyện tập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596900" y="43561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* Mời cả lớp mở sách giáo khoa trang 57. Mời 1 em đọc yêu cầu bài tập 1 trang 57, 58. Cả lớp đọc thầm.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4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1270" grpId="1"/>
      <p:bldP spid="11271" grpId="0"/>
      <p:bldP spid="11271" grpId="1"/>
      <p:bldP spid="11273" grpId="0"/>
      <p:bldP spid="11273" grpId="1"/>
      <p:bldP spid="11274" grpId="0"/>
      <p:bldP spid="11274" grpId="1"/>
      <p:bldP spid="11275" grpId="0"/>
      <p:bldP spid="11276" grpId="0"/>
      <p:bldP spid="112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.</a:t>
            </a:r>
            <a:br>
              <a:rPr lang="en-US" sz="2800" dirty="0" smtClean="0"/>
            </a:br>
            <a:r>
              <a:rPr lang="en-US" sz="2800" u="sng" dirty="0" err="1" smtClean="0"/>
              <a:t>Luyện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từ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và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câu</a:t>
            </a:r>
            <a:endParaRPr lang="en-US" sz="2800" u="sng" dirty="0" smtClean="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743200" y="1371600"/>
            <a:ext cx="388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Câu kể Ai là gì?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228600" y="1828800"/>
            <a:ext cx="350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/>
              <a:t>III – Luyện tập</a:t>
            </a: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41300" y="3187700"/>
            <a:ext cx="868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228600" y="3187700"/>
            <a:ext cx="12700" cy="330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241300" y="3644900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8915400" y="3187700"/>
            <a:ext cx="12700" cy="330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4953000" y="3162300"/>
            <a:ext cx="0" cy="325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228600" y="6451600"/>
            <a:ext cx="868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143000" y="32512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Câu kể </a:t>
            </a:r>
            <a:r>
              <a:rPr lang="en-US" sz="2000" b="1"/>
              <a:t>Ai là gì?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5562600" y="32639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Tác dụng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57200" y="37846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/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457200" y="3937000"/>
            <a:ext cx="4191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a) Thì ra đó là một thứ máy cộng trừ mà Pa – xcan đã dặt hết tình cảm của người con vào việc chế tạo.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4953000" y="3921125"/>
            <a:ext cx="388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- Dùng để </a:t>
            </a:r>
            <a:r>
              <a:rPr lang="en-US" sz="2000" b="1">
                <a:solidFill>
                  <a:srgbClr val="FFFF00"/>
                </a:solidFill>
              </a:rPr>
              <a:t>giới thiệu</a:t>
            </a:r>
            <a:r>
              <a:rPr lang="en-US" sz="2000" b="1"/>
              <a:t> về thứ máy mới.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457200" y="5156200"/>
            <a:ext cx="4191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- Đó chính là chiếc máy tính đầu tiên trên thế giới, tổ tiên của những chiếc máy tính điện tử hiện đại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4978400" y="5156200"/>
            <a:ext cx="3657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- Dùng để nêu </a:t>
            </a:r>
            <a:r>
              <a:rPr lang="en-US" sz="2000" b="1">
                <a:solidFill>
                  <a:srgbClr val="FFFF00"/>
                </a:solidFill>
              </a:rPr>
              <a:t>nhận định</a:t>
            </a:r>
            <a:r>
              <a:rPr lang="en-US" sz="2000" b="1"/>
              <a:t> về giá trị của chiếc máy tính đầu tiên.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571500" y="24511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/>
              <a:t>Bài tập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 animBg="1"/>
      <p:bldP spid="12298" grpId="0" animBg="1"/>
      <p:bldP spid="12299" grpId="0" animBg="1"/>
      <p:bldP spid="12300" grpId="0" animBg="1"/>
      <p:bldP spid="12301" grpId="0" animBg="1"/>
      <p:bldP spid="12305" grpId="0" animBg="1"/>
      <p:bldP spid="12306" grpId="0"/>
      <p:bldP spid="12307" grpId="0"/>
      <p:bldP spid="12308" grpId="0"/>
      <p:bldP spid="12309" grpId="0"/>
      <p:bldP spid="12310" grpId="0"/>
      <p:bldP spid="12311" grpId="0"/>
      <p:bldP spid="12312" grpId="0"/>
      <p:bldP spid="123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u="sng" dirty="0" err="1" smtClean="0"/>
              <a:t>Luyện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từ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và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câu</a:t>
            </a:r>
            <a:endParaRPr lang="en-US" sz="2400" u="sng" dirty="0" smtClean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743200" y="1371600"/>
            <a:ext cx="388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Câu kể Ai là gì?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28600" y="16764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/>
              <a:t>III – Luyện tập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41300" y="2755900"/>
            <a:ext cx="868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 flipH="1">
            <a:off x="228600" y="2755900"/>
            <a:ext cx="12700" cy="402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241300" y="3213100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>
            <a:off x="8915400" y="2755900"/>
            <a:ext cx="12700" cy="402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4953000" y="27432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228600" y="6781800"/>
            <a:ext cx="868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143000" y="28194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Câu kể </a:t>
            </a:r>
            <a:r>
              <a:rPr lang="en-US" sz="2000" b="1"/>
              <a:t>Ai là gì?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562600" y="28194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Tác dụng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57200" y="3352800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81000" y="3289300"/>
            <a:ext cx="304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b) Lá là lịch của cây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953000" y="3286125"/>
            <a:ext cx="388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Nêu </a:t>
            </a:r>
            <a:r>
              <a:rPr lang="en-US" b="1">
                <a:solidFill>
                  <a:srgbClr val="FFFF00"/>
                </a:solidFill>
              </a:rPr>
              <a:t>nhận định</a:t>
            </a:r>
            <a:r>
              <a:rPr lang="en-US" b="1"/>
              <a:t> (chỉ mùa).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4953000" y="3797300"/>
            <a:ext cx="3886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Nêu </a:t>
            </a:r>
            <a:r>
              <a:rPr lang="en-US" b="1">
                <a:solidFill>
                  <a:srgbClr val="FFFF00"/>
                </a:solidFill>
              </a:rPr>
              <a:t>nhận định</a:t>
            </a:r>
            <a:r>
              <a:rPr lang="en-US" b="1"/>
              <a:t> (chỉ vụ hoặc chỉ năm).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406400" y="3797300"/>
            <a:ext cx="304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Cây lại là lịch đất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406400" y="4521200"/>
            <a:ext cx="3657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Trăng lặn rồi trăng mọc / Là lịch của bầu trời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431800" y="5270500"/>
            <a:ext cx="304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Mười ngón tay là lịch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4953000" y="4521200"/>
            <a:ext cx="388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Nêu </a:t>
            </a:r>
            <a:r>
              <a:rPr lang="en-US" b="1">
                <a:solidFill>
                  <a:srgbClr val="FFFF00"/>
                </a:solidFill>
              </a:rPr>
              <a:t>nhận định</a:t>
            </a:r>
            <a:r>
              <a:rPr lang="en-US" b="1"/>
              <a:t> (chỉ ngày đêm).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4953000" y="5664200"/>
            <a:ext cx="365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Nêu </a:t>
            </a:r>
            <a:r>
              <a:rPr lang="en-US" b="1">
                <a:solidFill>
                  <a:srgbClr val="FFFF00"/>
                </a:solidFill>
              </a:rPr>
              <a:t>nhận định</a:t>
            </a:r>
            <a:r>
              <a:rPr lang="en-US" b="1"/>
              <a:t> (chỉ năm học)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444500" y="6019800"/>
            <a:ext cx="3657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C) Sầu riêng là loại trái quý của miền Nam.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444500" y="5651500"/>
            <a:ext cx="304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Lịch lại là trang sách.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4953000" y="5283200"/>
            <a:ext cx="419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Nêu </a:t>
            </a:r>
            <a:r>
              <a:rPr lang="en-US" b="1">
                <a:solidFill>
                  <a:srgbClr val="FFFF00"/>
                </a:solidFill>
              </a:rPr>
              <a:t>nhận định</a:t>
            </a:r>
            <a:r>
              <a:rPr lang="en-US" b="1"/>
              <a:t> (đếm ngày tháng).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4965700" y="6057900"/>
            <a:ext cx="3657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- Nêu </a:t>
            </a:r>
            <a:r>
              <a:rPr lang="en-US" b="1">
                <a:solidFill>
                  <a:srgbClr val="FFFF00"/>
                </a:solidFill>
              </a:rPr>
              <a:t>nhận định</a:t>
            </a:r>
            <a:r>
              <a:rPr lang="en-US" b="1"/>
              <a:t> và bao hàm cả ý </a:t>
            </a:r>
            <a:r>
              <a:rPr lang="en-US" b="1">
                <a:solidFill>
                  <a:srgbClr val="FFFF00"/>
                </a:solidFill>
              </a:rPr>
              <a:t>giới thiệu</a:t>
            </a:r>
            <a:r>
              <a:rPr lang="en-US" b="1"/>
              <a:t> về trái sầu riêng</a:t>
            </a:r>
          </a:p>
        </p:txBody>
      </p:sp>
      <p:sp>
        <p:nvSpPr>
          <p:cNvPr id="8218" name="Text Box 27"/>
          <p:cNvSpPr txBox="1">
            <a:spLocks noChangeArrowheads="1"/>
          </p:cNvSpPr>
          <p:nvPr/>
        </p:nvSpPr>
        <p:spPr bwMode="auto">
          <a:xfrm>
            <a:off x="584200" y="21590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/>
              <a:t>Bài tập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6" grpId="0"/>
      <p:bldP spid="13327" grpId="0"/>
      <p:bldP spid="13329" grpId="0"/>
      <p:bldP spid="13330" grpId="0"/>
      <p:bldP spid="13331" grpId="0"/>
      <p:bldP spid="13332" grpId="0"/>
      <p:bldP spid="13333" grpId="0"/>
      <p:bldP spid="13334" grpId="0"/>
      <p:bldP spid="13335" grpId="0"/>
      <p:bldP spid="13336" grpId="0"/>
      <p:bldP spid="13337" grpId="0"/>
      <p:bldP spid="133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u="sng" dirty="0" err="1" smtClean="0"/>
              <a:t>Luyện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từ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và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câu</a:t>
            </a:r>
            <a:endParaRPr lang="en-US" sz="2400" u="sng" dirty="0" smtClean="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743200" y="1371600"/>
            <a:ext cx="388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Câu kể Ai là gì?</a:t>
            </a:r>
          </a:p>
        </p:txBody>
      </p:sp>
      <p:sp>
        <p:nvSpPr>
          <p:cNvPr id="9220" name="Text Box 10"/>
          <p:cNvSpPr txBox="1">
            <a:spLocks noChangeArrowheads="1"/>
          </p:cNvSpPr>
          <p:nvPr/>
        </p:nvSpPr>
        <p:spPr bwMode="auto">
          <a:xfrm>
            <a:off x="457200" y="1981200"/>
            <a:ext cx="327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/>
              <a:t>III – Luyện tập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85800" y="2616200"/>
            <a:ext cx="807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/>
              <a:t>Bài tập 2:</a:t>
            </a:r>
            <a:r>
              <a:rPr lang="en-US" sz="2000"/>
              <a:t> Dùng câu kể </a:t>
            </a:r>
            <a:r>
              <a:rPr lang="en-US" sz="2000" b="1"/>
              <a:t>Ai là gì?</a:t>
            </a:r>
            <a:r>
              <a:rPr lang="en-US" sz="2000"/>
              <a:t> Giới thiệu về các bạn trong lớp em (hoặc giới thiệu từng người trong ảnh chụp gia đình em).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685800" y="34544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Gợi ý: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990600" y="3911600"/>
            <a:ext cx="81534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* Xác định nội dung sẽ giới thiệu: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/>
              <a:t> Giới thiệu về các bạn trong lớp.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/>
              <a:t> Giới thiệu từng người trong gia đình.</a:t>
            </a:r>
          </a:p>
          <a:p>
            <a:pPr>
              <a:spcBef>
                <a:spcPct val="50000"/>
              </a:spcBef>
            </a:pPr>
            <a:endParaRPr lang="en-US" sz="2000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952500" y="5448300"/>
            <a:ext cx="617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* Xác định đối tượng giới thiệu</a:t>
            </a:r>
            <a:r>
              <a:rPr lang="en-US" sz="2000"/>
              <a:t>: là các thầy cô đang dự giờ và các bạn trong lớp.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965200" y="6324600"/>
            <a:ext cx="655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* Nhớ sử dụng kiểu câu </a:t>
            </a:r>
            <a:r>
              <a:rPr lang="en-US" sz="2000" b="1">
                <a:solidFill>
                  <a:srgbClr val="FFFF00"/>
                </a:solidFill>
              </a:rPr>
              <a:t>Ai là gì?</a:t>
            </a:r>
            <a:r>
              <a:rPr lang="en-US" sz="2000" b="1"/>
              <a:t> Để giới thiệu.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/>
      <p:bldP spid="14350" grpId="0"/>
      <p:bldP spid="14351" grpId="0"/>
      <p:bldP spid="143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u="sng" dirty="0" err="1" smtClean="0"/>
              <a:t>Luyện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từ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và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câu</a:t>
            </a:r>
            <a:endParaRPr lang="en-US" sz="2800" u="sng" dirty="0" smtClean="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743200" y="1371600"/>
            <a:ext cx="388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Câu kể Ai là gì?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" y="20574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/>
              <a:t>I - Nhận xét</a:t>
            </a:r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368300" y="3136900"/>
            <a:ext cx="876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1. Câu kể </a:t>
            </a:r>
            <a:r>
              <a:rPr lang="en-US" sz="2400" b="1"/>
              <a:t>Ai là gì?</a:t>
            </a:r>
            <a:r>
              <a:rPr lang="en-US" sz="2400"/>
              <a:t> Gồm hai bộ phận. Bộ phận thứ nhất là chủ ngữ trả lời câu hỏi: </a:t>
            </a:r>
            <a:r>
              <a:rPr lang="en-US" sz="2400" b="1"/>
              <a:t>Ai (cái gì, con gì)?</a:t>
            </a:r>
            <a:r>
              <a:rPr lang="en-US" sz="2400"/>
              <a:t> Bộ phận thứ hai là vị ngữ trả lời câu hỏi: </a:t>
            </a:r>
            <a:r>
              <a:rPr lang="en-US" sz="2400" b="1"/>
              <a:t>Là gì (là ai, là con gì)?.</a:t>
            </a:r>
          </a:p>
        </p:txBody>
      </p:sp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355600" y="42926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2. Câu kể Ai là gì? Được dùng để giới thiệu hoặc nêu nhận định về một người, một vật nào đó.</a:t>
            </a:r>
          </a:p>
        </p:txBody>
      </p:sp>
      <p:sp>
        <p:nvSpPr>
          <p:cNvPr id="10247" name="Text Box 9"/>
          <p:cNvSpPr txBox="1">
            <a:spLocks noChangeArrowheads="1"/>
          </p:cNvSpPr>
          <p:nvPr/>
        </p:nvSpPr>
        <p:spPr bwMode="auto">
          <a:xfrm>
            <a:off x="215900" y="26670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/>
              <a:t>II – Ghi nhớ</a:t>
            </a:r>
          </a:p>
        </p:txBody>
      </p:sp>
      <p:sp>
        <p:nvSpPr>
          <p:cNvPr id="10248" name="Text Box 10"/>
          <p:cNvSpPr txBox="1">
            <a:spLocks noChangeArrowheads="1"/>
          </p:cNvSpPr>
          <p:nvPr/>
        </p:nvSpPr>
        <p:spPr bwMode="auto">
          <a:xfrm>
            <a:off x="127000" y="50292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/>
              <a:t>III – Luyện tập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457200" y="5715000"/>
            <a:ext cx="8534400" cy="990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- Về nhà làm các bài tập vào vở. Tìm các ví dụ về câu kể Ai là gì? vừa học.</a:t>
            </a:r>
          </a:p>
          <a:p>
            <a:r>
              <a:rPr lang="en-US" sz="2000">
                <a:solidFill>
                  <a:schemeClr val="bg1"/>
                </a:solidFill>
              </a:rPr>
              <a:t>- Xem trước bài:” Vị ngữ trong câu kể Ai là gì?”</a:t>
            </a:r>
          </a:p>
          <a:p>
            <a:endParaRPr lang="en-US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3" grpId="0" animBg="1"/>
    </p:bld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839</TotalTime>
  <Words>1142</Words>
  <Application>Microsoft Office PowerPoint</Application>
  <PresentationFormat>On-screen Show (4:3)</PresentationFormat>
  <Paragraphs>98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Wingdings</vt:lpstr>
      <vt:lpstr>Clouds</vt:lpstr>
      <vt:lpstr> Luyện từ và câu</vt:lpstr>
      <vt:lpstr> Luyện từ và câu</vt:lpstr>
      <vt:lpstr> Luyện từ và câu</vt:lpstr>
      <vt:lpstr> Luyện từ và câu</vt:lpstr>
      <vt:lpstr> Luyện từ và câu</vt:lpstr>
      <vt:lpstr>. Luyện từ và câu</vt:lpstr>
      <vt:lpstr> Luyện từ và câu</vt:lpstr>
      <vt:lpstr> Luyện từ và câu</vt:lpstr>
      <vt:lpstr> Luyện từ và câu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ba ngày 02 tháng 03 năm 2010. Luyện từ và câu</dc:title>
  <dc:creator>CAMRANH COMPUTER</dc:creator>
  <cp:lastModifiedBy>CSTeam</cp:lastModifiedBy>
  <cp:revision>34</cp:revision>
  <dcterms:created xsi:type="dcterms:W3CDTF">2010-02-07T14:05:37Z</dcterms:created>
  <dcterms:modified xsi:type="dcterms:W3CDTF">2016-06-30T01:53:26Z</dcterms:modified>
</cp:coreProperties>
</file>