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0"/>
  </p:notesMasterIdLst>
  <p:sldIdLst>
    <p:sldId id="284" r:id="rId2"/>
    <p:sldId id="269" r:id="rId3"/>
    <p:sldId id="265" r:id="rId4"/>
    <p:sldId id="258" r:id="rId5"/>
    <p:sldId id="266" r:id="rId6"/>
    <p:sldId id="259" r:id="rId7"/>
    <p:sldId id="270" r:id="rId8"/>
    <p:sldId id="281" r:id="rId9"/>
    <p:sldId id="271" r:id="rId10"/>
    <p:sldId id="272" r:id="rId11"/>
    <p:sldId id="273" r:id="rId12"/>
    <p:sldId id="275" r:id="rId13"/>
    <p:sldId id="274" r:id="rId14"/>
    <p:sldId id="277" r:id="rId15"/>
    <p:sldId id="278" r:id="rId16"/>
    <p:sldId id="262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ECFF"/>
    <a:srgbClr val="FFCCFF"/>
    <a:srgbClr val="FF66FF"/>
    <a:srgbClr val="66FFFF"/>
    <a:srgbClr val="00FFCC"/>
    <a:srgbClr val="CC6600"/>
    <a:srgbClr val="FF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1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image" Target="../media/image2.wmf"/><Relationship Id="rId4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D04528D-1804-451C-83AF-AB41919CB17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35C58CD-F37E-421B-8E4F-1C8371FBE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AFB5-E6D1-420F-B672-A3C3827C2FFA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AD768-558A-4AFC-A980-C9E79E3A5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EF0DA-9CB1-4FE6-AA4F-0D6C684D0688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928BA-7F7C-4091-9335-3CD442C06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C3E43-5A92-4440-9AE5-4CE32F3FC59A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EFC83-CB67-4367-9634-1F9CE14D4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5E04-0824-4DDE-B9CD-23E251D2A7CA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81045-3CBE-4CD2-8F3F-E3ECF94A6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21808-8DDE-4B1A-96E5-D999726DE6F8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6757B-3B47-4A6C-8D0B-5EFDD8859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FBDEA-7CDE-48A6-8360-4C2432E8AFE1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11BA6-5DA4-4BE7-8675-9F57102B1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C8767-B1A4-48FB-BE1C-124A98366BFF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4F9FB-9AA8-4745-9CE6-64729F147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10924-2DFF-4D16-A8BA-69A948F0F2A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A4E13-0E58-43F0-BF52-C00DE0565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CEE0E-F548-4674-AD5F-78CBCF4086E0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E0C69-9A9C-4880-B296-E7DA7A6B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7DAAB-CBCA-4CB2-8EDE-F3A804B83BEF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24AC3-8EED-402D-B2BF-5C8F9329A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3B462-14A6-4195-A906-96DDCA16984F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EB052-FD30-4532-BF46-FF6832871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DDDD"/>
            </a:gs>
            <a:gs pos="100000">
              <a:srgbClr val="F8F8F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16C2E8F3-BD7E-4681-B10E-DF6690363DF0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4077E7F2-AF87-45A5-A5B9-42019B86D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9.pn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21.bin"/><Relationship Id="rId4" Type="http://schemas.openxmlformats.org/officeDocument/2006/relationships/image" Target="../media/image10.png"/><Relationship Id="rId9" Type="http://schemas.openxmlformats.org/officeDocument/2006/relationships/oleObject" Target="../embeddings/oleObject2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15"/>
          <p:cNvSpPr>
            <a:spLocks noChangeArrowheads="1"/>
          </p:cNvSpPr>
          <p:nvPr/>
        </p:nvSpPr>
        <p:spPr bwMode="auto">
          <a:xfrm>
            <a:off x="6248400" y="685800"/>
            <a:ext cx="1143000" cy="9144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080" y="10800"/>
                </a:moveTo>
                <a:cubicBezTo>
                  <a:pt x="1080" y="16168"/>
                  <a:pt x="5432" y="20520"/>
                  <a:pt x="10800" y="20520"/>
                </a:cubicBezTo>
                <a:cubicBezTo>
                  <a:pt x="16168" y="20520"/>
                  <a:pt x="20520" y="16168"/>
                  <a:pt x="20520" y="10800"/>
                </a:cubicBezTo>
                <a:cubicBezTo>
                  <a:pt x="20520" y="5432"/>
                  <a:pt x="16168" y="1080"/>
                  <a:pt x="10800" y="1080"/>
                </a:cubicBezTo>
                <a:cubicBezTo>
                  <a:pt x="5432" y="1080"/>
                  <a:pt x="1080" y="5432"/>
                  <a:pt x="1080" y="10800"/>
                </a:cubicBezTo>
                <a:close/>
              </a:path>
            </a:pathLst>
          </a:custGeom>
          <a:solidFill>
            <a:srgbClr val="FFCC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363" name="Group 19"/>
          <p:cNvGrpSpPr>
            <a:grpSpLocks/>
          </p:cNvGrpSpPr>
          <p:nvPr/>
        </p:nvGrpSpPr>
        <p:grpSpPr bwMode="auto">
          <a:xfrm>
            <a:off x="6096000" y="304800"/>
            <a:ext cx="2514600" cy="990600"/>
            <a:chOff x="3216" y="96"/>
            <a:chExt cx="1584" cy="624"/>
          </a:xfrm>
        </p:grpSpPr>
        <p:sp>
          <p:nvSpPr>
            <p:cNvPr id="15374" name="AutoShape 16"/>
            <p:cNvSpPr>
              <a:spLocks noChangeArrowheads="1"/>
            </p:cNvSpPr>
            <p:nvPr/>
          </p:nvSpPr>
          <p:spPr bwMode="auto">
            <a:xfrm>
              <a:off x="4080" y="144"/>
              <a:ext cx="720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0 w 21600"/>
                <a:gd name="T25" fmla="*/ 3150 h 21600"/>
                <a:gd name="T26" fmla="*/ 18450 w 21600"/>
                <a:gd name="T27" fmla="*/ 1845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080" y="10800"/>
                  </a:moveTo>
                  <a:cubicBezTo>
                    <a:pt x="1080" y="16168"/>
                    <a:pt x="5432" y="20520"/>
                    <a:pt x="10800" y="20520"/>
                  </a:cubicBezTo>
                  <a:cubicBezTo>
                    <a:pt x="16168" y="20520"/>
                    <a:pt x="20520" y="16168"/>
                    <a:pt x="20520" y="10800"/>
                  </a:cubicBezTo>
                  <a:cubicBezTo>
                    <a:pt x="20520" y="5432"/>
                    <a:pt x="16168" y="1080"/>
                    <a:pt x="10800" y="1080"/>
                  </a:cubicBezTo>
                  <a:cubicBezTo>
                    <a:pt x="5432" y="1080"/>
                    <a:pt x="1080" y="5432"/>
                    <a:pt x="1080" y="10800"/>
                  </a:cubicBezTo>
                  <a:close/>
                </a:path>
              </a:pathLst>
            </a:custGeom>
            <a:solidFill>
              <a:srgbClr val="FFCCFF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5" name="AutoShape 17"/>
            <p:cNvSpPr>
              <a:spLocks noChangeArrowheads="1"/>
            </p:cNvSpPr>
            <p:nvPr/>
          </p:nvSpPr>
          <p:spPr bwMode="auto">
            <a:xfrm>
              <a:off x="3216" y="96"/>
              <a:ext cx="720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0 w 21600"/>
                <a:gd name="T25" fmla="*/ 3150 h 21600"/>
                <a:gd name="T26" fmla="*/ 18450 w 21600"/>
                <a:gd name="T27" fmla="*/ 1845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080" y="10800"/>
                  </a:moveTo>
                  <a:cubicBezTo>
                    <a:pt x="1080" y="16168"/>
                    <a:pt x="5432" y="20520"/>
                    <a:pt x="10800" y="20520"/>
                  </a:cubicBezTo>
                  <a:cubicBezTo>
                    <a:pt x="16168" y="20520"/>
                    <a:pt x="20520" y="16168"/>
                    <a:pt x="20520" y="10800"/>
                  </a:cubicBezTo>
                  <a:cubicBezTo>
                    <a:pt x="20520" y="5432"/>
                    <a:pt x="16168" y="1080"/>
                    <a:pt x="10800" y="1080"/>
                  </a:cubicBezTo>
                  <a:cubicBezTo>
                    <a:pt x="5432" y="1080"/>
                    <a:pt x="1080" y="5432"/>
                    <a:pt x="1080" y="10800"/>
                  </a:cubicBezTo>
                  <a:close/>
                </a:path>
              </a:pathLst>
            </a:custGeom>
            <a:solidFill>
              <a:srgbClr val="FFCCFF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6" name="AutoShape 18"/>
            <p:cNvSpPr>
              <a:spLocks noChangeArrowheads="1"/>
            </p:cNvSpPr>
            <p:nvPr/>
          </p:nvSpPr>
          <p:spPr bwMode="auto">
            <a:xfrm>
              <a:off x="3648" y="96"/>
              <a:ext cx="720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0 w 21600"/>
                <a:gd name="T25" fmla="*/ 3150 h 21600"/>
                <a:gd name="T26" fmla="*/ 18450 w 21600"/>
                <a:gd name="T27" fmla="*/ 1845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080" y="10800"/>
                  </a:moveTo>
                  <a:cubicBezTo>
                    <a:pt x="1080" y="16168"/>
                    <a:pt x="5432" y="20520"/>
                    <a:pt x="10800" y="20520"/>
                  </a:cubicBezTo>
                  <a:cubicBezTo>
                    <a:pt x="16168" y="20520"/>
                    <a:pt x="20520" y="16168"/>
                    <a:pt x="20520" y="10800"/>
                  </a:cubicBezTo>
                  <a:cubicBezTo>
                    <a:pt x="20520" y="5432"/>
                    <a:pt x="16168" y="1080"/>
                    <a:pt x="10800" y="1080"/>
                  </a:cubicBezTo>
                  <a:cubicBezTo>
                    <a:pt x="5432" y="1080"/>
                    <a:pt x="1080" y="5432"/>
                    <a:pt x="1080" y="10800"/>
                  </a:cubicBezTo>
                  <a:close/>
                </a:path>
              </a:pathLst>
            </a:custGeom>
            <a:solidFill>
              <a:srgbClr val="FFCCFF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6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438400" y="2819400"/>
            <a:ext cx="4800600" cy="838200"/>
          </a:xfrm>
        </p:spPr>
        <p:txBody>
          <a:bodyPr anchor="b"/>
          <a:lstStyle/>
          <a:p>
            <a:pPr algn="l" eaLnBrk="1" hangingPunct="1"/>
            <a:r>
              <a:rPr lang="en-US" sz="5000" b="1" smtClean="0">
                <a:solidFill>
                  <a:srgbClr val="FF0066"/>
                </a:solidFill>
              </a:rPr>
              <a:t>Bài Phân số</a:t>
            </a:r>
            <a:r>
              <a:rPr lang="en-US" sz="6300" b="1" smtClean="0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1752600" y="1676400"/>
            <a:ext cx="441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r>
              <a:rPr lang="en-US" sz="4800" b="1">
                <a:solidFill>
                  <a:srgbClr val="FF0066"/>
                </a:solidFill>
              </a:rPr>
              <a:t>Môn Toán 4  </a:t>
            </a:r>
          </a:p>
        </p:txBody>
      </p:sp>
      <p:pic>
        <p:nvPicPr>
          <p:cNvPr id="15366" name="Picture 7" descr="wds03mr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6415650">
            <a:off x="-304800" y="1981200"/>
            <a:ext cx="2667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8" descr="wds03mr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4501817">
            <a:off x="6629400" y="2819400"/>
            <a:ext cx="2667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368" name="Group 9"/>
          <p:cNvGrpSpPr>
            <a:grpSpLocks/>
          </p:cNvGrpSpPr>
          <p:nvPr/>
        </p:nvGrpSpPr>
        <p:grpSpPr bwMode="auto">
          <a:xfrm>
            <a:off x="609600" y="4114800"/>
            <a:ext cx="2209800" cy="2438400"/>
            <a:chOff x="384" y="2592"/>
            <a:chExt cx="1392" cy="1536"/>
          </a:xfrm>
        </p:grpSpPr>
        <p:sp>
          <p:nvSpPr>
            <p:cNvPr id="15370" name="AutoShape 10"/>
            <p:cNvSpPr>
              <a:spLocks noChangeArrowheads="1"/>
            </p:cNvSpPr>
            <p:nvPr/>
          </p:nvSpPr>
          <p:spPr bwMode="auto">
            <a:xfrm>
              <a:off x="1008" y="3024"/>
              <a:ext cx="672" cy="624"/>
            </a:xfrm>
            <a:prstGeom prst="flowChartSummingJunction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1" name="AutoShape 11"/>
            <p:cNvSpPr>
              <a:spLocks noChangeArrowheads="1"/>
            </p:cNvSpPr>
            <p:nvPr/>
          </p:nvSpPr>
          <p:spPr bwMode="auto">
            <a:xfrm>
              <a:off x="1104" y="3504"/>
              <a:ext cx="672" cy="624"/>
            </a:xfrm>
            <a:prstGeom prst="flowChartSummingJunction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2" name="AutoShape 12"/>
            <p:cNvSpPr>
              <a:spLocks noChangeArrowheads="1"/>
            </p:cNvSpPr>
            <p:nvPr/>
          </p:nvSpPr>
          <p:spPr bwMode="auto">
            <a:xfrm>
              <a:off x="384" y="2592"/>
              <a:ext cx="672" cy="624"/>
            </a:xfrm>
            <a:prstGeom prst="flowChartSummingJunction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3" name="AutoShape 13"/>
            <p:cNvSpPr>
              <a:spLocks noChangeArrowheads="1"/>
            </p:cNvSpPr>
            <p:nvPr/>
          </p:nvSpPr>
          <p:spPr bwMode="auto">
            <a:xfrm>
              <a:off x="528" y="3024"/>
              <a:ext cx="672" cy="624"/>
            </a:xfrm>
            <a:prstGeom prst="flowChartSummingJunction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15369" name="Rectangle 19"/>
          <p:cNvSpPr>
            <a:spLocks noChangeArrowheads="1"/>
          </p:cNvSpPr>
          <p:nvPr/>
        </p:nvSpPr>
        <p:spPr bwMode="auto">
          <a:xfrm>
            <a:off x="381000" y="228600"/>
            <a:ext cx="8458200" cy="6324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2667000" y="1905000"/>
            <a:ext cx="3505200" cy="2895600"/>
            <a:chOff x="4272" y="1200"/>
            <a:chExt cx="1152" cy="1008"/>
          </a:xfrm>
        </p:grpSpPr>
        <p:sp>
          <p:nvSpPr>
            <p:cNvPr id="6162" name="AutoShape 26"/>
            <p:cNvSpPr>
              <a:spLocks noChangeArrowheads="1"/>
            </p:cNvSpPr>
            <p:nvPr/>
          </p:nvSpPr>
          <p:spPr bwMode="auto">
            <a:xfrm>
              <a:off x="4272" y="1200"/>
              <a:ext cx="1152" cy="1008"/>
            </a:xfrm>
            <a:prstGeom prst="triangle">
              <a:avLst>
                <a:gd name="adj" fmla="val 50000"/>
              </a:avLst>
            </a:prstGeom>
            <a:solidFill>
              <a:srgbClr val="9999FF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AutoShape 27"/>
            <p:cNvSpPr>
              <a:spLocks noChangeArrowheads="1"/>
            </p:cNvSpPr>
            <p:nvPr/>
          </p:nvSpPr>
          <p:spPr bwMode="auto">
            <a:xfrm rot="10800000">
              <a:off x="4560" y="1704"/>
              <a:ext cx="576" cy="50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6148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6150" name="Group 10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6160" name="Rectangle 11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1/107</a:t>
              </a:r>
            </a:p>
          </p:txBody>
        </p:sp>
      </p:grpSp>
      <p:sp>
        <p:nvSpPr>
          <p:cNvPr id="6151" name="Text Box 13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6152" name="Text Box 14"/>
          <p:cNvSpPr txBox="1">
            <a:spLocks noChangeArrowheads="1"/>
          </p:cNvSpPr>
          <p:nvPr/>
        </p:nvSpPr>
        <p:spPr bwMode="auto">
          <a:xfrm>
            <a:off x="914400" y="990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* </a:t>
            </a:r>
            <a:r>
              <a:rPr lang="en-US" sz="2400" b="1" i="1" u="sng"/>
              <a:t>Thực hành</a:t>
            </a:r>
          </a:p>
        </p:txBody>
      </p:sp>
      <p:sp>
        <p:nvSpPr>
          <p:cNvPr id="6153" name="Text Box 17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sp>
        <p:nvSpPr>
          <p:cNvPr id="6154" name="Oval 18"/>
          <p:cNvSpPr>
            <a:spLocks noChangeArrowheads="1"/>
          </p:cNvSpPr>
          <p:nvPr/>
        </p:nvSpPr>
        <p:spPr bwMode="auto">
          <a:xfrm>
            <a:off x="381000" y="1371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/>
              <a:t>1</a:t>
            </a:r>
          </a:p>
        </p:txBody>
      </p:sp>
      <p:sp>
        <p:nvSpPr>
          <p:cNvPr id="6155" name="Text Box 19"/>
          <p:cNvSpPr txBox="1">
            <a:spLocks noChangeArrowheads="1"/>
          </p:cNvSpPr>
          <p:nvPr/>
        </p:nvSpPr>
        <p:spPr bwMode="auto">
          <a:xfrm>
            <a:off x="685800" y="1295400"/>
            <a:ext cx="7696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a) Viết rồi </a:t>
            </a:r>
            <a:r>
              <a:rPr lang="vi-VN" sz="2400"/>
              <a:t>đ</a:t>
            </a:r>
            <a:r>
              <a:rPr lang="en-US" sz="2400"/>
              <a:t>ọc phân số chỉ phần </a:t>
            </a:r>
            <a:r>
              <a:rPr lang="vi-VN" sz="2400"/>
              <a:t>đ</a:t>
            </a:r>
            <a:r>
              <a:rPr lang="en-US" sz="2400"/>
              <a:t>ã tô màu trong mỗi hình d</a:t>
            </a:r>
            <a:r>
              <a:rPr lang="vi-VN" sz="2400"/>
              <a:t>ư</a:t>
            </a:r>
            <a:r>
              <a:rPr lang="en-US" sz="2400"/>
              <a:t>ới </a:t>
            </a:r>
            <a:r>
              <a:rPr lang="vi-VN" sz="2400"/>
              <a:t>đ</a:t>
            </a:r>
            <a:r>
              <a:rPr lang="en-US" sz="2400"/>
              <a:t>ây:</a:t>
            </a:r>
          </a:p>
        </p:txBody>
      </p:sp>
      <p:sp>
        <p:nvSpPr>
          <p:cNvPr id="6156" name="Text Box 16"/>
          <p:cNvSpPr txBox="1">
            <a:spLocks noChangeArrowheads="1"/>
          </p:cNvSpPr>
          <p:nvPr/>
        </p:nvSpPr>
        <p:spPr bwMode="auto">
          <a:xfrm>
            <a:off x="3733800" y="48768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3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200400" y="5257800"/>
            <a:ext cx="2667000" cy="1143000"/>
            <a:chOff x="2016" y="3312"/>
            <a:chExt cx="1680" cy="720"/>
          </a:xfrm>
        </p:grpSpPr>
        <p:sp>
          <p:nvSpPr>
            <p:cNvPr id="6158" name="Text Box 25"/>
            <p:cNvSpPr txBox="1">
              <a:spLocks noChangeArrowheads="1"/>
            </p:cNvSpPr>
            <p:nvPr/>
          </p:nvSpPr>
          <p:spPr bwMode="auto">
            <a:xfrm>
              <a:off x="2016" y="3366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 Viết: </a:t>
              </a:r>
            </a:p>
          </p:txBody>
        </p:sp>
        <p:sp>
          <p:nvSpPr>
            <p:cNvPr id="6159" name="Text Box 26"/>
            <p:cNvSpPr txBox="1">
              <a:spLocks noChangeArrowheads="1"/>
            </p:cNvSpPr>
            <p:nvPr/>
          </p:nvSpPr>
          <p:spPr bwMode="auto">
            <a:xfrm>
              <a:off x="2016" y="3744"/>
              <a:ext cx="1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Đọc: ba phần t</a:t>
              </a:r>
              <a:r>
                <a:rPr lang="vi-VN" sz="2400"/>
                <a:t>ư</a:t>
              </a:r>
              <a:endParaRPr lang="en-US" sz="2400"/>
            </a:p>
          </p:txBody>
        </p:sp>
        <p:graphicFrame>
          <p:nvGraphicFramePr>
            <p:cNvPr id="6146" name="Object 27"/>
            <p:cNvGraphicFramePr>
              <a:graphicFrameLocks noChangeAspect="1"/>
            </p:cNvGraphicFramePr>
            <p:nvPr/>
          </p:nvGraphicFramePr>
          <p:xfrm>
            <a:off x="2688" y="3312"/>
            <a:ext cx="190" cy="486"/>
          </p:xfrm>
          <a:graphic>
            <a:graphicData uri="http://schemas.openxmlformats.org/presentationml/2006/ole">
              <p:oleObj spid="_x0000_s6146" name="Equation" r:id="rId3" imgW="152334" imgH="393529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7173" name="Group 10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7195" name="Rectangle 11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6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1/107</a:t>
              </a:r>
            </a:p>
          </p:txBody>
        </p:sp>
      </p:grpSp>
      <p:sp>
        <p:nvSpPr>
          <p:cNvPr id="7174" name="Text Box 13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7175" name="Text Box 14"/>
          <p:cNvSpPr txBox="1">
            <a:spLocks noChangeArrowheads="1"/>
          </p:cNvSpPr>
          <p:nvPr/>
        </p:nvSpPr>
        <p:spPr bwMode="auto">
          <a:xfrm>
            <a:off x="914400" y="990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* </a:t>
            </a:r>
            <a:r>
              <a:rPr lang="en-US" sz="2400" b="1" i="1" u="sng"/>
              <a:t>Thực hành</a:t>
            </a:r>
          </a:p>
        </p:txBody>
      </p:sp>
      <p:sp>
        <p:nvSpPr>
          <p:cNvPr id="7176" name="Text Box 17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sp>
        <p:nvSpPr>
          <p:cNvPr id="7177" name="Oval 18"/>
          <p:cNvSpPr>
            <a:spLocks noChangeArrowheads="1"/>
          </p:cNvSpPr>
          <p:nvPr/>
        </p:nvSpPr>
        <p:spPr bwMode="auto">
          <a:xfrm>
            <a:off x="381000" y="1371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/>
              <a:t>1</a:t>
            </a:r>
          </a:p>
        </p:txBody>
      </p:sp>
      <p:sp>
        <p:nvSpPr>
          <p:cNvPr id="7178" name="Text Box 19"/>
          <p:cNvSpPr txBox="1">
            <a:spLocks noChangeArrowheads="1"/>
          </p:cNvSpPr>
          <p:nvPr/>
        </p:nvSpPr>
        <p:spPr bwMode="auto">
          <a:xfrm>
            <a:off x="685800" y="1295400"/>
            <a:ext cx="7696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a) Viết rồi </a:t>
            </a:r>
            <a:r>
              <a:rPr lang="vi-VN" sz="2400"/>
              <a:t>đ</a:t>
            </a:r>
            <a:r>
              <a:rPr lang="en-US" sz="2400"/>
              <a:t>ọc phân số chỉ phần </a:t>
            </a:r>
            <a:r>
              <a:rPr lang="vi-VN" sz="2400"/>
              <a:t>đ</a:t>
            </a:r>
            <a:r>
              <a:rPr lang="en-US" sz="2400"/>
              <a:t>ã tô màu trong mỗi hình d</a:t>
            </a:r>
            <a:r>
              <a:rPr lang="vi-VN" sz="2400"/>
              <a:t>ư</a:t>
            </a:r>
            <a:r>
              <a:rPr lang="en-US" sz="2400"/>
              <a:t>ới </a:t>
            </a:r>
            <a:r>
              <a:rPr lang="vi-VN" sz="2400"/>
              <a:t>đ</a:t>
            </a:r>
            <a:r>
              <a:rPr lang="en-US" sz="2400"/>
              <a:t>ây:</a:t>
            </a:r>
          </a:p>
        </p:txBody>
      </p:sp>
      <p:grpSp>
        <p:nvGrpSpPr>
          <p:cNvPr id="7179" name="Group 28"/>
          <p:cNvGrpSpPr>
            <a:grpSpLocks/>
          </p:cNvGrpSpPr>
          <p:nvPr/>
        </p:nvGrpSpPr>
        <p:grpSpPr bwMode="auto">
          <a:xfrm>
            <a:off x="1524000" y="2209800"/>
            <a:ext cx="6324600" cy="2438400"/>
            <a:chOff x="528" y="1200"/>
            <a:chExt cx="2352" cy="864"/>
          </a:xfrm>
        </p:grpSpPr>
        <p:sp>
          <p:nvSpPr>
            <p:cNvPr id="7184" name="Oval 4"/>
            <p:cNvSpPr>
              <a:spLocks noChangeArrowheads="1"/>
            </p:cNvSpPr>
            <p:nvPr/>
          </p:nvSpPr>
          <p:spPr bwMode="auto">
            <a:xfrm>
              <a:off x="528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Oval 16"/>
            <p:cNvSpPr>
              <a:spLocks noChangeArrowheads="1"/>
            </p:cNvSpPr>
            <p:nvPr/>
          </p:nvSpPr>
          <p:spPr bwMode="auto">
            <a:xfrm>
              <a:off x="52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6" name="Oval 18"/>
            <p:cNvSpPr>
              <a:spLocks noChangeArrowheads="1"/>
            </p:cNvSpPr>
            <p:nvPr/>
          </p:nvSpPr>
          <p:spPr bwMode="auto">
            <a:xfrm>
              <a:off x="100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Oval 20"/>
            <p:cNvSpPr>
              <a:spLocks noChangeArrowheads="1"/>
            </p:cNvSpPr>
            <p:nvPr/>
          </p:nvSpPr>
          <p:spPr bwMode="auto">
            <a:xfrm>
              <a:off x="153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88" name="Group 33"/>
            <p:cNvGrpSpPr>
              <a:grpSpLocks/>
            </p:cNvGrpSpPr>
            <p:nvPr/>
          </p:nvGrpSpPr>
          <p:grpSpPr bwMode="auto">
            <a:xfrm>
              <a:off x="1008" y="1200"/>
              <a:ext cx="1392" cy="384"/>
              <a:chOff x="1008" y="1200"/>
              <a:chExt cx="1392" cy="384"/>
            </a:xfrm>
          </p:grpSpPr>
          <p:sp>
            <p:nvSpPr>
              <p:cNvPr id="7192" name="Oval 17"/>
              <p:cNvSpPr>
                <a:spLocks noChangeArrowheads="1"/>
              </p:cNvSpPr>
              <p:nvPr/>
            </p:nvSpPr>
            <p:spPr bwMode="auto">
              <a:xfrm>
                <a:off x="1008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3" name="Oval 19"/>
              <p:cNvSpPr>
                <a:spLocks noChangeArrowheads="1"/>
              </p:cNvSpPr>
              <p:nvPr/>
            </p:nvSpPr>
            <p:spPr bwMode="auto">
              <a:xfrm>
                <a:off x="153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4" name="Oval 21"/>
              <p:cNvSpPr>
                <a:spLocks noChangeArrowheads="1"/>
              </p:cNvSpPr>
              <p:nvPr/>
            </p:nvSpPr>
            <p:spPr bwMode="auto">
              <a:xfrm>
                <a:off x="201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89" name="Oval 22"/>
            <p:cNvSpPr>
              <a:spLocks noChangeArrowheads="1"/>
            </p:cNvSpPr>
            <p:nvPr/>
          </p:nvSpPr>
          <p:spPr bwMode="auto">
            <a:xfrm>
              <a:off x="201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Oval 23"/>
            <p:cNvSpPr>
              <a:spLocks noChangeArrowheads="1"/>
            </p:cNvSpPr>
            <p:nvPr/>
          </p:nvSpPr>
          <p:spPr bwMode="auto">
            <a:xfrm>
              <a:off x="2496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1" name="Oval 24"/>
            <p:cNvSpPr>
              <a:spLocks noChangeArrowheads="1"/>
            </p:cNvSpPr>
            <p:nvPr/>
          </p:nvSpPr>
          <p:spPr bwMode="auto">
            <a:xfrm>
              <a:off x="249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0" name="Text Box 41"/>
          <p:cNvSpPr txBox="1">
            <a:spLocks noChangeArrowheads="1"/>
          </p:cNvSpPr>
          <p:nvPr/>
        </p:nvSpPr>
        <p:spPr bwMode="auto">
          <a:xfrm>
            <a:off x="3916363" y="4953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4</a:t>
            </a:r>
          </a:p>
        </p:txBody>
      </p: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3276600" y="5334000"/>
            <a:ext cx="3200400" cy="1147763"/>
            <a:chOff x="2064" y="3360"/>
            <a:chExt cx="2016" cy="723"/>
          </a:xfrm>
        </p:grpSpPr>
        <p:sp>
          <p:nvSpPr>
            <p:cNvPr id="7182" name="Text Box 42"/>
            <p:cNvSpPr txBox="1">
              <a:spLocks noChangeArrowheads="1"/>
            </p:cNvSpPr>
            <p:nvPr/>
          </p:nvSpPr>
          <p:spPr bwMode="auto">
            <a:xfrm>
              <a:off x="2064" y="3414"/>
              <a:ext cx="8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 Viết: </a:t>
              </a:r>
            </a:p>
          </p:txBody>
        </p:sp>
        <p:sp>
          <p:nvSpPr>
            <p:cNvPr id="7183" name="Text Box 43"/>
            <p:cNvSpPr txBox="1">
              <a:spLocks noChangeArrowheads="1"/>
            </p:cNvSpPr>
            <p:nvPr/>
          </p:nvSpPr>
          <p:spPr bwMode="auto">
            <a:xfrm>
              <a:off x="2064" y="3792"/>
              <a:ext cx="201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Đọc: bảy phần m</a:t>
              </a:r>
              <a:r>
                <a:rPr lang="vi-VN" sz="2400"/>
                <a:t>ư</a:t>
              </a:r>
              <a:r>
                <a:rPr lang="en-US" sz="2400"/>
                <a:t>ời</a:t>
              </a:r>
            </a:p>
          </p:txBody>
        </p:sp>
        <p:graphicFrame>
          <p:nvGraphicFramePr>
            <p:cNvPr id="7170" name="Object 44"/>
            <p:cNvGraphicFramePr>
              <a:graphicFrameLocks noChangeAspect="1"/>
            </p:cNvGraphicFramePr>
            <p:nvPr/>
          </p:nvGraphicFramePr>
          <p:xfrm>
            <a:off x="2833" y="3360"/>
            <a:ext cx="304" cy="486"/>
          </p:xfrm>
          <a:graphic>
            <a:graphicData uri="http://schemas.openxmlformats.org/presentationml/2006/ole">
              <p:oleObj spid="_x0000_s7170" name="Equation" r:id="rId3" imgW="203112" imgH="393529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819400" y="3810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/>
              <a:t>Toán </a:t>
            </a: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8213" name="Rectangle 7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14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4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4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1/107</a:t>
              </a:r>
            </a:p>
          </p:txBody>
        </p:sp>
      </p:grp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2819400" y="685800"/>
            <a:ext cx="312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914400" y="9906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000"/>
              <a:t> * </a:t>
            </a:r>
            <a:r>
              <a:rPr lang="en-US" sz="2000" b="1" i="1" u="sng"/>
              <a:t>Thực hành</a:t>
            </a:r>
          </a:p>
        </p:txBody>
      </p:sp>
      <p:sp>
        <p:nvSpPr>
          <p:cNvPr id="8201" name="Text Box 11"/>
          <p:cNvSpPr txBox="1">
            <a:spLocks noChangeArrowheads="1"/>
          </p:cNvSpPr>
          <p:nvPr/>
        </p:nvSpPr>
        <p:spPr bwMode="auto">
          <a:xfrm>
            <a:off x="2819400" y="3810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/>
              <a:t>Toán </a:t>
            </a:r>
          </a:p>
        </p:txBody>
      </p:sp>
      <p:sp>
        <p:nvSpPr>
          <p:cNvPr id="8202" name="Oval 12"/>
          <p:cNvSpPr>
            <a:spLocks noChangeArrowheads="1"/>
          </p:cNvSpPr>
          <p:nvPr/>
        </p:nvSpPr>
        <p:spPr bwMode="auto">
          <a:xfrm>
            <a:off x="381000" y="1371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000" b="1"/>
              <a:t>1</a:t>
            </a:r>
          </a:p>
        </p:txBody>
      </p:sp>
      <p:sp>
        <p:nvSpPr>
          <p:cNvPr id="8203" name="Text Box 13"/>
          <p:cNvSpPr txBox="1">
            <a:spLocks noChangeArrowheads="1"/>
          </p:cNvSpPr>
          <p:nvPr/>
        </p:nvSpPr>
        <p:spPr bwMode="auto">
          <a:xfrm>
            <a:off x="685800" y="1295400"/>
            <a:ext cx="7696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000"/>
              <a:t> a) Viết rồi </a:t>
            </a:r>
            <a:r>
              <a:rPr lang="vi-VN" sz="2000"/>
              <a:t>đ</a:t>
            </a:r>
            <a:r>
              <a:rPr lang="en-US" sz="2000"/>
              <a:t>ọc phân số chỉ phần </a:t>
            </a:r>
            <a:r>
              <a:rPr lang="vi-VN" sz="2000"/>
              <a:t>đ</a:t>
            </a:r>
            <a:r>
              <a:rPr lang="en-US" sz="2000"/>
              <a:t>ã tô màu trong mỗi hình d</a:t>
            </a:r>
            <a:r>
              <a:rPr lang="vi-VN" sz="2000"/>
              <a:t>ư</a:t>
            </a:r>
            <a:r>
              <a:rPr lang="en-US" sz="2000"/>
              <a:t>ới </a:t>
            </a:r>
            <a:r>
              <a:rPr lang="vi-VN" sz="2000"/>
              <a:t>đ</a:t>
            </a:r>
            <a:r>
              <a:rPr lang="en-US" sz="2000"/>
              <a:t>ây:</a:t>
            </a:r>
          </a:p>
        </p:txBody>
      </p:sp>
      <p:sp>
        <p:nvSpPr>
          <p:cNvPr id="8204" name="Text Box 15"/>
          <p:cNvSpPr txBox="1">
            <a:spLocks noChangeArrowheads="1"/>
          </p:cNvSpPr>
          <p:nvPr/>
        </p:nvSpPr>
        <p:spPr bwMode="auto">
          <a:xfrm>
            <a:off x="3733800" y="4876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/>
              <a:t> Hình 5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3200400" y="5257800"/>
            <a:ext cx="2667000" cy="1085850"/>
            <a:chOff x="2016" y="3312"/>
            <a:chExt cx="1680" cy="684"/>
          </a:xfrm>
        </p:grpSpPr>
        <p:sp>
          <p:nvSpPr>
            <p:cNvPr id="8211" name="Text Box 16"/>
            <p:cNvSpPr txBox="1">
              <a:spLocks noChangeArrowheads="1"/>
            </p:cNvSpPr>
            <p:nvPr/>
          </p:nvSpPr>
          <p:spPr bwMode="auto">
            <a:xfrm>
              <a:off x="2016" y="3360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/>
                <a:t> Viết: </a:t>
              </a:r>
            </a:p>
          </p:txBody>
        </p:sp>
        <p:sp>
          <p:nvSpPr>
            <p:cNvPr id="8212" name="Text Box 17"/>
            <p:cNvSpPr txBox="1">
              <a:spLocks noChangeArrowheads="1"/>
            </p:cNvSpPr>
            <p:nvPr/>
          </p:nvSpPr>
          <p:spPr bwMode="auto">
            <a:xfrm>
              <a:off x="2016" y="3744"/>
              <a:ext cx="16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/>
                <a:t>Đọc: ba phần sáu</a:t>
              </a:r>
            </a:p>
          </p:txBody>
        </p:sp>
        <p:graphicFrame>
          <p:nvGraphicFramePr>
            <p:cNvPr id="8195" name="Object 18"/>
            <p:cNvGraphicFramePr>
              <a:graphicFrameLocks noChangeAspect="1"/>
            </p:cNvGraphicFramePr>
            <p:nvPr/>
          </p:nvGraphicFramePr>
          <p:xfrm>
            <a:off x="2688" y="3312"/>
            <a:ext cx="190" cy="486"/>
          </p:xfrm>
          <a:graphic>
            <a:graphicData uri="http://schemas.openxmlformats.org/presentationml/2006/ole">
              <p:oleObj spid="_x0000_s8195" name="Equation" r:id="rId3" imgW="152334" imgH="393529" progId="Equation.3">
                <p:embed/>
              </p:oleObj>
            </a:graphicData>
          </a:graphic>
        </p:graphicFrame>
      </p:grpSp>
      <p:pic>
        <p:nvPicPr>
          <p:cNvPr id="8206" name="Picture 4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1905000"/>
            <a:ext cx="3657600" cy="30480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6096000" y="4876800"/>
            <a:ext cx="2667000" cy="1466850"/>
            <a:chOff x="4176" y="2976"/>
            <a:chExt cx="1680" cy="924"/>
          </a:xfrm>
        </p:grpSpPr>
        <p:sp>
          <p:nvSpPr>
            <p:cNvPr id="8208" name="Text Box 21"/>
            <p:cNvSpPr txBox="1">
              <a:spLocks noChangeArrowheads="1"/>
            </p:cNvSpPr>
            <p:nvPr/>
          </p:nvSpPr>
          <p:spPr bwMode="auto">
            <a:xfrm>
              <a:off x="4512" y="2976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en-US" sz="2000"/>
            </a:p>
          </p:txBody>
        </p:sp>
        <p:sp>
          <p:nvSpPr>
            <p:cNvPr id="8209" name="Text Box 22"/>
            <p:cNvSpPr txBox="1">
              <a:spLocks noChangeArrowheads="1"/>
            </p:cNvSpPr>
            <p:nvPr/>
          </p:nvSpPr>
          <p:spPr bwMode="auto">
            <a:xfrm>
              <a:off x="4176" y="3270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/>
                <a:t> Viết: </a:t>
              </a:r>
            </a:p>
          </p:txBody>
        </p:sp>
        <p:sp>
          <p:nvSpPr>
            <p:cNvPr id="8210" name="Text Box 23"/>
            <p:cNvSpPr txBox="1">
              <a:spLocks noChangeArrowheads="1"/>
            </p:cNvSpPr>
            <p:nvPr/>
          </p:nvSpPr>
          <p:spPr bwMode="auto">
            <a:xfrm>
              <a:off x="4176" y="3648"/>
              <a:ext cx="16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/>
                <a:t>Đọc: một phần hai</a:t>
              </a:r>
            </a:p>
          </p:txBody>
        </p:sp>
        <p:graphicFrame>
          <p:nvGraphicFramePr>
            <p:cNvPr id="8194" name="Object 24"/>
            <p:cNvGraphicFramePr>
              <a:graphicFrameLocks noChangeAspect="1"/>
            </p:cNvGraphicFramePr>
            <p:nvPr/>
          </p:nvGraphicFramePr>
          <p:xfrm>
            <a:off x="4848" y="3216"/>
            <a:ext cx="190" cy="486"/>
          </p:xfrm>
          <a:graphic>
            <a:graphicData uri="http://schemas.openxmlformats.org/presentationml/2006/ole">
              <p:oleObj spid="_x0000_s8194" name="Equation" r:id="rId5" imgW="152334" imgH="393529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9221" name="Group 6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9242" name="Rectangle 7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3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1/107</a:t>
              </a:r>
            </a:p>
          </p:txBody>
        </p:sp>
      </p:grpSp>
      <p:sp>
        <p:nvSpPr>
          <p:cNvPr id="9222" name="Text Box 9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9223" name="Text Box 10"/>
          <p:cNvSpPr txBox="1">
            <a:spLocks noChangeArrowheads="1"/>
          </p:cNvSpPr>
          <p:nvPr/>
        </p:nvSpPr>
        <p:spPr bwMode="auto">
          <a:xfrm>
            <a:off x="914400" y="990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* </a:t>
            </a:r>
            <a:r>
              <a:rPr lang="en-US" sz="2400" b="1" i="1" u="sng"/>
              <a:t>Thực hành</a:t>
            </a:r>
          </a:p>
        </p:txBody>
      </p:sp>
      <p:sp>
        <p:nvSpPr>
          <p:cNvPr id="9224" name="Text Box 11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sp>
        <p:nvSpPr>
          <p:cNvPr id="9225" name="Oval 12"/>
          <p:cNvSpPr>
            <a:spLocks noChangeArrowheads="1"/>
          </p:cNvSpPr>
          <p:nvPr/>
        </p:nvSpPr>
        <p:spPr bwMode="auto">
          <a:xfrm>
            <a:off x="381000" y="1371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/>
              <a:t>1</a:t>
            </a:r>
          </a:p>
        </p:txBody>
      </p:sp>
      <p:sp>
        <p:nvSpPr>
          <p:cNvPr id="9226" name="Text Box 13"/>
          <p:cNvSpPr txBox="1">
            <a:spLocks noChangeArrowheads="1"/>
          </p:cNvSpPr>
          <p:nvPr/>
        </p:nvSpPr>
        <p:spPr bwMode="auto">
          <a:xfrm>
            <a:off x="685800" y="1295400"/>
            <a:ext cx="7696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a) Viết rồi </a:t>
            </a:r>
            <a:r>
              <a:rPr lang="vi-VN" sz="2400"/>
              <a:t>đ</a:t>
            </a:r>
            <a:r>
              <a:rPr lang="en-US" sz="2400"/>
              <a:t>ọc phân số chỉ phần </a:t>
            </a:r>
            <a:r>
              <a:rPr lang="vi-VN" sz="2400"/>
              <a:t>đ</a:t>
            </a:r>
            <a:r>
              <a:rPr lang="en-US" sz="2400"/>
              <a:t>ã tô màu trong mỗi hình d</a:t>
            </a:r>
            <a:r>
              <a:rPr lang="vi-VN" sz="2400"/>
              <a:t>ư</a:t>
            </a:r>
            <a:r>
              <a:rPr lang="en-US" sz="2400"/>
              <a:t>ới </a:t>
            </a:r>
            <a:r>
              <a:rPr lang="vi-VN" sz="2400"/>
              <a:t>đ</a:t>
            </a:r>
            <a:r>
              <a:rPr lang="en-US" sz="2400"/>
              <a:t>ây:</a:t>
            </a:r>
          </a:p>
        </p:txBody>
      </p:sp>
      <p:sp>
        <p:nvSpPr>
          <p:cNvPr id="9227" name="Text Box 15"/>
          <p:cNvSpPr txBox="1">
            <a:spLocks noChangeArrowheads="1"/>
          </p:cNvSpPr>
          <p:nvPr/>
        </p:nvSpPr>
        <p:spPr bwMode="auto">
          <a:xfrm>
            <a:off x="3733800" y="48768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6</a:t>
            </a:r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3200400" y="5257800"/>
            <a:ext cx="2667000" cy="1147763"/>
            <a:chOff x="2016" y="3312"/>
            <a:chExt cx="1680" cy="723"/>
          </a:xfrm>
        </p:grpSpPr>
        <p:sp>
          <p:nvSpPr>
            <p:cNvPr id="9240" name="Text Box 16"/>
            <p:cNvSpPr txBox="1">
              <a:spLocks noChangeArrowheads="1"/>
            </p:cNvSpPr>
            <p:nvPr/>
          </p:nvSpPr>
          <p:spPr bwMode="auto">
            <a:xfrm>
              <a:off x="2016" y="3366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 Viết: </a:t>
              </a:r>
            </a:p>
          </p:txBody>
        </p:sp>
        <p:sp>
          <p:nvSpPr>
            <p:cNvPr id="9241" name="Text Box 17"/>
            <p:cNvSpPr txBox="1">
              <a:spLocks noChangeArrowheads="1"/>
            </p:cNvSpPr>
            <p:nvPr/>
          </p:nvSpPr>
          <p:spPr bwMode="auto">
            <a:xfrm>
              <a:off x="2016" y="3744"/>
              <a:ext cx="16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Đọc: ba phần bảy</a:t>
              </a:r>
            </a:p>
          </p:txBody>
        </p:sp>
        <p:graphicFrame>
          <p:nvGraphicFramePr>
            <p:cNvPr id="9218" name="Object 18"/>
            <p:cNvGraphicFramePr>
              <a:graphicFrameLocks noChangeAspect="1"/>
            </p:cNvGraphicFramePr>
            <p:nvPr/>
          </p:nvGraphicFramePr>
          <p:xfrm>
            <a:off x="2688" y="3312"/>
            <a:ext cx="190" cy="486"/>
          </p:xfrm>
          <a:graphic>
            <a:graphicData uri="http://schemas.openxmlformats.org/presentationml/2006/ole">
              <p:oleObj spid="_x0000_s9218" name="Equation" r:id="rId3" imgW="152334" imgH="393529" progId="Equation.3">
                <p:embed/>
              </p:oleObj>
            </a:graphicData>
          </a:graphic>
        </p:graphicFrame>
      </p:grpSp>
      <p:grpSp>
        <p:nvGrpSpPr>
          <p:cNvPr id="9229" name="Group 19"/>
          <p:cNvGrpSpPr>
            <a:grpSpLocks/>
          </p:cNvGrpSpPr>
          <p:nvPr/>
        </p:nvGrpSpPr>
        <p:grpSpPr bwMode="auto">
          <a:xfrm>
            <a:off x="1371600" y="2209800"/>
            <a:ext cx="6248400" cy="2667000"/>
            <a:chOff x="1008" y="2544"/>
            <a:chExt cx="2736" cy="1056"/>
          </a:xfrm>
        </p:grpSpPr>
        <p:grpSp>
          <p:nvGrpSpPr>
            <p:cNvPr id="9230" name="Group 20"/>
            <p:cNvGrpSpPr>
              <a:grpSpLocks/>
            </p:cNvGrpSpPr>
            <p:nvPr/>
          </p:nvGrpSpPr>
          <p:grpSpPr bwMode="auto">
            <a:xfrm>
              <a:off x="1536" y="2544"/>
              <a:ext cx="1104" cy="1056"/>
              <a:chOff x="1536" y="2544"/>
              <a:chExt cx="1104" cy="1056"/>
            </a:xfrm>
          </p:grpSpPr>
          <p:sp>
            <p:nvSpPr>
              <p:cNvPr id="6178" name="AutoShape 34"/>
              <p:cNvSpPr>
                <a:spLocks noChangeArrowheads="1"/>
              </p:cNvSpPr>
              <p:nvPr/>
            </p:nvSpPr>
            <p:spPr bwMode="auto">
              <a:xfrm>
                <a:off x="1536" y="2544"/>
                <a:ext cx="480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  <a:cs typeface="+mn-cs"/>
                </a:endParaRPr>
              </a:p>
            </p:txBody>
          </p:sp>
          <p:sp>
            <p:nvSpPr>
              <p:cNvPr id="6182" name="AutoShape 38"/>
              <p:cNvSpPr>
                <a:spLocks noChangeArrowheads="1"/>
              </p:cNvSpPr>
              <p:nvPr/>
            </p:nvSpPr>
            <p:spPr bwMode="auto">
              <a:xfrm>
                <a:off x="1584" y="3168"/>
                <a:ext cx="480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  <a:cs typeface="+mn-cs"/>
                </a:endParaRPr>
              </a:p>
            </p:txBody>
          </p:sp>
          <p:sp>
            <p:nvSpPr>
              <p:cNvPr id="6183" name="AutoShape 39"/>
              <p:cNvSpPr>
                <a:spLocks noChangeArrowheads="1"/>
              </p:cNvSpPr>
              <p:nvPr/>
            </p:nvSpPr>
            <p:spPr bwMode="auto">
              <a:xfrm>
                <a:off x="2161" y="3168"/>
                <a:ext cx="480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  <a:cs typeface="+mn-cs"/>
                </a:endParaRPr>
              </a:p>
            </p:txBody>
          </p:sp>
        </p:grpSp>
        <p:grpSp>
          <p:nvGrpSpPr>
            <p:cNvPr id="9231" name="Group 24"/>
            <p:cNvGrpSpPr>
              <a:grpSpLocks/>
            </p:cNvGrpSpPr>
            <p:nvPr/>
          </p:nvGrpSpPr>
          <p:grpSpPr bwMode="auto">
            <a:xfrm>
              <a:off x="1008" y="2544"/>
              <a:ext cx="2736" cy="1056"/>
              <a:chOff x="1008" y="2544"/>
              <a:chExt cx="2736" cy="1056"/>
            </a:xfrm>
          </p:grpSpPr>
          <p:sp>
            <p:nvSpPr>
              <p:cNvPr id="9232" name="AutoShape 35"/>
              <p:cNvSpPr>
                <a:spLocks noChangeArrowheads="1"/>
              </p:cNvSpPr>
              <p:nvPr/>
            </p:nvSpPr>
            <p:spPr bwMode="auto">
              <a:xfrm>
                <a:off x="2112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3" name="AutoShape 36"/>
              <p:cNvSpPr>
                <a:spLocks noChangeArrowheads="1"/>
              </p:cNvSpPr>
              <p:nvPr/>
            </p:nvSpPr>
            <p:spPr bwMode="auto">
              <a:xfrm>
                <a:off x="268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4" name="AutoShape 37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5" name="AutoShape 40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6" name="AutoShape 41"/>
              <p:cNvSpPr>
                <a:spLocks noChangeArrowheads="1"/>
              </p:cNvSpPr>
              <p:nvPr/>
            </p:nvSpPr>
            <p:spPr bwMode="auto">
              <a:xfrm>
                <a:off x="100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8" name="Group 2"/>
          <p:cNvGrpSpPr>
            <a:grpSpLocks/>
          </p:cNvGrpSpPr>
          <p:nvPr/>
        </p:nvGrpSpPr>
        <p:grpSpPr bwMode="auto">
          <a:xfrm>
            <a:off x="762000" y="1676400"/>
            <a:ext cx="2286000" cy="1066800"/>
            <a:chOff x="384" y="1536"/>
            <a:chExt cx="1680" cy="1056"/>
          </a:xfrm>
        </p:grpSpPr>
        <p:grpSp>
          <p:nvGrpSpPr>
            <p:cNvPr id="10316" name="Group 3"/>
            <p:cNvGrpSpPr>
              <a:grpSpLocks/>
            </p:cNvGrpSpPr>
            <p:nvPr/>
          </p:nvGrpSpPr>
          <p:grpSpPr bwMode="auto">
            <a:xfrm>
              <a:off x="384" y="1536"/>
              <a:ext cx="672" cy="1056"/>
              <a:chOff x="384" y="1536"/>
              <a:chExt cx="672" cy="1056"/>
            </a:xfrm>
          </p:grpSpPr>
          <p:sp>
            <p:nvSpPr>
              <p:cNvPr id="10320" name="Rectangle 4"/>
              <p:cNvSpPr>
                <a:spLocks noChangeArrowheads="1"/>
              </p:cNvSpPr>
              <p:nvPr/>
            </p:nvSpPr>
            <p:spPr bwMode="auto">
              <a:xfrm>
                <a:off x="384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321" name="Rectangle 6"/>
              <p:cNvSpPr>
                <a:spLocks noChangeArrowheads="1"/>
              </p:cNvSpPr>
              <p:nvPr/>
            </p:nvSpPr>
            <p:spPr bwMode="auto">
              <a:xfrm>
                <a:off x="720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10317" name="Rectangle 7"/>
            <p:cNvSpPr>
              <a:spLocks noChangeArrowheads="1"/>
            </p:cNvSpPr>
            <p:nvPr/>
          </p:nvSpPr>
          <p:spPr bwMode="auto">
            <a:xfrm>
              <a:off x="1056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18" name="Rectangle 8"/>
            <p:cNvSpPr>
              <a:spLocks noChangeArrowheads="1"/>
            </p:cNvSpPr>
            <p:nvPr/>
          </p:nvSpPr>
          <p:spPr bwMode="auto">
            <a:xfrm>
              <a:off x="1392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19" name="Rectangle 9"/>
            <p:cNvSpPr>
              <a:spLocks noChangeArrowheads="1"/>
            </p:cNvSpPr>
            <p:nvPr/>
          </p:nvSpPr>
          <p:spPr bwMode="auto">
            <a:xfrm>
              <a:off x="1728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pic>
        <p:nvPicPr>
          <p:cNvPr id="10249" name="Picture 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1600200"/>
            <a:ext cx="1524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50" name="Group 10"/>
          <p:cNvGrpSpPr>
            <a:grpSpLocks/>
          </p:cNvGrpSpPr>
          <p:nvPr/>
        </p:nvGrpSpPr>
        <p:grpSpPr bwMode="auto">
          <a:xfrm>
            <a:off x="6781800" y="1600200"/>
            <a:ext cx="1600200" cy="1295400"/>
            <a:chOff x="4272" y="1200"/>
            <a:chExt cx="1152" cy="1008"/>
          </a:xfrm>
        </p:grpSpPr>
        <p:sp>
          <p:nvSpPr>
            <p:cNvPr id="10314" name="AutoShape 26"/>
            <p:cNvSpPr>
              <a:spLocks noChangeArrowheads="1"/>
            </p:cNvSpPr>
            <p:nvPr/>
          </p:nvSpPr>
          <p:spPr bwMode="auto">
            <a:xfrm>
              <a:off x="4272" y="1200"/>
              <a:ext cx="1152" cy="1008"/>
            </a:xfrm>
            <a:prstGeom prst="triangle">
              <a:avLst>
                <a:gd name="adj" fmla="val 50000"/>
              </a:avLst>
            </a:prstGeom>
            <a:solidFill>
              <a:srgbClr val="9999FF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15" name="AutoShape 27"/>
            <p:cNvSpPr>
              <a:spLocks noChangeArrowheads="1"/>
            </p:cNvSpPr>
            <p:nvPr/>
          </p:nvSpPr>
          <p:spPr bwMode="auto">
            <a:xfrm rot="10800000">
              <a:off x="4560" y="1704"/>
              <a:ext cx="576" cy="50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 sz="1600">
                <a:solidFill>
                  <a:schemeClr val="accent2"/>
                </a:solidFill>
              </a:endParaRPr>
            </a:p>
          </p:txBody>
        </p:sp>
      </p:grpSp>
      <p:sp>
        <p:nvSpPr>
          <p:cNvPr id="10251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0252" name="Text Box 16"/>
          <p:cNvSpPr txBox="1">
            <a:spLocks noChangeArrowheads="1"/>
          </p:cNvSpPr>
          <p:nvPr/>
        </p:nvSpPr>
        <p:spPr bwMode="auto">
          <a:xfrm>
            <a:off x="2819400" y="3810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/>
              <a:t>Toán </a:t>
            </a:r>
          </a:p>
        </p:txBody>
      </p:sp>
      <p:grpSp>
        <p:nvGrpSpPr>
          <p:cNvPr id="10253" name="Group 17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10312" name="Rectangle 18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13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4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4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1/107</a:t>
              </a:r>
            </a:p>
          </p:txBody>
        </p:sp>
      </p:grpSp>
      <p:sp>
        <p:nvSpPr>
          <p:cNvPr id="10254" name="Text Box 20"/>
          <p:cNvSpPr txBox="1">
            <a:spLocks noChangeArrowheads="1"/>
          </p:cNvSpPr>
          <p:nvPr/>
        </p:nvSpPr>
        <p:spPr bwMode="auto">
          <a:xfrm>
            <a:off x="2819400" y="685800"/>
            <a:ext cx="312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Phân số</a:t>
            </a:r>
          </a:p>
        </p:txBody>
      </p:sp>
      <p:grpSp>
        <p:nvGrpSpPr>
          <p:cNvPr id="10255" name="Group 21"/>
          <p:cNvGrpSpPr>
            <a:grpSpLocks/>
          </p:cNvGrpSpPr>
          <p:nvPr/>
        </p:nvGrpSpPr>
        <p:grpSpPr bwMode="auto">
          <a:xfrm>
            <a:off x="533400" y="4114800"/>
            <a:ext cx="2514600" cy="762000"/>
            <a:chOff x="528" y="1200"/>
            <a:chExt cx="2352" cy="864"/>
          </a:xfrm>
        </p:grpSpPr>
        <p:sp>
          <p:nvSpPr>
            <p:cNvPr id="10301" name="Oval 4"/>
            <p:cNvSpPr>
              <a:spLocks noChangeArrowheads="1"/>
            </p:cNvSpPr>
            <p:nvPr/>
          </p:nvSpPr>
          <p:spPr bwMode="auto">
            <a:xfrm>
              <a:off x="528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02" name="Oval 16"/>
            <p:cNvSpPr>
              <a:spLocks noChangeArrowheads="1"/>
            </p:cNvSpPr>
            <p:nvPr/>
          </p:nvSpPr>
          <p:spPr bwMode="auto">
            <a:xfrm>
              <a:off x="52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03" name="Oval 18"/>
            <p:cNvSpPr>
              <a:spLocks noChangeArrowheads="1"/>
            </p:cNvSpPr>
            <p:nvPr/>
          </p:nvSpPr>
          <p:spPr bwMode="auto">
            <a:xfrm>
              <a:off x="100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04" name="Oval 20"/>
            <p:cNvSpPr>
              <a:spLocks noChangeArrowheads="1"/>
            </p:cNvSpPr>
            <p:nvPr/>
          </p:nvSpPr>
          <p:spPr bwMode="auto">
            <a:xfrm>
              <a:off x="153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grpSp>
          <p:nvGrpSpPr>
            <p:cNvPr id="10305" name="Group 26"/>
            <p:cNvGrpSpPr>
              <a:grpSpLocks/>
            </p:cNvGrpSpPr>
            <p:nvPr/>
          </p:nvGrpSpPr>
          <p:grpSpPr bwMode="auto">
            <a:xfrm>
              <a:off x="1008" y="1200"/>
              <a:ext cx="1392" cy="384"/>
              <a:chOff x="1008" y="1200"/>
              <a:chExt cx="1392" cy="384"/>
            </a:xfrm>
          </p:grpSpPr>
          <p:sp>
            <p:nvSpPr>
              <p:cNvPr id="10309" name="Oval 17"/>
              <p:cNvSpPr>
                <a:spLocks noChangeArrowheads="1"/>
              </p:cNvSpPr>
              <p:nvPr/>
            </p:nvSpPr>
            <p:spPr bwMode="auto">
              <a:xfrm>
                <a:off x="1008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0310" name="Oval 19"/>
              <p:cNvSpPr>
                <a:spLocks noChangeArrowheads="1"/>
              </p:cNvSpPr>
              <p:nvPr/>
            </p:nvSpPr>
            <p:spPr bwMode="auto">
              <a:xfrm>
                <a:off x="153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0311" name="Oval 21"/>
              <p:cNvSpPr>
                <a:spLocks noChangeArrowheads="1"/>
              </p:cNvSpPr>
              <p:nvPr/>
            </p:nvSpPr>
            <p:spPr bwMode="auto">
              <a:xfrm>
                <a:off x="201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10306" name="Oval 22"/>
            <p:cNvSpPr>
              <a:spLocks noChangeArrowheads="1"/>
            </p:cNvSpPr>
            <p:nvPr/>
          </p:nvSpPr>
          <p:spPr bwMode="auto">
            <a:xfrm>
              <a:off x="201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07" name="Oval 23"/>
            <p:cNvSpPr>
              <a:spLocks noChangeArrowheads="1"/>
            </p:cNvSpPr>
            <p:nvPr/>
          </p:nvSpPr>
          <p:spPr bwMode="auto">
            <a:xfrm>
              <a:off x="2496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08" name="Oval 24"/>
            <p:cNvSpPr>
              <a:spLocks noChangeArrowheads="1"/>
            </p:cNvSpPr>
            <p:nvPr/>
          </p:nvSpPr>
          <p:spPr bwMode="auto">
            <a:xfrm>
              <a:off x="249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0256" name="Group 33"/>
          <p:cNvGrpSpPr>
            <a:grpSpLocks/>
          </p:cNvGrpSpPr>
          <p:nvPr/>
        </p:nvGrpSpPr>
        <p:grpSpPr bwMode="auto">
          <a:xfrm>
            <a:off x="5715000" y="4114800"/>
            <a:ext cx="3254375" cy="1101725"/>
            <a:chOff x="1008" y="2544"/>
            <a:chExt cx="2736" cy="1056"/>
          </a:xfrm>
        </p:grpSpPr>
        <p:grpSp>
          <p:nvGrpSpPr>
            <p:cNvPr id="10291" name="Group 34"/>
            <p:cNvGrpSpPr>
              <a:grpSpLocks/>
            </p:cNvGrpSpPr>
            <p:nvPr/>
          </p:nvGrpSpPr>
          <p:grpSpPr bwMode="auto">
            <a:xfrm>
              <a:off x="1536" y="2544"/>
              <a:ext cx="1104" cy="1056"/>
              <a:chOff x="1536" y="2544"/>
              <a:chExt cx="1104" cy="1056"/>
            </a:xfrm>
          </p:grpSpPr>
          <p:sp>
            <p:nvSpPr>
              <p:cNvPr id="6178" name="AutoShape 34"/>
              <p:cNvSpPr>
                <a:spLocks noChangeArrowheads="1"/>
              </p:cNvSpPr>
              <p:nvPr/>
            </p:nvSpPr>
            <p:spPr bwMode="auto">
              <a:xfrm>
                <a:off x="1538" y="2544"/>
                <a:ext cx="479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  <a:cs typeface="+mn-cs"/>
                </a:endParaRPr>
              </a:p>
            </p:txBody>
          </p:sp>
          <p:sp>
            <p:nvSpPr>
              <p:cNvPr id="6182" name="AutoShape 38"/>
              <p:cNvSpPr>
                <a:spLocks noChangeArrowheads="1"/>
              </p:cNvSpPr>
              <p:nvPr/>
            </p:nvSpPr>
            <p:spPr bwMode="auto">
              <a:xfrm>
                <a:off x="1586" y="3168"/>
                <a:ext cx="479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  <a:cs typeface="+mn-cs"/>
                </a:endParaRPr>
              </a:p>
            </p:txBody>
          </p:sp>
          <p:sp>
            <p:nvSpPr>
              <p:cNvPr id="6183" name="AutoShape 39"/>
              <p:cNvSpPr>
                <a:spLocks noChangeArrowheads="1"/>
              </p:cNvSpPr>
              <p:nvPr/>
            </p:nvSpPr>
            <p:spPr bwMode="auto">
              <a:xfrm>
                <a:off x="2160" y="3168"/>
                <a:ext cx="480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>
                  <a:latin typeface="Arial"/>
                  <a:cs typeface="+mn-cs"/>
                </a:endParaRPr>
              </a:p>
            </p:txBody>
          </p:sp>
        </p:grpSp>
        <p:grpSp>
          <p:nvGrpSpPr>
            <p:cNvPr id="10292" name="Group 38"/>
            <p:cNvGrpSpPr>
              <a:grpSpLocks/>
            </p:cNvGrpSpPr>
            <p:nvPr/>
          </p:nvGrpSpPr>
          <p:grpSpPr bwMode="auto">
            <a:xfrm>
              <a:off x="1008" y="2544"/>
              <a:ext cx="2736" cy="1056"/>
              <a:chOff x="1008" y="2544"/>
              <a:chExt cx="2736" cy="1056"/>
            </a:xfrm>
          </p:grpSpPr>
          <p:sp>
            <p:nvSpPr>
              <p:cNvPr id="10293" name="AutoShape 35"/>
              <p:cNvSpPr>
                <a:spLocks noChangeArrowheads="1"/>
              </p:cNvSpPr>
              <p:nvPr/>
            </p:nvSpPr>
            <p:spPr bwMode="auto">
              <a:xfrm>
                <a:off x="2112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0294" name="AutoShape 36"/>
              <p:cNvSpPr>
                <a:spLocks noChangeArrowheads="1"/>
              </p:cNvSpPr>
              <p:nvPr/>
            </p:nvSpPr>
            <p:spPr bwMode="auto">
              <a:xfrm>
                <a:off x="268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0295" name="AutoShape 37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0296" name="AutoShape 40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0297" name="AutoShape 41"/>
              <p:cNvSpPr>
                <a:spLocks noChangeArrowheads="1"/>
              </p:cNvSpPr>
              <p:nvPr/>
            </p:nvSpPr>
            <p:spPr bwMode="auto">
              <a:xfrm>
                <a:off x="100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</p:grpSp>
      <p:pic>
        <p:nvPicPr>
          <p:cNvPr id="10257" name="Picture 4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4114800"/>
            <a:ext cx="1447800" cy="1219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10258" name="Text Box 45"/>
          <p:cNvSpPr txBox="1">
            <a:spLocks noChangeArrowheads="1"/>
          </p:cNvSpPr>
          <p:nvPr/>
        </p:nvSpPr>
        <p:spPr bwMode="auto">
          <a:xfrm>
            <a:off x="914400" y="9144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000"/>
              <a:t> * </a:t>
            </a:r>
            <a:r>
              <a:rPr lang="en-US" sz="2000" b="1" i="1" u="sng"/>
              <a:t>Thực hành</a:t>
            </a:r>
          </a:p>
        </p:txBody>
      </p:sp>
      <p:sp>
        <p:nvSpPr>
          <p:cNvPr id="10259" name="Text Box 46"/>
          <p:cNvSpPr txBox="1">
            <a:spLocks noChangeArrowheads="1"/>
          </p:cNvSpPr>
          <p:nvPr/>
        </p:nvSpPr>
        <p:spPr bwMode="auto">
          <a:xfrm>
            <a:off x="4191000" y="28194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/>
              <a:t> </a:t>
            </a:r>
            <a:r>
              <a:rPr lang="en-US"/>
              <a:t>Hình 2</a:t>
            </a:r>
          </a:p>
        </p:txBody>
      </p:sp>
      <p:sp>
        <p:nvSpPr>
          <p:cNvPr id="10260" name="Text Box 47"/>
          <p:cNvSpPr txBox="1">
            <a:spLocks noChangeArrowheads="1"/>
          </p:cNvSpPr>
          <p:nvPr/>
        </p:nvSpPr>
        <p:spPr bwMode="auto">
          <a:xfrm>
            <a:off x="6934200" y="28194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/>
              <a:t> </a:t>
            </a:r>
            <a:r>
              <a:rPr lang="en-US"/>
              <a:t>Hình 3</a:t>
            </a:r>
          </a:p>
        </p:txBody>
      </p:sp>
      <p:sp>
        <p:nvSpPr>
          <p:cNvPr id="10261" name="Text Box 48"/>
          <p:cNvSpPr txBox="1">
            <a:spLocks noChangeArrowheads="1"/>
          </p:cNvSpPr>
          <p:nvPr/>
        </p:nvSpPr>
        <p:spPr bwMode="auto">
          <a:xfrm>
            <a:off x="2819400" y="3810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/>
              <a:t>Toán </a:t>
            </a:r>
          </a:p>
        </p:txBody>
      </p:sp>
      <p:sp>
        <p:nvSpPr>
          <p:cNvPr id="51251" name="Text Box 51"/>
          <p:cNvSpPr txBox="1">
            <a:spLocks noChangeArrowheads="1"/>
          </p:cNvSpPr>
          <p:nvPr/>
        </p:nvSpPr>
        <p:spPr bwMode="auto">
          <a:xfrm>
            <a:off x="609600" y="62484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000"/>
              <a:t> b) Trong mỗi phân số </a:t>
            </a:r>
            <a:r>
              <a:rPr lang="vi-VN" sz="2000"/>
              <a:t>đ</a:t>
            </a:r>
            <a:r>
              <a:rPr lang="en-US" sz="2000"/>
              <a:t>ó, </a:t>
            </a:r>
            <a:r>
              <a:rPr lang="en-US" sz="2000" b="1" i="1"/>
              <a:t>mẫu số</a:t>
            </a:r>
            <a:r>
              <a:rPr lang="en-US" sz="2000"/>
              <a:t> cho biết gì, </a:t>
            </a:r>
            <a:r>
              <a:rPr lang="en-US" sz="2000" b="1" i="1"/>
              <a:t>tử số</a:t>
            </a:r>
            <a:r>
              <a:rPr lang="en-US" sz="2000"/>
              <a:t> cho biết gì?</a:t>
            </a:r>
          </a:p>
        </p:txBody>
      </p:sp>
      <p:sp>
        <p:nvSpPr>
          <p:cNvPr id="10263" name="Oval 52"/>
          <p:cNvSpPr>
            <a:spLocks noChangeArrowheads="1"/>
          </p:cNvSpPr>
          <p:nvPr/>
        </p:nvSpPr>
        <p:spPr bwMode="auto">
          <a:xfrm>
            <a:off x="228600" y="1295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000" b="1"/>
              <a:t>1</a:t>
            </a:r>
          </a:p>
        </p:txBody>
      </p:sp>
      <p:sp>
        <p:nvSpPr>
          <p:cNvPr id="10264" name="Text Box 53"/>
          <p:cNvSpPr txBox="1">
            <a:spLocks noChangeArrowheads="1"/>
          </p:cNvSpPr>
          <p:nvPr/>
        </p:nvSpPr>
        <p:spPr bwMode="auto">
          <a:xfrm>
            <a:off x="457200" y="1219200"/>
            <a:ext cx="845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000"/>
              <a:t> a)Viết rồi </a:t>
            </a:r>
            <a:r>
              <a:rPr lang="vi-VN" sz="2000"/>
              <a:t>đ</a:t>
            </a:r>
            <a:r>
              <a:rPr lang="en-US" sz="2000"/>
              <a:t>ọc phân số chỉ phần </a:t>
            </a:r>
            <a:r>
              <a:rPr lang="vi-VN" sz="2000"/>
              <a:t>đ</a:t>
            </a:r>
            <a:r>
              <a:rPr lang="en-US" sz="2000"/>
              <a:t>ã tô màu trong mỗi hình d</a:t>
            </a:r>
            <a:r>
              <a:rPr lang="vi-VN" sz="2000"/>
              <a:t>ư</a:t>
            </a:r>
            <a:r>
              <a:rPr lang="en-US" sz="2000"/>
              <a:t>ới </a:t>
            </a:r>
            <a:r>
              <a:rPr lang="vi-VN" sz="2000"/>
              <a:t>đ</a:t>
            </a:r>
            <a:r>
              <a:rPr lang="en-US" sz="2000"/>
              <a:t>ây:</a:t>
            </a:r>
          </a:p>
        </p:txBody>
      </p:sp>
      <p:grpSp>
        <p:nvGrpSpPr>
          <p:cNvPr id="10265" name="Group 61"/>
          <p:cNvGrpSpPr>
            <a:grpSpLocks/>
          </p:cNvGrpSpPr>
          <p:nvPr/>
        </p:nvGrpSpPr>
        <p:grpSpPr bwMode="auto">
          <a:xfrm>
            <a:off x="6477000" y="3124200"/>
            <a:ext cx="2667000" cy="979488"/>
            <a:chOff x="4080" y="2160"/>
            <a:chExt cx="1680" cy="617"/>
          </a:xfrm>
        </p:grpSpPr>
        <p:sp>
          <p:nvSpPr>
            <p:cNvPr id="10289" name="Text Box 57"/>
            <p:cNvSpPr txBox="1">
              <a:spLocks noChangeArrowheads="1"/>
            </p:cNvSpPr>
            <p:nvPr/>
          </p:nvSpPr>
          <p:spPr bwMode="auto">
            <a:xfrm>
              <a:off x="4128" y="2208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/>
                <a:t> </a:t>
              </a:r>
              <a:r>
                <a:rPr lang="en-US"/>
                <a:t>Viết:</a:t>
              </a:r>
              <a:r>
                <a:rPr lang="en-US" sz="2000"/>
                <a:t> </a:t>
              </a:r>
            </a:p>
          </p:txBody>
        </p:sp>
        <p:sp>
          <p:nvSpPr>
            <p:cNvPr id="10290" name="Text Box 58"/>
            <p:cNvSpPr txBox="1">
              <a:spLocks noChangeArrowheads="1"/>
            </p:cNvSpPr>
            <p:nvPr/>
          </p:nvSpPr>
          <p:spPr bwMode="auto">
            <a:xfrm>
              <a:off x="4080" y="2544"/>
              <a:ext cx="168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/>
                <a:t>Đọc: ba phần t</a:t>
              </a:r>
              <a:r>
                <a:rPr lang="vi-VN"/>
                <a:t>ư</a:t>
              </a:r>
              <a:endParaRPr lang="en-US"/>
            </a:p>
          </p:txBody>
        </p:sp>
        <p:graphicFrame>
          <p:nvGraphicFramePr>
            <p:cNvPr id="10247" name="Object 59"/>
            <p:cNvGraphicFramePr>
              <a:graphicFrameLocks noChangeAspect="1"/>
            </p:cNvGraphicFramePr>
            <p:nvPr/>
          </p:nvGraphicFramePr>
          <p:xfrm>
            <a:off x="4752" y="2160"/>
            <a:ext cx="190" cy="480"/>
          </p:xfrm>
          <a:graphic>
            <a:graphicData uri="http://schemas.openxmlformats.org/presentationml/2006/ole">
              <p:oleObj spid="_x0000_s10247" name="Equation" r:id="rId5" imgW="152334" imgH="393529" progId="Equation.3">
                <p:embed/>
              </p:oleObj>
            </a:graphicData>
          </a:graphic>
        </p:graphicFrame>
      </p:grpSp>
      <p:grpSp>
        <p:nvGrpSpPr>
          <p:cNvPr id="10266" name="Group 62"/>
          <p:cNvGrpSpPr>
            <a:grpSpLocks/>
          </p:cNvGrpSpPr>
          <p:nvPr/>
        </p:nvGrpSpPr>
        <p:grpSpPr bwMode="auto">
          <a:xfrm>
            <a:off x="3657600" y="3124200"/>
            <a:ext cx="2667000" cy="979488"/>
            <a:chOff x="4080" y="2160"/>
            <a:chExt cx="1680" cy="617"/>
          </a:xfrm>
        </p:grpSpPr>
        <p:sp>
          <p:nvSpPr>
            <p:cNvPr id="10287" name="Text Box 63"/>
            <p:cNvSpPr txBox="1">
              <a:spLocks noChangeArrowheads="1"/>
            </p:cNvSpPr>
            <p:nvPr/>
          </p:nvSpPr>
          <p:spPr bwMode="auto">
            <a:xfrm>
              <a:off x="4128" y="2208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/>
                <a:t> </a:t>
              </a:r>
              <a:r>
                <a:rPr lang="en-US"/>
                <a:t>Viết:</a:t>
              </a:r>
              <a:r>
                <a:rPr lang="en-US" sz="2000"/>
                <a:t> </a:t>
              </a:r>
            </a:p>
          </p:txBody>
        </p:sp>
        <p:sp>
          <p:nvSpPr>
            <p:cNvPr id="10288" name="Text Box 64"/>
            <p:cNvSpPr txBox="1">
              <a:spLocks noChangeArrowheads="1"/>
            </p:cNvSpPr>
            <p:nvPr/>
          </p:nvSpPr>
          <p:spPr bwMode="auto">
            <a:xfrm>
              <a:off x="4080" y="2544"/>
              <a:ext cx="168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/>
                <a:t>Đọc:n</a:t>
              </a:r>
              <a:r>
                <a:rPr lang="vi-VN"/>
                <a:t>ă</a:t>
              </a:r>
              <a:r>
                <a:rPr lang="en-US"/>
                <a:t>m phần tám</a:t>
              </a:r>
            </a:p>
          </p:txBody>
        </p:sp>
        <p:graphicFrame>
          <p:nvGraphicFramePr>
            <p:cNvPr id="10246" name="Object 65"/>
            <p:cNvGraphicFramePr>
              <a:graphicFrameLocks noChangeAspect="1"/>
            </p:cNvGraphicFramePr>
            <p:nvPr/>
          </p:nvGraphicFramePr>
          <p:xfrm>
            <a:off x="4760" y="2160"/>
            <a:ext cx="174" cy="480"/>
          </p:xfrm>
          <a:graphic>
            <a:graphicData uri="http://schemas.openxmlformats.org/presentationml/2006/ole">
              <p:oleObj spid="_x0000_s10246" name="Equation" r:id="rId6" imgW="139639" imgH="393529" progId="Equation.3">
                <p:embed/>
              </p:oleObj>
            </a:graphicData>
          </a:graphic>
        </p:graphicFrame>
      </p:grpSp>
      <p:grpSp>
        <p:nvGrpSpPr>
          <p:cNvPr id="10267" name="Group 70"/>
          <p:cNvGrpSpPr>
            <a:grpSpLocks/>
          </p:cNvGrpSpPr>
          <p:nvPr/>
        </p:nvGrpSpPr>
        <p:grpSpPr bwMode="auto">
          <a:xfrm>
            <a:off x="685800" y="2743200"/>
            <a:ext cx="2667000" cy="1344613"/>
            <a:chOff x="432" y="1920"/>
            <a:chExt cx="1680" cy="847"/>
          </a:xfrm>
        </p:grpSpPr>
        <p:sp>
          <p:nvSpPr>
            <p:cNvPr id="10283" name="Text Box 54"/>
            <p:cNvSpPr txBox="1">
              <a:spLocks noChangeArrowheads="1"/>
            </p:cNvSpPr>
            <p:nvPr/>
          </p:nvSpPr>
          <p:spPr bwMode="auto">
            <a:xfrm>
              <a:off x="720" y="1920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/>
                <a:t> </a:t>
              </a:r>
              <a:r>
                <a:rPr lang="en-US"/>
                <a:t>Hình 1</a:t>
              </a:r>
            </a:p>
          </p:txBody>
        </p:sp>
        <p:grpSp>
          <p:nvGrpSpPr>
            <p:cNvPr id="10284" name="Group 66"/>
            <p:cNvGrpSpPr>
              <a:grpSpLocks/>
            </p:cNvGrpSpPr>
            <p:nvPr/>
          </p:nvGrpSpPr>
          <p:grpSpPr bwMode="auto">
            <a:xfrm>
              <a:off x="432" y="2150"/>
              <a:ext cx="1680" cy="617"/>
              <a:chOff x="4080" y="2160"/>
              <a:chExt cx="1680" cy="617"/>
            </a:xfrm>
          </p:grpSpPr>
          <p:sp>
            <p:nvSpPr>
              <p:cNvPr id="10285" name="Text Box 67"/>
              <p:cNvSpPr txBox="1">
                <a:spLocks noChangeArrowheads="1"/>
              </p:cNvSpPr>
              <p:nvPr/>
            </p:nvSpPr>
            <p:spPr bwMode="auto">
              <a:xfrm>
                <a:off x="4128" y="2208"/>
                <a:ext cx="72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000"/>
                  <a:t> </a:t>
                </a:r>
                <a:r>
                  <a:rPr lang="en-US"/>
                  <a:t>Viết:</a:t>
                </a:r>
                <a:r>
                  <a:rPr lang="en-US" sz="2000"/>
                  <a:t> </a:t>
                </a:r>
              </a:p>
            </p:txBody>
          </p:sp>
          <p:sp>
            <p:nvSpPr>
              <p:cNvPr id="10286" name="Text Box 68"/>
              <p:cNvSpPr txBox="1">
                <a:spLocks noChangeArrowheads="1"/>
              </p:cNvSpPr>
              <p:nvPr/>
            </p:nvSpPr>
            <p:spPr bwMode="auto">
              <a:xfrm>
                <a:off x="4080" y="2544"/>
                <a:ext cx="168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Đọc: hai phần n</a:t>
                </a:r>
                <a:r>
                  <a:rPr lang="vi-VN"/>
                  <a:t>ă</a:t>
                </a:r>
                <a:r>
                  <a:rPr lang="en-US"/>
                  <a:t>m</a:t>
                </a:r>
              </a:p>
            </p:txBody>
          </p:sp>
          <p:graphicFrame>
            <p:nvGraphicFramePr>
              <p:cNvPr id="10245" name="Object 69"/>
              <p:cNvGraphicFramePr>
                <a:graphicFrameLocks noChangeAspect="1"/>
              </p:cNvGraphicFramePr>
              <p:nvPr/>
            </p:nvGraphicFramePr>
            <p:xfrm>
              <a:off x="4752" y="2160"/>
              <a:ext cx="190" cy="480"/>
            </p:xfrm>
            <a:graphic>
              <a:graphicData uri="http://schemas.openxmlformats.org/presentationml/2006/ole">
                <p:oleObj spid="_x0000_s10245" name="Equation" r:id="rId7" imgW="152334" imgH="393529" progId="Equation.3">
                  <p:embed/>
                </p:oleObj>
              </a:graphicData>
            </a:graphic>
          </p:graphicFrame>
        </p:grpSp>
      </p:grpSp>
      <p:grpSp>
        <p:nvGrpSpPr>
          <p:cNvPr id="10268" name="Group 71"/>
          <p:cNvGrpSpPr>
            <a:grpSpLocks/>
          </p:cNvGrpSpPr>
          <p:nvPr/>
        </p:nvGrpSpPr>
        <p:grpSpPr bwMode="auto">
          <a:xfrm>
            <a:off x="838200" y="4953000"/>
            <a:ext cx="2667000" cy="1344613"/>
            <a:chOff x="432" y="1920"/>
            <a:chExt cx="1680" cy="847"/>
          </a:xfrm>
        </p:grpSpPr>
        <p:sp>
          <p:nvSpPr>
            <p:cNvPr id="10279" name="Text Box 72"/>
            <p:cNvSpPr txBox="1">
              <a:spLocks noChangeArrowheads="1"/>
            </p:cNvSpPr>
            <p:nvPr/>
          </p:nvSpPr>
          <p:spPr bwMode="auto">
            <a:xfrm>
              <a:off x="720" y="1920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/>
                <a:t> </a:t>
              </a:r>
              <a:r>
                <a:rPr lang="en-US"/>
                <a:t>Hình 4</a:t>
              </a:r>
            </a:p>
          </p:txBody>
        </p:sp>
        <p:grpSp>
          <p:nvGrpSpPr>
            <p:cNvPr id="10280" name="Group 73"/>
            <p:cNvGrpSpPr>
              <a:grpSpLocks/>
            </p:cNvGrpSpPr>
            <p:nvPr/>
          </p:nvGrpSpPr>
          <p:grpSpPr bwMode="auto">
            <a:xfrm>
              <a:off x="432" y="2150"/>
              <a:ext cx="1680" cy="617"/>
              <a:chOff x="4080" y="2160"/>
              <a:chExt cx="1680" cy="617"/>
            </a:xfrm>
          </p:grpSpPr>
          <p:sp>
            <p:nvSpPr>
              <p:cNvPr id="10281" name="Text Box 74"/>
              <p:cNvSpPr txBox="1">
                <a:spLocks noChangeArrowheads="1"/>
              </p:cNvSpPr>
              <p:nvPr/>
            </p:nvSpPr>
            <p:spPr bwMode="auto">
              <a:xfrm>
                <a:off x="4128" y="2208"/>
                <a:ext cx="72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000"/>
                  <a:t> </a:t>
                </a:r>
                <a:r>
                  <a:rPr lang="en-US"/>
                  <a:t>Viết:</a:t>
                </a:r>
                <a:r>
                  <a:rPr lang="en-US" sz="2000"/>
                  <a:t> </a:t>
                </a:r>
              </a:p>
            </p:txBody>
          </p:sp>
          <p:sp>
            <p:nvSpPr>
              <p:cNvPr id="10282" name="Text Box 75"/>
              <p:cNvSpPr txBox="1">
                <a:spLocks noChangeArrowheads="1"/>
              </p:cNvSpPr>
              <p:nvPr/>
            </p:nvSpPr>
            <p:spPr bwMode="auto">
              <a:xfrm>
                <a:off x="4080" y="2544"/>
                <a:ext cx="168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Đọc: bảy phần m</a:t>
                </a:r>
                <a:r>
                  <a:rPr lang="vi-VN"/>
                  <a:t>ư</a:t>
                </a:r>
                <a:r>
                  <a:rPr lang="en-US"/>
                  <a:t>ời</a:t>
                </a:r>
              </a:p>
            </p:txBody>
          </p:sp>
          <p:graphicFrame>
            <p:nvGraphicFramePr>
              <p:cNvPr id="10244" name="Object 76"/>
              <p:cNvGraphicFramePr>
                <a:graphicFrameLocks noChangeAspect="1"/>
              </p:cNvGraphicFramePr>
              <p:nvPr/>
            </p:nvGraphicFramePr>
            <p:xfrm>
              <a:off x="4721" y="2160"/>
              <a:ext cx="253" cy="480"/>
            </p:xfrm>
            <a:graphic>
              <a:graphicData uri="http://schemas.openxmlformats.org/presentationml/2006/ole">
                <p:oleObj spid="_x0000_s10244" name="Equation" r:id="rId8" imgW="203112" imgH="393529" progId="Equation.3">
                  <p:embed/>
                </p:oleObj>
              </a:graphicData>
            </a:graphic>
          </p:graphicFrame>
        </p:grpSp>
      </p:grpSp>
      <p:grpSp>
        <p:nvGrpSpPr>
          <p:cNvPr id="10269" name="Group 77"/>
          <p:cNvGrpSpPr>
            <a:grpSpLocks/>
          </p:cNvGrpSpPr>
          <p:nvPr/>
        </p:nvGrpSpPr>
        <p:grpSpPr bwMode="auto">
          <a:xfrm>
            <a:off x="3505200" y="4953000"/>
            <a:ext cx="2667000" cy="1344613"/>
            <a:chOff x="432" y="1920"/>
            <a:chExt cx="1680" cy="847"/>
          </a:xfrm>
        </p:grpSpPr>
        <p:sp>
          <p:nvSpPr>
            <p:cNvPr id="10275" name="Text Box 78"/>
            <p:cNvSpPr txBox="1">
              <a:spLocks noChangeArrowheads="1"/>
            </p:cNvSpPr>
            <p:nvPr/>
          </p:nvSpPr>
          <p:spPr bwMode="auto">
            <a:xfrm>
              <a:off x="720" y="1920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/>
                <a:t> </a:t>
              </a:r>
              <a:r>
                <a:rPr lang="en-US"/>
                <a:t>Hình 5</a:t>
              </a:r>
            </a:p>
          </p:txBody>
        </p:sp>
        <p:grpSp>
          <p:nvGrpSpPr>
            <p:cNvPr id="10276" name="Group 79"/>
            <p:cNvGrpSpPr>
              <a:grpSpLocks/>
            </p:cNvGrpSpPr>
            <p:nvPr/>
          </p:nvGrpSpPr>
          <p:grpSpPr bwMode="auto">
            <a:xfrm>
              <a:off x="432" y="2150"/>
              <a:ext cx="1680" cy="617"/>
              <a:chOff x="4080" y="2160"/>
              <a:chExt cx="1680" cy="617"/>
            </a:xfrm>
          </p:grpSpPr>
          <p:sp>
            <p:nvSpPr>
              <p:cNvPr id="10277" name="Text Box 80"/>
              <p:cNvSpPr txBox="1">
                <a:spLocks noChangeArrowheads="1"/>
              </p:cNvSpPr>
              <p:nvPr/>
            </p:nvSpPr>
            <p:spPr bwMode="auto">
              <a:xfrm>
                <a:off x="4128" y="2208"/>
                <a:ext cx="72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000"/>
                  <a:t> </a:t>
                </a:r>
                <a:r>
                  <a:rPr lang="en-US"/>
                  <a:t>Viết:</a:t>
                </a:r>
                <a:r>
                  <a:rPr lang="en-US" sz="2000"/>
                  <a:t> </a:t>
                </a:r>
              </a:p>
            </p:txBody>
          </p:sp>
          <p:sp>
            <p:nvSpPr>
              <p:cNvPr id="10278" name="Text Box 81"/>
              <p:cNvSpPr txBox="1">
                <a:spLocks noChangeArrowheads="1"/>
              </p:cNvSpPr>
              <p:nvPr/>
            </p:nvSpPr>
            <p:spPr bwMode="auto">
              <a:xfrm>
                <a:off x="4080" y="2544"/>
                <a:ext cx="168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Đọc: ba phần sáu</a:t>
                </a:r>
              </a:p>
            </p:txBody>
          </p:sp>
          <p:graphicFrame>
            <p:nvGraphicFramePr>
              <p:cNvPr id="10243" name="Object 82"/>
              <p:cNvGraphicFramePr>
                <a:graphicFrameLocks noChangeAspect="1"/>
              </p:cNvGraphicFramePr>
              <p:nvPr/>
            </p:nvGraphicFramePr>
            <p:xfrm>
              <a:off x="4752" y="2160"/>
              <a:ext cx="190" cy="480"/>
            </p:xfrm>
            <a:graphic>
              <a:graphicData uri="http://schemas.openxmlformats.org/presentationml/2006/ole">
                <p:oleObj spid="_x0000_s10243" name="Equation" r:id="rId9" imgW="152334" imgH="393529" progId="Equation.3">
                  <p:embed/>
                </p:oleObj>
              </a:graphicData>
            </a:graphic>
          </p:graphicFrame>
        </p:grpSp>
      </p:grpSp>
      <p:grpSp>
        <p:nvGrpSpPr>
          <p:cNvPr id="10270" name="Group 83"/>
          <p:cNvGrpSpPr>
            <a:grpSpLocks/>
          </p:cNvGrpSpPr>
          <p:nvPr/>
        </p:nvGrpSpPr>
        <p:grpSpPr bwMode="auto">
          <a:xfrm>
            <a:off x="6248400" y="4953000"/>
            <a:ext cx="2667000" cy="1344613"/>
            <a:chOff x="432" y="1920"/>
            <a:chExt cx="1680" cy="847"/>
          </a:xfrm>
        </p:grpSpPr>
        <p:sp>
          <p:nvSpPr>
            <p:cNvPr id="10271" name="Text Box 84"/>
            <p:cNvSpPr txBox="1">
              <a:spLocks noChangeArrowheads="1"/>
            </p:cNvSpPr>
            <p:nvPr/>
          </p:nvSpPr>
          <p:spPr bwMode="auto">
            <a:xfrm>
              <a:off x="720" y="1920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/>
                <a:t> </a:t>
              </a:r>
              <a:r>
                <a:rPr lang="en-US"/>
                <a:t>Hình 6</a:t>
              </a:r>
            </a:p>
          </p:txBody>
        </p:sp>
        <p:grpSp>
          <p:nvGrpSpPr>
            <p:cNvPr id="10272" name="Group 85"/>
            <p:cNvGrpSpPr>
              <a:grpSpLocks/>
            </p:cNvGrpSpPr>
            <p:nvPr/>
          </p:nvGrpSpPr>
          <p:grpSpPr bwMode="auto">
            <a:xfrm>
              <a:off x="432" y="2150"/>
              <a:ext cx="1680" cy="617"/>
              <a:chOff x="4080" y="2160"/>
              <a:chExt cx="1680" cy="617"/>
            </a:xfrm>
          </p:grpSpPr>
          <p:sp>
            <p:nvSpPr>
              <p:cNvPr id="10273" name="Text Box 86"/>
              <p:cNvSpPr txBox="1">
                <a:spLocks noChangeArrowheads="1"/>
              </p:cNvSpPr>
              <p:nvPr/>
            </p:nvSpPr>
            <p:spPr bwMode="auto">
              <a:xfrm>
                <a:off x="4128" y="2208"/>
                <a:ext cx="72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000"/>
                  <a:t> </a:t>
                </a:r>
                <a:r>
                  <a:rPr lang="en-US"/>
                  <a:t>Viết:</a:t>
                </a:r>
                <a:r>
                  <a:rPr lang="en-US" sz="2000"/>
                  <a:t> </a:t>
                </a:r>
              </a:p>
            </p:txBody>
          </p:sp>
          <p:sp>
            <p:nvSpPr>
              <p:cNvPr id="10274" name="Text Box 87"/>
              <p:cNvSpPr txBox="1">
                <a:spLocks noChangeArrowheads="1"/>
              </p:cNvSpPr>
              <p:nvPr/>
            </p:nvSpPr>
            <p:spPr bwMode="auto">
              <a:xfrm>
                <a:off x="4080" y="2544"/>
                <a:ext cx="168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Đọc: ba phần bảy</a:t>
                </a:r>
              </a:p>
            </p:txBody>
          </p:sp>
          <p:graphicFrame>
            <p:nvGraphicFramePr>
              <p:cNvPr id="10242" name="Object 88"/>
              <p:cNvGraphicFramePr>
                <a:graphicFrameLocks noChangeAspect="1"/>
              </p:cNvGraphicFramePr>
              <p:nvPr/>
            </p:nvGraphicFramePr>
            <p:xfrm>
              <a:off x="4752" y="2160"/>
              <a:ext cx="190" cy="480"/>
            </p:xfrm>
            <a:graphic>
              <a:graphicData uri="http://schemas.openxmlformats.org/presentationml/2006/ole">
                <p:oleObj spid="_x0000_s10242" name="Equation" r:id="rId10" imgW="152334" imgH="393529" progId="Equation.3">
                  <p:embed/>
                </p:oleObj>
              </a:graphicData>
            </a:graphic>
          </p:graphicFrame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273" name="Text Box 16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11274" name="Group 17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11332" name="Rectangle 18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2/107</a:t>
              </a:r>
            </a:p>
          </p:txBody>
        </p:sp>
      </p:grpSp>
      <p:sp>
        <p:nvSpPr>
          <p:cNvPr id="11275" name="Text Box 20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11276" name="Text Box 45"/>
          <p:cNvSpPr txBox="1">
            <a:spLocks noChangeArrowheads="1"/>
          </p:cNvSpPr>
          <p:nvPr/>
        </p:nvSpPr>
        <p:spPr bwMode="auto">
          <a:xfrm>
            <a:off x="914400" y="990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* </a:t>
            </a:r>
            <a:r>
              <a:rPr lang="en-US" sz="2400" b="1" i="1" u="sng"/>
              <a:t>Thực hành</a:t>
            </a:r>
          </a:p>
        </p:txBody>
      </p:sp>
      <p:sp>
        <p:nvSpPr>
          <p:cNvPr id="11277" name="Text Box 48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sp>
        <p:nvSpPr>
          <p:cNvPr id="11278" name="Oval 52"/>
          <p:cNvSpPr>
            <a:spLocks noChangeArrowheads="1"/>
          </p:cNvSpPr>
          <p:nvPr/>
        </p:nvSpPr>
        <p:spPr bwMode="auto">
          <a:xfrm>
            <a:off x="381000" y="1371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/>
              <a:t>2</a:t>
            </a:r>
          </a:p>
        </p:txBody>
      </p:sp>
      <p:sp>
        <p:nvSpPr>
          <p:cNvPr id="11279" name="Text Box 53"/>
          <p:cNvSpPr txBox="1">
            <a:spLocks noChangeArrowheads="1"/>
          </p:cNvSpPr>
          <p:nvPr/>
        </p:nvSpPr>
        <p:spPr bwMode="auto">
          <a:xfrm>
            <a:off x="685800" y="1311275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/>
              <a:t>Viết theo mẫu:</a:t>
            </a:r>
          </a:p>
        </p:txBody>
      </p:sp>
      <p:graphicFrame>
        <p:nvGraphicFramePr>
          <p:cNvPr id="52481" name="Group 257"/>
          <p:cNvGraphicFramePr>
            <a:graphicFrameLocks noGrp="1"/>
          </p:cNvGraphicFramePr>
          <p:nvPr/>
        </p:nvGraphicFramePr>
        <p:xfrm>
          <a:off x="4724400" y="1981200"/>
          <a:ext cx="4038600" cy="4252913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533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Phaân số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Tử số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Mẫu số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Arial" charset="0"/>
                        </a:rPr>
                        <a:t>55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483" name="Group 259"/>
          <p:cNvGraphicFramePr>
            <a:graphicFrameLocks noGrp="1"/>
          </p:cNvGraphicFramePr>
          <p:nvPr/>
        </p:nvGraphicFramePr>
        <p:xfrm>
          <a:off x="457200" y="1981200"/>
          <a:ext cx="4038600" cy="4252913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533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Phaân số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Tử số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Mẫu số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266" name="Object 260"/>
          <p:cNvGraphicFramePr>
            <a:graphicFrameLocks noChangeAspect="1"/>
          </p:cNvGraphicFramePr>
          <p:nvPr/>
        </p:nvGraphicFramePr>
        <p:xfrm>
          <a:off x="838200" y="2743200"/>
          <a:ext cx="377825" cy="771525"/>
        </p:xfrm>
        <a:graphic>
          <a:graphicData uri="http://schemas.openxmlformats.org/presentationml/2006/ole">
            <p:oleObj spid="_x0000_s11266" name="Equation" r:id="rId3" imgW="190417" imgH="393529" progId="Equation.3">
              <p:embed/>
            </p:oleObj>
          </a:graphicData>
        </a:graphic>
      </p:graphicFrame>
      <p:graphicFrame>
        <p:nvGraphicFramePr>
          <p:cNvPr id="52485" name="Object 261"/>
          <p:cNvGraphicFramePr>
            <a:graphicFrameLocks noChangeAspect="1"/>
          </p:cNvGraphicFramePr>
          <p:nvPr/>
        </p:nvGraphicFramePr>
        <p:xfrm>
          <a:off x="5194300" y="2743200"/>
          <a:ext cx="276225" cy="914400"/>
        </p:xfrm>
        <a:graphic>
          <a:graphicData uri="http://schemas.openxmlformats.org/presentationml/2006/ole">
            <p:oleObj spid="_x0000_s11267" name="Equation" r:id="rId4" imgW="139639" imgH="393529" progId="Equation.3">
              <p:embed/>
            </p:oleObj>
          </a:graphicData>
        </a:graphic>
      </p:graphicFrame>
      <p:graphicFrame>
        <p:nvGraphicFramePr>
          <p:cNvPr id="11268" name="Object 262"/>
          <p:cNvGraphicFramePr>
            <a:graphicFrameLocks noChangeAspect="1"/>
          </p:cNvGraphicFramePr>
          <p:nvPr/>
        </p:nvGraphicFramePr>
        <p:xfrm>
          <a:off x="5110163" y="3962400"/>
          <a:ext cx="452437" cy="771525"/>
        </p:xfrm>
        <a:graphic>
          <a:graphicData uri="http://schemas.openxmlformats.org/presentationml/2006/ole">
            <p:oleObj spid="_x0000_s11268" name="Equation" r:id="rId5" imgW="228501" imgH="393529" progId="Equation.3">
              <p:embed/>
            </p:oleObj>
          </a:graphicData>
        </a:graphic>
      </p:graphicFrame>
      <p:graphicFrame>
        <p:nvGraphicFramePr>
          <p:cNvPr id="11269" name="Object 263"/>
          <p:cNvGraphicFramePr>
            <a:graphicFrameLocks noChangeAspect="1"/>
          </p:cNvGraphicFramePr>
          <p:nvPr/>
        </p:nvGraphicFramePr>
        <p:xfrm>
          <a:off x="893763" y="5105400"/>
          <a:ext cx="401637" cy="771525"/>
        </p:xfrm>
        <a:graphic>
          <a:graphicData uri="http://schemas.openxmlformats.org/presentationml/2006/ole">
            <p:oleObj spid="_x0000_s11269" name="Equation" r:id="rId6" imgW="203112" imgH="393529" progId="Equation.3">
              <p:embed/>
            </p:oleObj>
          </a:graphicData>
        </a:graphic>
      </p:graphicFrame>
      <p:graphicFrame>
        <p:nvGraphicFramePr>
          <p:cNvPr id="11270" name="Object 264"/>
          <p:cNvGraphicFramePr>
            <a:graphicFrameLocks noChangeAspect="1"/>
          </p:cNvGraphicFramePr>
          <p:nvPr/>
        </p:nvGraphicFramePr>
        <p:xfrm>
          <a:off x="941388" y="3886200"/>
          <a:ext cx="401637" cy="771525"/>
        </p:xfrm>
        <a:graphic>
          <a:graphicData uri="http://schemas.openxmlformats.org/presentationml/2006/ole">
            <p:oleObj spid="_x0000_s11270" name="Equation" r:id="rId7" imgW="203112" imgH="393529" progId="Equation.3">
              <p:embed/>
            </p:oleObj>
          </a:graphicData>
        </a:graphic>
      </p:graphicFrame>
      <p:graphicFrame>
        <p:nvGraphicFramePr>
          <p:cNvPr id="52489" name="Object 265"/>
          <p:cNvGraphicFramePr>
            <a:graphicFrameLocks noChangeAspect="1"/>
          </p:cNvGraphicFramePr>
          <p:nvPr/>
        </p:nvGraphicFramePr>
        <p:xfrm>
          <a:off x="5105400" y="5105400"/>
          <a:ext cx="427038" cy="914400"/>
        </p:xfrm>
        <a:graphic>
          <a:graphicData uri="http://schemas.openxmlformats.org/presentationml/2006/ole">
            <p:oleObj spid="_x0000_s11271" name="Equation" r:id="rId8" imgW="215713" imgH="393359" progId="Equation.3">
              <p:embed/>
            </p:oleObj>
          </a:graphicData>
        </a:graphic>
      </p:graphicFrame>
      <p:sp>
        <p:nvSpPr>
          <p:cNvPr id="52490" name="Text Box 266"/>
          <p:cNvSpPr txBox="1">
            <a:spLocks noChangeArrowheads="1"/>
          </p:cNvSpPr>
          <p:nvPr/>
        </p:nvSpPr>
        <p:spPr bwMode="auto">
          <a:xfrm>
            <a:off x="3505200" y="2819400"/>
            <a:ext cx="6096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/>
              <a:t>11</a:t>
            </a:r>
          </a:p>
        </p:txBody>
      </p:sp>
      <p:sp>
        <p:nvSpPr>
          <p:cNvPr id="52491" name="Text Box 267"/>
          <p:cNvSpPr txBox="1">
            <a:spLocks noChangeArrowheads="1"/>
          </p:cNvSpPr>
          <p:nvPr/>
        </p:nvSpPr>
        <p:spPr bwMode="auto">
          <a:xfrm>
            <a:off x="2362200" y="2819400"/>
            <a:ext cx="457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52492" name="Text Box 268"/>
          <p:cNvSpPr txBox="1">
            <a:spLocks noChangeArrowheads="1"/>
          </p:cNvSpPr>
          <p:nvPr/>
        </p:nvSpPr>
        <p:spPr bwMode="auto">
          <a:xfrm>
            <a:off x="2286000" y="3962400"/>
            <a:ext cx="457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52493" name="Text Box 269"/>
          <p:cNvSpPr txBox="1">
            <a:spLocks noChangeArrowheads="1"/>
          </p:cNvSpPr>
          <p:nvPr/>
        </p:nvSpPr>
        <p:spPr bwMode="auto">
          <a:xfrm>
            <a:off x="2286000" y="5272088"/>
            <a:ext cx="4572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/>
              <a:t>5</a:t>
            </a:r>
          </a:p>
        </p:txBody>
      </p:sp>
      <p:sp>
        <p:nvSpPr>
          <p:cNvPr id="52494" name="Text Box 270"/>
          <p:cNvSpPr txBox="1">
            <a:spLocks noChangeArrowheads="1"/>
          </p:cNvSpPr>
          <p:nvPr/>
        </p:nvSpPr>
        <p:spPr bwMode="auto">
          <a:xfrm>
            <a:off x="3505200" y="3962400"/>
            <a:ext cx="6096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52495" name="Text Box 271"/>
          <p:cNvSpPr txBox="1">
            <a:spLocks noChangeArrowheads="1"/>
          </p:cNvSpPr>
          <p:nvPr/>
        </p:nvSpPr>
        <p:spPr bwMode="auto">
          <a:xfrm>
            <a:off x="3581400" y="5257800"/>
            <a:ext cx="6096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/>
              <a:t>12</a:t>
            </a:r>
          </a:p>
        </p:txBody>
      </p:sp>
      <p:sp>
        <p:nvSpPr>
          <p:cNvPr id="52496" name="Text Box 272"/>
          <p:cNvSpPr txBox="1">
            <a:spLocks noChangeArrowheads="1"/>
          </p:cNvSpPr>
          <p:nvPr/>
        </p:nvSpPr>
        <p:spPr bwMode="auto">
          <a:xfrm>
            <a:off x="6477000" y="4038600"/>
            <a:ext cx="6096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/>
              <a:t>18</a:t>
            </a:r>
          </a:p>
        </p:txBody>
      </p:sp>
      <p:sp>
        <p:nvSpPr>
          <p:cNvPr id="52497" name="Text Box 273"/>
          <p:cNvSpPr txBox="1">
            <a:spLocks noChangeArrowheads="1"/>
          </p:cNvSpPr>
          <p:nvPr/>
        </p:nvSpPr>
        <p:spPr bwMode="auto">
          <a:xfrm>
            <a:off x="7772400" y="4038600"/>
            <a:ext cx="6096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/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2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2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2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90" grpId="0"/>
      <p:bldP spid="52491" grpId="0"/>
      <p:bldP spid="52492" grpId="0"/>
      <p:bldP spid="52493" grpId="0"/>
      <p:bldP spid="52494" grpId="0"/>
      <p:bldP spid="52495" grpId="0"/>
      <p:bldP spid="52496" grpId="0"/>
      <p:bldP spid="5249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51038"/>
            <a:ext cx="6248400" cy="4525962"/>
          </a:xfrm>
        </p:spPr>
        <p:txBody>
          <a:bodyPr/>
          <a:lstStyle/>
          <a:p>
            <a:pPr eaLnBrk="1" hangingPunct="1"/>
            <a:r>
              <a:rPr lang="en-US" sz="2400" smtClean="0"/>
              <a:t>a) Hai phần năm ;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b) Muời  một phần mười hai ;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c) Bốn phần chín ;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d) Chín phần mười ;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e) Năm mươi hai phần tám mươi tư</a:t>
            </a:r>
            <a:r>
              <a:rPr lang="en-US" smtClean="0"/>
              <a:t> .</a:t>
            </a:r>
          </a:p>
        </p:txBody>
      </p:sp>
      <p:sp>
        <p:nvSpPr>
          <p:cNvPr id="12296" name="Text Box 4"/>
          <p:cNvSpPr txBox="1">
            <a:spLocks noChangeArrowheads="1"/>
          </p:cNvSpPr>
          <p:nvPr/>
        </p:nvSpPr>
        <p:spPr bwMode="auto">
          <a:xfrm>
            <a:off x="4572000" y="1295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12298" name="Group 9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12308" name="Rectangle 10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9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3/107</a:t>
              </a:r>
            </a:p>
          </p:txBody>
        </p:sp>
      </p:grp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12300" name="Oval 13"/>
          <p:cNvSpPr>
            <a:spLocks noChangeArrowheads="1"/>
          </p:cNvSpPr>
          <p:nvPr/>
        </p:nvSpPr>
        <p:spPr bwMode="auto">
          <a:xfrm>
            <a:off x="381000" y="1371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/>
              <a:t>3</a:t>
            </a:r>
          </a:p>
        </p:txBody>
      </p:sp>
      <p:sp>
        <p:nvSpPr>
          <p:cNvPr id="12301" name="Text Box 14"/>
          <p:cNvSpPr txBox="1">
            <a:spLocks noChangeArrowheads="1"/>
          </p:cNvSpPr>
          <p:nvPr/>
        </p:nvSpPr>
        <p:spPr bwMode="auto">
          <a:xfrm>
            <a:off x="914400" y="990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* </a:t>
            </a:r>
            <a:r>
              <a:rPr lang="en-US" sz="2400" b="1" i="1" u="sng"/>
              <a:t>Thực hành</a:t>
            </a:r>
          </a:p>
        </p:txBody>
      </p:sp>
      <p:sp>
        <p:nvSpPr>
          <p:cNvPr id="12302" name="Text Box 15"/>
          <p:cNvSpPr txBox="1">
            <a:spLocks noChangeArrowheads="1"/>
          </p:cNvSpPr>
          <p:nvPr/>
        </p:nvSpPr>
        <p:spPr bwMode="auto">
          <a:xfrm>
            <a:off x="685800" y="1311275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/>
              <a:t>Viết các phân số:</a:t>
            </a:r>
          </a:p>
        </p:txBody>
      </p:sp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6975475" y="1895475"/>
          <a:ext cx="301625" cy="771525"/>
        </p:xfrm>
        <a:graphic>
          <a:graphicData uri="http://schemas.openxmlformats.org/presentationml/2006/ole">
            <p:oleObj spid="_x0000_s12290" name="Equation" r:id="rId3" imgW="152334" imgH="393529" progId="Equation.3">
              <p:embed/>
            </p:oleObj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6924675" y="2733675"/>
          <a:ext cx="403225" cy="771525"/>
        </p:xfrm>
        <a:graphic>
          <a:graphicData uri="http://schemas.openxmlformats.org/presentationml/2006/ole">
            <p:oleObj spid="_x0000_s12291" name="Equation" r:id="rId4" imgW="203112" imgH="393529" progId="Equation.3">
              <p:embed/>
            </p:oleObj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6975475" y="3648075"/>
          <a:ext cx="301625" cy="771525"/>
        </p:xfrm>
        <a:graphic>
          <a:graphicData uri="http://schemas.openxmlformats.org/presentationml/2006/ole">
            <p:oleObj spid="_x0000_s12292" name="Equation" r:id="rId5" imgW="152334" imgH="393529" progId="Equation.3">
              <p:embed/>
            </p:oleObj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6921500" y="4486275"/>
          <a:ext cx="403225" cy="771525"/>
        </p:xfrm>
        <a:graphic>
          <a:graphicData uri="http://schemas.openxmlformats.org/presentationml/2006/ole">
            <p:oleObj spid="_x0000_s12293" name="Equation" r:id="rId6" imgW="203112" imgH="393529" progId="Equation.3">
              <p:embed/>
            </p:oleObj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6908800" y="5476875"/>
          <a:ext cx="428625" cy="771525"/>
        </p:xfrm>
        <a:graphic>
          <a:graphicData uri="http://schemas.openxmlformats.org/presentationml/2006/ole">
            <p:oleObj spid="_x0000_s12294" name="Equation" r:id="rId7" imgW="215713" imgH="393359" progId="Equation.3">
              <p:embed/>
            </p:oleObj>
          </a:graphicData>
        </a:graphic>
      </p:graphicFrame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3810000" y="2286000"/>
            <a:ext cx="3048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4953000" y="3124200"/>
            <a:ext cx="1905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3733800" y="4038600"/>
            <a:ext cx="3124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>
            <a:off x="3810000" y="4876800"/>
            <a:ext cx="3048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6019800" y="5867400"/>
            <a:ext cx="838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5" grpId="0" animBg="1"/>
      <p:bldP spid="11286" grpId="0" animBg="1"/>
      <p:bldP spid="11287" grpId="0" animBg="1"/>
      <p:bldP spid="11288" grpId="0" animBg="1"/>
      <p:bldP spid="1128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Text Box 4"/>
          <p:cNvSpPr txBox="1">
            <a:spLocks noChangeArrowheads="1"/>
          </p:cNvSpPr>
          <p:nvPr/>
        </p:nvSpPr>
        <p:spPr bwMode="auto">
          <a:xfrm>
            <a:off x="4572000" y="1295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13320" name="Text Box 6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13321" name="Group 7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13328" name="Rectangle 8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WordArt 9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4/107</a:t>
              </a:r>
            </a:p>
          </p:txBody>
        </p:sp>
      </p:grp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609600" y="1828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/>
              <a:t>4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914400" y="990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* </a:t>
            </a:r>
            <a:r>
              <a:rPr lang="en-US" sz="2400" b="1" i="1" u="sng"/>
              <a:t>Thực hành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1066800" y="1752600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/>
              <a:t>Đọc các phân số:</a:t>
            </a:r>
          </a:p>
        </p:txBody>
      </p:sp>
      <p:grpSp>
        <p:nvGrpSpPr>
          <p:cNvPr id="13326" name="Group 26"/>
          <p:cNvGrpSpPr>
            <a:grpSpLocks/>
          </p:cNvGrpSpPr>
          <p:nvPr/>
        </p:nvGrpSpPr>
        <p:grpSpPr bwMode="auto">
          <a:xfrm>
            <a:off x="1600200" y="2971800"/>
            <a:ext cx="5272088" cy="1304925"/>
            <a:chOff x="807" y="1200"/>
            <a:chExt cx="3321" cy="822"/>
          </a:xfrm>
        </p:grpSpPr>
        <p:graphicFrame>
          <p:nvGraphicFramePr>
            <p:cNvPr id="13314" name="Object 15"/>
            <p:cNvGraphicFramePr>
              <a:graphicFrameLocks noChangeAspect="1"/>
            </p:cNvGraphicFramePr>
            <p:nvPr/>
          </p:nvGraphicFramePr>
          <p:xfrm>
            <a:off x="807" y="1200"/>
            <a:ext cx="249" cy="816"/>
          </p:xfrm>
          <a:graphic>
            <a:graphicData uri="http://schemas.openxmlformats.org/presentationml/2006/ole">
              <p:oleObj spid="_x0000_s13314" name="Equation" r:id="rId3" imgW="139639" imgH="393529" progId="Equation.3">
                <p:embed/>
              </p:oleObj>
            </a:graphicData>
          </a:graphic>
        </p:graphicFrame>
        <p:graphicFrame>
          <p:nvGraphicFramePr>
            <p:cNvPr id="13315" name="Object 16"/>
            <p:cNvGraphicFramePr>
              <a:graphicFrameLocks noChangeAspect="1"/>
            </p:cNvGraphicFramePr>
            <p:nvPr/>
          </p:nvGraphicFramePr>
          <p:xfrm>
            <a:off x="1488" y="1200"/>
            <a:ext cx="336" cy="822"/>
          </p:xfrm>
          <a:graphic>
            <a:graphicData uri="http://schemas.openxmlformats.org/presentationml/2006/ole">
              <p:oleObj spid="_x0000_s13315" name="Equation" r:id="rId4" imgW="215713" imgH="393359" progId="Equation.3">
                <p:embed/>
              </p:oleObj>
            </a:graphicData>
          </a:graphic>
        </p:graphicFrame>
        <p:graphicFrame>
          <p:nvGraphicFramePr>
            <p:cNvPr id="13316" name="Object 17"/>
            <p:cNvGraphicFramePr>
              <a:graphicFrameLocks noChangeAspect="1"/>
            </p:cNvGraphicFramePr>
            <p:nvPr/>
          </p:nvGraphicFramePr>
          <p:xfrm>
            <a:off x="2144" y="1200"/>
            <a:ext cx="352" cy="768"/>
          </p:xfrm>
          <a:graphic>
            <a:graphicData uri="http://schemas.openxmlformats.org/presentationml/2006/ole">
              <p:oleObj spid="_x0000_s13316" name="Equation" r:id="rId5" imgW="228501" imgH="393529" progId="Equation.3">
                <p:embed/>
              </p:oleObj>
            </a:graphicData>
          </a:graphic>
        </p:graphicFrame>
        <p:graphicFrame>
          <p:nvGraphicFramePr>
            <p:cNvPr id="13317" name="Object 18"/>
            <p:cNvGraphicFramePr>
              <a:graphicFrameLocks noChangeAspect="1"/>
            </p:cNvGraphicFramePr>
            <p:nvPr/>
          </p:nvGraphicFramePr>
          <p:xfrm>
            <a:off x="2832" y="1200"/>
            <a:ext cx="384" cy="768"/>
          </p:xfrm>
          <a:graphic>
            <a:graphicData uri="http://schemas.openxmlformats.org/presentationml/2006/ole">
              <p:oleObj spid="_x0000_s13317" name="Equation" r:id="rId6" imgW="215713" imgH="393359" progId="Equation.3">
                <p:embed/>
              </p:oleObj>
            </a:graphicData>
          </a:graphic>
        </p:graphicFrame>
        <p:graphicFrame>
          <p:nvGraphicFramePr>
            <p:cNvPr id="13318" name="Object 24"/>
            <p:cNvGraphicFramePr>
              <a:graphicFrameLocks noChangeAspect="1"/>
            </p:cNvGraphicFramePr>
            <p:nvPr/>
          </p:nvGraphicFramePr>
          <p:xfrm>
            <a:off x="3561" y="1200"/>
            <a:ext cx="567" cy="720"/>
          </p:xfrm>
          <a:graphic>
            <a:graphicData uri="http://schemas.openxmlformats.org/presentationml/2006/ole">
              <p:oleObj spid="_x0000_s13318" name="Equation" r:id="rId7" imgW="279279" imgH="393529" progId="Equation.3">
                <p:embed/>
              </p:oleObj>
            </a:graphicData>
          </a:graphic>
        </p:graphicFrame>
      </p:grpSp>
      <p:sp>
        <p:nvSpPr>
          <p:cNvPr id="13327" name="Text Box 25"/>
          <p:cNvSpPr txBox="1">
            <a:spLocks noChangeArrowheads="1"/>
          </p:cNvSpPr>
          <p:nvPr/>
        </p:nvSpPr>
        <p:spPr bwMode="auto">
          <a:xfrm>
            <a:off x="1447800" y="3352800"/>
            <a:ext cx="67056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            </a:t>
            </a:r>
            <a:r>
              <a:rPr lang="en-US" sz="2800"/>
              <a:t>;           ;         ;           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4572000" y="1295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19460" name="Group 6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19464" name="Rectangle 7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5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CỦNG CỐ</a:t>
              </a:r>
            </a:p>
          </p:txBody>
        </p:sp>
      </p:grpSp>
      <p:sp>
        <p:nvSpPr>
          <p:cNvPr id="19461" name="Text Box 9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19462" name="Oval 20"/>
          <p:cNvSpPr>
            <a:spLocks noChangeArrowheads="1"/>
          </p:cNvSpPr>
          <p:nvPr/>
        </p:nvSpPr>
        <p:spPr bwMode="auto">
          <a:xfrm>
            <a:off x="838200" y="1295400"/>
            <a:ext cx="2514600" cy="990600"/>
          </a:xfrm>
          <a:prstGeom prst="ellipse">
            <a:avLst/>
          </a:prstGeom>
          <a:noFill/>
          <a:ln w="57150" cap="rnd" cmpd="thinThick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 i="1">
                <a:solidFill>
                  <a:srgbClr val="9933FF"/>
                </a:solidFill>
              </a:rPr>
              <a:t>Củng cố</a:t>
            </a:r>
          </a:p>
        </p:txBody>
      </p:sp>
      <p:sp>
        <p:nvSpPr>
          <p:cNvPr id="54293" name="WordArt 21"/>
          <p:cNvSpPr>
            <a:spLocks noChangeArrowheads="1" noChangeShapeType="1" noTextEdit="1"/>
          </p:cNvSpPr>
          <p:nvPr/>
        </p:nvSpPr>
        <p:spPr bwMode="auto">
          <a:xfrm>
            <a:off x="1676400" y="2514600"/>
            <a:ext cx="6096000" cy="1676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106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99CC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 " Đi tìm phân số"</a:t>
            </a:r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99CC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sp>
        <p:nvSpPr>
          <p:cNvPr id="16387" name="AutoShape 4"/>
          <p:cNvSpPr>
            <a:spLocks noChangeArrowheads="1"/>
          </p:cNvSpPr>
          <p:nvPr/>
        </p:nvSpPr>
        <p:spPr bwMode="auto">
          <a:xfrm>
            <a:off x="457200" y="914400"/>
            <a:ext cx="7239000" cy="1524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1" hangingPunct="1"/>
            <a:r>
              <a:rPr lang="en-US" sz="3600" b="1" u="sng">
                <a:solidFill>
                  <a:srgbClr val="000099"/>
                </a:solidFill>
              </a:rPr>
              <a:t>Kiểm tra bài cũ:</a:t>
            </a:r>
            <a:endParaRPr lang="en-US" sz="4400" b="1">
              <a:solidFill>
                <a:srgbClr val="CC0099"/>
              </a:solidFill>
            </a:endParaRPr>
          </a:p>
        </p:txBody>
      </p:sp>
      <p:grpSp>
        <p:nvGrpSpPr>
          <p:cNvPr id="16388" name="Group 8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16403" name="Rectangle 9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4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KTBC</a:t>
              </a:r>
            </a:p>
          </p:txBody>
        </p:sp>
      </p:grpSp>
      <p:sp>
        <p:nvSpPr>
          <p:cNvPr id="35874" name="Text Box 34"/>
          <p:cNvSpPr txBox="1">
            <a:spLocks noChangeArrowheads="1"/>
          </p:cNvSpPr>
          <p:nvPr/>
        </p:nvSpPr>
        <p:spPr bwMode="auto">
          <a:xfrm>
            <a:off x="4724400" y="1401763"/>
            <a:ext cx="2590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600" b="1" i="1">
                <a:solidFill>
                  <a:srgbClr val="CC0099"/>
                </a:solidFill>
              </a:rPr>
              <a:t>Luyện tập</a:t>
            </a:r>
            <a:endParaRPr lang="en-US" sz="3600" i="1"/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762000" y="2819400"/>
            <a:ext cx="6096000" cy="457200"/>
            <a:chOff x="480" y="1776"/>
            <a:chExt cx="3840" cy="288"/>
          </a:xfrm>
        </p:grpSpPr>
        <p:sp>
          <p:nvSpPr>
            <p:cNvPr id="16401" name="Text Box 35"/>
            <p:cNvSpPr txBox="1">
              <a:spLocks noChangeArrowheads="1"/>
            </p:cNvSpPr>
            <p:nvPr/>
          </p:nvSpPr>
          <p:spPr bwMode="auto">
            <a:xfrm>
              <a:off x="768" y="1776"/>
              <a:ext cx="355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 i="1"/>
                <a:t>Tính diện tích hình bình hành sau:</a:t>
              </a:r>
            </a:p>
          </p:txBody>
        </p:sp>
        <p:sp>
          <p:nvSpPr>
            <p:cNvPr id="16402" name="Oval 40"/>
            <p:cNvSpPr>
              <a:spLocks noChangeArrowheads="1"/>
            </p:cNvSpPr>
            <p:nvPr/>
          </p:nvSpPr>
          <p:spPr bwMode="auto">
            <a:xfrm>
              <a:off x="480" y="182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r>
                <a:rPr lang="en-US" sz="2400" b="1"/>
                <a:t>1</a:t>
              </a:r>
            </a:p>
          </p:txBody>
        </p:sp>
      </p:grpSp>
      <p:sp>
        <p:nvSpPr>
          <p:cNvPr id="35881" name="Oval 41"/>
          <p:cNvSpPr>
            <a:spLocks noChangeArrowheads="1"/>
          </p:cNvSpPr>
          <p:nvPr/>
        </p:nvSpPr>
        <p:spPr bwMode="auto">
          <a:xfrm>
            <a:off x="762000" y="4953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/>
              <a:t>2</a:t>
            </a:r>
          </a:p>
        </p:txBody>
      </p:sp>
      <p:sp>
        <p:nvSpPr>
          <p:cNvPr id="16392" name="Text Box 42"/>
          <p:cNvSpPr txBox="1">
            <a:spLocks noChangeArrowheads="1"/>
          </p:cNvSpPr>
          <p:nvPr/>
        </p:nvSpPr>
        <p:spPr bwMode="auto">
          <a:xfrm>
            <a:off x="1371600" y="5105400"/>
            <a:ext cx="7391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5883" name="Text Box 43"/>
          <p:cNvSpPr txBox="1">
            <a:spLocks noChangeArrowheads="1"/>
          </p:cNvSpPr>
          <p:nvPr/>
        </p:nvSpPr>
        <p:spPr bwMode="auto">
          <a:xfrm>
            <a:off x="609600" y="4953000"/>
            <a:ext cx="8077200" cy="1200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/>
              <a:t>        Một mảnh </a:t>
            </a:r>
            <a:r>
              <a:rPr lang="vi-VN" sz="2400"/>
              <a:t>đ</a:t>
            </a:r>
            <a:r>
              <a:rPr lang="en-US" sz="2400"/>
              <a:t>ất trồng hoa hình bình hành có </a:t>
            </a:r>
            <a:r>
              <a:rPr lang="vi-VN" sz="2400"/>
              <a:t>đ</a:t>
            </a:r>
            <a:r>
              <a:rPr lang="en-US" sz="2400"/>
              <a:t>ộ dài </a:t>
            </a:r>
            <a:r>
              <a:rPr lang="vi-VN" sz="2400"/>
              <a:t>đ</a:t>
            </a:r>
            <a:r>
              <a:rPr lang="en-US" sz="2400"/>
              <a:t>áy là 40dm, chiều cao là 25 dm. Tính </a:t>
            </a:r>
            <a:r>
              <a:rPr lang="en-US" sz="2400" i="1"/>
              <a:t>diện tích</a:t>
            </a:r>
            <a:r>
              <a:rPr lang="en-US" sz="2400"/>
              <a:t> của mảnh </a:t>
            </a:r>
            <a:r>
              <a:rPr lang="vi-VN" sz="2400"/>
              <a:t>đ</a:t>
            </a:r>
            <a:r>
              <a:rPr lang="en-US" sz="2400"/>
              <a:t>ất </a:t>
            </a:r>
            <a:r>
              <a:rPr lang="vi-VN" sz="2400"/>
              <a:t>đ</a:t>
            </a:r>
            <a:r>
              <a:rPr lang="en-US" sz="2400"/>
              <a:t>ó.</a:t>
            </a:r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1447800" y="3429000"/>
            <a:ext cx="2819400" cy="1387475"/>
            <a:chOff x="912" y="2160"/>
            <a:chExt cx="1776" cy="874"/>
          </a:xfrm>
        </p:grpSpPr>
        <p:grpSp>
          <p:nvGrpSpPr>
            <p:cNvPr id="16395" name="Group 39"/>
            <p:cNvGrpSpPr>
              <a:grpSpLocks/>
            </p:cNvGrpSpPr>
            <p:nvPr/>
          </p:nvGrpSpPr>
          <p:grpSpPr bwMode="auto">
            <a:xfrm>
              <a:off x="912" y="2160"/>
              <a:ext cx="1776" cy="672"/>
              <a:chOff x="912" y="2592"/>
              <a:chExt cx="1776" cy="672"/>
            </a:xfrm>
          </p:grpSpPr>
          <p:sp>
            <p:nvSpPr>
              <p:cNvPr id="16398" name="AutoShape 36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776" cy="672"/>
              </a:xfrm>
              <a:prstGeom prst="flowChartInputOutpu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9" name="Line 37"/>
              <p:cNvSpPr>
                <a:spLocks noChangeShapeType="1"/>
              </p:cNvSpPr>
              <p:nvPr/>
            </p:nvSpPr>
            <p:spPr bwMode="auto">
              <a:xfrm flipH="1">
                <a:off x="1248" y="2592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0" name="Rectangle 38"/>
              <p:cNvSpPr>
                <a:spLocks noChangeArrowheads="1"/>
              </p:cNvSpPr>
              <p:nvPr/>
            </p:nvSpPr>
            <p:spPr bwMode="auto">
              <a:xfrm flipV="1">
                <a:off x="1248" y="3168"/>
                <a:ext cx="144" cy="96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96" name="Text Box 44"/>
            <p:cNvSpPr txBox="1">
              <a:spLocks noChangeArrowheads="1"/>
            </p:cNvSpPr>
            <p:nvPr/>
          </p:nvSpPr>
          <p:spPr bwMode="auto">
            <a:xfrm>
              <a:off x="1296" y="2784"/>
              <a:ext cx="67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/>
                <a:t>13cm</a:t>
              </a:r>
            </a:p>
          </p:txBody>
        </p:sp>
        <p:sp>
          <p:nvSpPr>
            <p:cNvPr id="16397" name="Text Box 45"/>
            <p:cNvSpPr txBox="1">
              <a:spLocks noChangeArrowheads="1"/>
            </p:cNvSpPr>
            <p:nvPr/>
          </p:nvSpPr>
          <p:spPr bwMode="auto">
            <a:xfrm>
              <a:off x="1248" y="2400"/>
              <a:ext cx="67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/>
                <a:t>6cm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4" grpId="0"/>
      <p:bldP spid="35881" grpId="0" animBg="1"/>
      <p:bldP spid="358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4" name="Oval 12"/>
          <p:cNvSpPr>
            <a:spLocks noChangeArrowheads="1"/>
          </p:cNvSpPr>
          <p:nvPr/>
        </p:nvSpPr>
        <p:spPr bwMode="auto">
          <a:xfrm>
            <a:off x="304800" y="1295400"/>
            <a:ext cx="2743200" cy="2819400"/>
          </a:xfrm>
          <a:prstGeom prst="ellips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pic>
        <p:nvPicPr>
          <p:cNvPr id="18461" name="Picture 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6200" y="1066800"/>
            <a:ext cx="3429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 Box 33"/>
          <p:cNvSpPr txBox="1">
            <a:spLocks noChangeArrowheads="1"/>
          </p:cNvSpPr>
          <p:nvPr/>
        </p:nvSpPr>
        <p:spPr bwMode="auto">
          <a:xfrm>
            <a:off x="4572000" y="2057400"/>
            <a:ext cx="106680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030" name="Text Box 38"/>
          <p:cNvSpPr txBox="1">
            <a:spLocks noChangeArrowheads="1"/>
          </p:cNvSpPr>
          <p:nvPr/>
        </p:nvSpPr>
        <p:spPr bwMode="auto">
          <a:xfrm>
            <a:off x="6248400" y="2133600"/>
            <a:ext cx="251460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031" name="Text Box 25"/>
          <p:cNvSpPr txBox="1">
            <a:spLocks noChangeArrowheads="1"/>
          </p:cNvSpPr>
          <p:nvPr/>
        </p:nvSpPr>
        <p:spPr bwMode="auto">
          <a:xfrm>
            <a:off x="2819400" y="3810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/>
              <a:t>Toán </a:t>
            </a:r>
          </a:p>
        </p:txBody>
      </p:sp>
      <p:grpSp>
        <p:nvGrpSpPr>
          <p:cNvPr id="1032" name="Group 26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1056" name="Rectangle 27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57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4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4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TR106</a:t>
              </a:r>
            </a:p>
          </p:txBody>
        </p:sp>
      </p:grp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2819400" y="685800"/>
            <a:ext cx="312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3429000" y="1447800"/>
            <a:ext cx="54864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Chia hình tròn thành 6 phần bằng nhau, tô màu 5 phần.</a:t>
            </a:r>
          </a:p>
        </p:txBody>
      </p:sp>
      <p:sp>
        <p:nvSpPr>
          <p:cNvPr id="1035" name="Rectangle 37"/>
          <p:cNvSpPr>
            <a:spLocks noChangeArrowheads="1"/>
          </p:cNvSpPr>
          <p:nvPr/>
        </p:nvSpPr>
        <p:spPr bwMode="auto">
          <a:xfrm>
            <a:off x="4479925" y="3049588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graphicFrame>
        <p:nvGraphicFramePr>
          <p:cNvPr id="4132" name="Object 36"/>
          <p:cNvGraphicFramePr>
            <a:graphicFrameLocks noChangeAspect="1"/>
          </p:cNvGraphicFramePr>
          <p:nvPr/>
        </p:nvGraphicFramePr>
        <p:xfrm>
          <a:off x="4724400" y="2667000"/>
          <a:ext cx="301625" cy="771525"/>
        </p:xfrm>
        <a:graphic>
          <a:graphicData uri="http://schemas.openxmlformats.org/presentationml/2006/ole">
            <p:oleObj spid="_x0000_s1026" name="Equation" r:id="rId4" imgW="152334" imgH="393529" progId="Equation.3">
              <p:embed/>
            </p:oleObj>
          </a:graphicData>
        </a:graphic>
      </p:graphicFrame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3429000" y="2286000"/>
            <a:ext cx="5715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Ta nói: Đã tô màu </a:t>
            </a:r>
            <a:r>
              <a:rPr lang="en-US" sz="2000" b="1" i="1"/>
              <a:t>n</a:t>
            </a:r>
            <a:r>
              <a:rPr lang="vi-VN" sz="2000" b="1" i="1"/>
              <a:t>ă</a:t>
            </a:r>
            <a:r>
              <a:rPr lang="en-US" sz="2000" b="1" i="1"/>
              <a:t>m phần sáu</a:t>
            </a:r>
            <a:r>
              <a:rPr lang="en-US" sz="2000"/>
              <a:t> hình tròn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3429000" y="2743200"/>
            <a:ext cx="12192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Ta viết: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4953000" y="2743200"/>
            <a:ext cx="3276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i="1"/>
              <a:t>, </a:t>
            </a:r>
            <a:r>
              <a:rPr lang="vi-VN" sz="2000"/>
              <a:t>đ</a:t>
            </a:r>
            <a:r>
              <a:rPr lang="en-US" sz="2000"/>
              <a:t>ọc là</a:t>
            </a:r>
            <a:r>
              <a:rPr lang="en-US" sz="2000" b="1" i="1"/>
              <a:t> n</a:t>
            </a:r>
            <a:r>
              <a:rPr lang="vi-VN" sz="2000" b="1" i="1"/>
              <a:t>ă</a:t>
            </a:r>
            <a:r>
              <a:rPr lang="en-US" sz="2000" b="1" i="1"/>
              <a:t>m phần sáu</a:t>
            </a:r>
            <a:endParaRPr lang="en-US" sz="2000"/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3429000" y="3429000"/>
            <a:ext cx="12192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Ta gọi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5105400" y="3429000"/>
            <a:ext cx="2057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là </a:t>
            </a:r>
            <a:r>
              <a:rPr lang="en-US" sz="2000" b="1" i="1"/>
              <a:t>phân số</a:t>
            </a:r>
          </a:p>
        </p:txBody>
      </p:sp>
      <p:sp>
        <p:nvSpPr>
          <p:cNvPr id="4142" name="Text Box 46"/>
          <p:cNvSpPr txBox="1">
            <a:spLocks noChangeArrowheads="1"/>
          </p:cNvSpPr>
          <p:nvPr/>
        </p:nvSpPr>
        <p:spPr bwMode="auto">
          <a:xfrm>
            <a:off x="228600" y="4968875"/>
            <a:ext cx="84582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u="sng"/>
              <a:t>Mẫu số</a:t>
            </a:r>
            <a:r>
              <a:rPr lang="en-US" sz="2000"/>
              <a:t> là số tự nhiên viết d</a:t>
            </a:r>
            <a:r>
              <a:rPr lang="vi-VN" sz="2000"/>
              <a:t>ư</a:t>
            </a:r>
            <a:r>
              <a:rPr lang="en-US" sz="2000"/>
              <a:t>ới gạch ngang. Mẫu số cho biết hình tròn </a:t>
            </a:r>
            <a:r>
              <a:rPr lang="vi-VN" sz="2000"/>
              <a:t>đư</a:t>
            </a:r>
            <a:r>
              <a:rPr lang="en-US" sz="2000"/>
              <a:t>ợc chia thành 6 phần bằng nhau.</a:t>
            </a:r>
          </a:p>
        </p:txBody>
      </p:sp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228600" y="5807075"/>
            <a:ext cx="84582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u="sng"/>
              <a:t>Tử số</a:t>
            </a:r>
            <a:r>
              <a:rPr lang="en-US" sz="2000"/>
              <a:t> là số tự nhiên viết trên gạch ngang. Tử số cho biết 5 phần bằng nhau </a:t>
            </a:r>
            <a:r>
              <a:rPr lang="vi-VN" sz="2000"/>
              <a:t>đ</a:t>
            </a:r>
            <a:r>
              <a:rPr lang="en-US" sz="2000"/>
              <a:t>ã </a:t>
            </a:r>
            <a:r>
              <a:rPr lang="vi-VN" sz="2000"/>
              <a:t>đư</a:t>
            </a:r>
            <a:r>
              <a:rPr lang="en-US" sz="2000"/>
              <a:t>ợc tô màu.</a:t>
            </a:r>
          </a:p>
        </p:txBody>
      </p:sp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4648200" y="3352800"/>
            <a:ext cx="3810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5</a:t>
            </a:r>
          </a:p>
        </p:txBody>
      </p: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4648200" y="38100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147" name="Line 51"/>
          <p:cNvSpPr>
            <a:spLocks noChangeShapeType="1"/>
          </p:cNvSpPr>
          <p:nvPr/>
        </p:nvSpPr>
        <p:spPr bwMode="auto">
          <a:xfrm>
            <a:off x="4648200" y="3810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3429000" y="4343400"/>
            <a:ext cx="12192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Phân số</a:t>
            </a:r>
            <a:endParaRPr lang="en-US" sz="2000" b="1"/>
          </a:p>
        </p:txBody>
      </p:sp>
      <p:sp>
        <p:nvSpPr>
          <p:cNvPr id="4148" name="Text Box 52"/>
          <p:cNvSpPr txBox="1">
            <a:spLocks noChangeArrowheads="1"/>
          </p:cNvSpPr>
          <p:nvPr/>
        </p:nvSpPr>
        <p:spPr bwMode="auto">
          <a:xfrm>
            <a:off x="4648200" y="4267200"/>
            <a:ext cx="3810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5</a:t>
            </a:r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4648200" y="4724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151" name="Line 55"/>
          <p:cNvSpPr>
            <a:spLocks noChangeShapeType="1"/>
          </p:cNvSpPr>
          <p:nvPr/>
        </p:nvSpPr>
        <p:spPr bwMode="auto">
          <a:xfrm>
            <a:off x="4648200" y="47244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5181600" y="4343400"/>
            <a:ext cx="1905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có </a:t>
            </a:r>
            <a:r>
              <a:rPr lang="en-US" sz="2000" b="1" i="1"/>
              <a:t>tử số</a:t>
            </a:r>
            <a:r>
              <a:rPr lang="en-US" sz="2000"/>
              <a:t> là </a:t>
            </a:r>
            <a:r>
              <a:rPr lang="en-US" sz="2000" b="1"/>
              <a:t>5</a:t>
            </a:r>
            <a:r>
              <a:rPr lang="en-US" sz="2000"/>
              <a:t>,</a:t>
            </a: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6781800" y="4343400"/>
            <a:ext cx="23622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có </a:t>
            </a:r>
            <a:r>
              <a:rPr lang="en-US" sz="2000" b="1" i="1"/>
              <a:t>mẫu số</a:t>
            </a:r>
            <a:r>
              <a:rPr lang="en-US" sz="2000"/>
              <a:t> là </a:t>
            </a:r>
            <a:r>
              <a:rPr lang="en-US" sz="2000" b="1"/>
              <a:t>6</a:t>
            </a:r>
            <a:endParaRPr lang="en-US" sz="2000"/>
          </a:p>
        </p:txBody>
      </p: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533400" y="1295400"/>
            <a:ext cx="2362200" cy="2819400"/>
            <a:chOff x="336" y="816"/>
            <a:chExt cx="1488" cy="1776"/>
          </a:xfrm>
        </p:grpSpPr>
        <p:sp>
          <p:nvSpPr>
            <p:cNvPr id="1053" name="Line 60"/>
            <p:cNvSpPr>
              <a:spLocks noChangeShapeType="1"/>
            </p:cNvSpPr>
            <p:nvPr/>
          </p:nvSpPr>
          <p:spPr bwMode="auto">
            <a:xfrm>
              <a:off x="1056" y="816"/>
              <a:ext cx="0" cy="1776"/>
            </a:xfrm>
            <a:prstGeom prst="line">
              <a:avLst/>
            </a:prstGeom>
            <a:noFill/>
            <a:ln w="19050">
              <a:solidFill>
                <a:srgbClr val="66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Line 61"/>
            <p:cNvSpPr>
              <a:spLocks noChangeShapeType="1"/>
            </p:cNvSpPr>
            <p:nvPr/>
          </p:nvSpPr>
          <p:spPr bwMode="auto">
            <a:xfrm flipH="1">
              <a:off x="336" y="1200"/>
              <a:ext cx="1440" cy="960"/>
            </a:xfrm>
            <a:prstGeom prst="line">
              <a:avLst/>
            </a:prstGeom>
            <a:noFill/>
            <a:ln w="19050">
              <a:solidFill>
                <a:srgbClr val="66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Line 62"/>
            <p:cNvSpPr>
              <a:spLocks noChangeShapeType="1"/>
            </p:cNvSpPr>
            <p:nvPr/>
          </p:nvSpPr>
          <p:spPr bwMode="auto">
            <a:xfrm>
              <a:off x="336" y="1200"/>
              <a:ext cx="1488" cy="960"/>
            </a:xfrm>
            <a:prstGeom prst="line">
              <a:avLst/>
            </a:prstGeom>
            <a:noFill/>
            <a:ln w="19050">
              <a:solidFill>
                <a:srgbClr val="66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2" dur="500" autoRev="1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6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3" dur="500" autoRev="1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6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4" dur="500" autoRev="1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3" dur="500" autoRev="1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6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4" dur="500" autoRev="1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6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5" dur="500" autoRev="1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0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5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4" grpId="0" animBg="1"/>
      <p:bldP spid="4129" grpId="0"/>
      <p:bldP spid="4130" grpId="0"/>
      <p:bldP spid="4134" grpId="0"/>
      <p:bldP spid="4135" grpId="0"/>
      <p:bldP spid="4136" grpId="0"/>
      <p:bldP spid="4137" grpId="0"/>
      <p:bldP spid="4139" grpId="0"/>
      <p:bldP spid="4142" grpId="0"/>
      <p:bldP spid="4145" grpId="0"/>
      <p:bldP spid="4146" grpId="0"/>
      <p:bldP spid="4147" grpId="0" animBg="1"/>
      <p:bldP spid="4140" grpId="0"/>
      <p:bldP spid="4148" grpId="0"/>
      <p:bldP spid="4148" grpId="1"/>
      <p:bldP spid="4150" grpId="0"/>
      <p:bldP spid="4150" grpId="1"/>
      <p:bldP spid="4151" grpId="0" animBg="1"/>
      <p:bldP spid="4153" grpId="0"/>
      <p:bldP spid="41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981200" y="22860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Rectangle 18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en-US" sz="2400" b="1" smtClean="0"/>
              <a:t>b)</a:t>
            </a:r>
            <a:r>
              <a:rPr lang="en-US" sz="2400" b="1" i="1" smtClean="0"/>
              <a:t> </a:t>
            </a:r>
            <a:r>
              <a:rPr lang="en-US" sz="2400" b="1" i="1" u="sng" smtClean="0"/>
              <a:t>Ví dụ</a:t>
            </a:r>
            <a:r>
              <a:rPr lang="en-US" sz="2400" smtClean="0"/>
              <a:t>: Phân số chỉ phần </a:t>
            </a:r>
            <a:r>
              <a:rPr lang="vi-VN" sz="2400" smtClean="0"/>
              <a:t>đ</a:t>
            </a:r>
            <a:r>
              <a:rPr lang="en-US" sz="2400" smtClean="0"/>
              <a:t>ã tô màu trong mỗi hình d</a:t>
            </a:r>
            <a:r>
              <a:rPr lang="vi-VN" sz="2400" smtClean="0"/>
              <a:t>ư</a:t>
            </a:r>
            <a:r>
              <a:rPr lang="en-US" sz="2400" smtClean="0"/>
              <a:t>ới </a:t>
            </a:r>
            <a:r>
              <a:rPr lang="vi-VN" sz="2400" smtClean="0"/>
              <a:t>đ</a:t>
            </a:r>
            <a:r>
              <a:rPr lang="en-US" sz="2400" smtClean="0"/>
              <a:t>ây </a:t>
            </a:r>
            <a:r>
              <a:rPr lang="vi-VN" sz="2400" smtClean="0"/>
              <a:t>đư</a:t>
            </a:r>
            <a:r>
              <a:rPr lang="en-US" sz="2400" smtClean="0"/>
              <a:t>ợc viết, </a:t>
            </a:r>
            <a:r>
              <a:rPr lang="vi-VN" sz="2400" smtClean="0"/>
              <a:t>đ</a:t>
            </a:r>
            <a:r>
              <a:rPr lang="en-US" sz="2400" smtClean="0"/>
              <a:t>ọc nh</a:t>
            </a:r>
            <a:r>
              <a:rPr lang="vi-VN" sz="2400" smtClean="0"/>
              <a:t>ư</a:t>
            </a:r>
            <a:r>
              <a:rPr lang="en-US" sz="2400" smtClean="0"/>
              <a:t> sau: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533400" y="48768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Viết :</a:t>
            </a:r>
            <a:r>
              <a:rPr lang="en-US"/>
              <a:t>        </a:t>
            </a:r>
          </a:p>
        </p:txBody>
      </p:sp>
      <p:pic>
        <p:nvPicPr>
          <p:cNvPr id="205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133600"/>
            <a:ext cx="2438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9" name="Text Box 28"/>
          <p:cNvSpPr txBox="1">
            <a:spLocks noChangeArrowheads="1"/>
          </p:cNvSpPr>
          <p:nvPr/>
        </p:nvSpPr>
        <p:spPr bwMode="auto">
          <a:xfrm>
            <a:off x="533400" y="5470525"/>
            <a:ext cx="24384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Đọc : một phần hai</a:t>
            </a:r>
          </a:p>
        </p:txBody>
      </p:sp>
      <p:sp>
        <p:nvSpPr>
          <p:cNvPr id="2058" name="Text Box 26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2059" name="Group 27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2080" name="Rectangle 28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TR106</a:t>
              </a:r>
            </a:p>
          </p:txBody>
        </p:sp>
      </p:grpSp>
      <p:sp>
        <p:nvSpPr>
          <p:cNvPr id="2060" name="Text Box 30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grpSp>
        <p:nvGrpSpPr>
          <p:cNvPr id="2061" name="Group 39"/>
          <p:cNvGrpSpPr>
            <a:grpSpLocks/>
          </p:cNvGrpSpPr>
          <p:nvPr/>
        </p:nvGrpSpPr>
        <p:grpSpPr bwMode="auto">
          <a:xfrm>
            <a:off x="5791200" y="2286000"/>
            <a:ext cx="2971800" cy="1981200"/>
            <a:chOff x="3552" y="1584"/>
            <a:chExt cx="1680" cy="1008"/>
          </a:xfrm>
        </p:grpSpPr>
        <p:sp>
          <p:nvSpPr>
            <p:cNvPr id="2072" name="Rectangle 12"/>
            <p:cNvSpPr>
              <a:spLocks noChangeArrowheads="1"/>
            </p:cNvSpPr>
            <p:nvPr/>
          </p:nvSpPr>
          <p:spPr bwMode="auto">
            <a:xfrm>
              <a:off x="3888" y="1584"/>
              <a:ext cx="336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Rectangle 14"/>
            <p:cNvSpPr>
              <a:spLocks noChangeArrowheads="1"/>
            </p:cNvSpPr>
            <p:nvPr/>
          </p:nvSpPr>
          <p:spPr bwMode="auto">
            <a:xfrm>
              <a:off x="4224" y="1920"/>
              <a:ext cx="336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Rectangle 16"/>
            <p:cNvSpPr>
              <a:spLocks noChangeArrowheads="1"/>
            </p:cNvSpPr>
            <p:nvPr/>
          </p:nvSpPr>
          <p:spPr bwMode="auto">
            <a:xfrm>
              <a:off x="4560" y="2256"/>
              <a:ext cx="336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75" name="Group 33"/>
            <p:cNvGrpSpPr>
              <a:grpSpLocks/>
            </p:cNvGrpSpPr>
            <p:nvPr/>
          </p:nvGrpSpPr>
          <p:grpSpPr bwMode="auto">
            <a:xfrm>
              <a:off x="3552" y="1584"/>
              <a:ext cx="1680" cy="1008"/>
              <a:chOff x="3552" y="1584"/>
              <a:chExt cx="1680" cy="1008"/>
            </a:xfrm>
          </p:grpSpPr>
          <p:sp>
            <p:nvSpPr>
              <p:cNvPr id="2076" name="Rectangle 11"/>
              <p:cNvSpPr>
                <a:spLocks noChangeArrowheads="1"/>
              </p:cNvSpPr>
              <p:nvPr/>
            </p:nvSpPr>
            <p:spPr bwMode="auto">
              <a:xfrm>
                <a:off x="3552" y="1584"/>
                <a:ext cx="336" cy="336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7" name="Rectangle 17"/>
              <p:cNvSpPr>
                <a:spLocks noChangeArrowheads="1"/>
              </p:cNvSpPr>
              <p:nvPr/>
            </p:nvSpPr>
            <p:spPr bwMode="auto">
              <a:xfrm>
                <a:off x="4896" y="2256"/>
                <a:ext cx="336" cy="336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8" name="Rectangle 17"/>
              <p:cNvSpPr>
                <a:spLocks noChangeArrowheads="1"/>
              </p:cNvSpPr>
              <p:nvPr/>
            </p:nvSpPr>
            <p:spPr bwMode="auto">
              <a:xfrm>
                <a:off x="4224" y="2256"/>
                <a:ext cx="336" cy="336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9" name="Rectangle 17"/>
              <p:cNvSpPr>
                <a:spLocks noChangeArrowheads="1"/>
              </p:cNvSpPr>
              <p:nvPr/>
            </p:nvSpPr>
            <p:spPr bwMode="auto">
              <a:xfrm>
                <a:off x="4224" y="1584"/>
                <a:ext cx="336" cy="336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62" name="Group 48"/>
          <p:cNvGrpSpPr>
            <a:grpSpLocks/>
          </p:cNvGrpSpPr>
          <p:nvPr/>
        </p:nvGrpSpPr>
        <p:grpSpPr bwMode="auto">
          <a:xfrm>
            <a:off x="3505200" y="2362200"/>
            <a:ext cx="1676400" cy="1676400"/>
            <a:chOff x="2208" y="1488"/>
            <a:chExt cx="1056" cy="1056"/>
          </a:xfrm>
        </p:grpSpPr>
        <p:sp>
          <p:nvSpPr>
            <p:cNvPr id="2067" name="Rectangle 22"/>
            <p:cNvSpPr>
              <a:spLocks noChangeArrowheads="1"/>
            </p:cNvSpPr>
            <p:nvPr/>
          </p:nvSpPr>
          <p:spPr bwMode="auto">
            <a:xfrm>
              <a:off x="2736" y="2016"/>
              <a:ext cx="528" cy="528"/>
            </a:xfrm>
            <a:prstGeom prst="rect">
              <a:avLst/>
            </a:prstGeom>
            <a:noFill/>
            <a:ln w="28575">
              <a:solidFill>
                <a:srgbClr val="FF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68" name="Group 40"/>
            <p:cNvGrpSpPr>
              <a:grpSpLocks/>
            </p:cNvGrpSpPr>
            <p:nvPr/>
          </p:nvGrpSpPr>
          <p:grpSpPr bwMode="auto">
            <a:xfrm>
              <a:off x="2208" y="1488"/>
              <a:ext cx="1056" cy="1056"/>
              <a:chOff x="2256" y="1488"/>
              <a:chExt cx="1056" cy="1056"/>
            </a:xfrm>
          </p:grpSpPr>
          <p:sp>
            <p:nvSpPr>
              <p:cNvPr id="2069" name="Rectangle 8"/>
              <p:cNvSpPr>
                <a:spLocks noChangeArrowheads="1"/>
              </p:cNvSpPr>
              <p:nvPr/>
            </p:nvSpPr>
            <p:spPr bwMode="auto">
              <a:xfrm>
                <a:off x="2256" y="2016"/>
                <a:ext cx="528" cy="528"/>
              </a:xfrm>
              <a:prstGeom prst="rect">
                <a:avLst/>
              </a:prstGeom>
              <a:solidFill>
                <a:schemeClr val="hlink"/>
              </a:solidFill>
              <a:ln w="28575">
                <a:solidFill>
                  <a:srgbClr val="FF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" name="Rectangle 23"/>
              <p:cNvSpPr>
                <a:spLocks noChangeArrowheads="1"/>
              </p:cNvSpPr>
              <p:nvPr/>
            </p:nvSpPr>
            <p:spPr bwMode="auto">
              <a:xfrm>
                <a:off x="2256" y="1488"/>
                <a:ext cx="528" cy="528"/>
              </a:xfrm>
              <a:prstGeom prst="rect">
                <a:avLst/>
              </a:prstGeom>
              <a:solidFill>
                <a:schemeClr val="hlink"/>
              </a:solidFill>
              <a:ln w="28575">
                <a:solidFill>
                  <a:srgbClr val="FF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" name="Rectangle 24"/>
              <p:cNvSpPr>
                <a:spLocks noChangeArrowheads="1"/>
              </p:cNvSpPr>
              <p:nvPr/>
            </p:nvSpPr>
            <p:spPr bwMode="auto">
              <a:xfrm>
                <a:off x="2784" y="1488"/>
                <a:ext cx="528" cy="528"/>
              </a:xfrm>
              <a:prstGeom prst="rect">
                <a:avLst/>
              </a:prstGeom>
              <a:solidFill>
                <a:schemeClr val="hlink"/>
              </a:solidFill>
              <a:ln w="28575">
                <a:solidFill>
                  <a:srgbClr val="FF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5161" name="Object 41"/>
          <p:cNvGraphicFramePr>
            <a:graphicFrameLocks noChangeAspect="1"/>
          </p:cNvGraphicFramePr>
          <p:nvPr/>
        </p:nvGraphicFramePr>
        <p:xfrm>
          <a:off x="1295400" y="4724400"/>
          <a:ext cx="301625" cy="771525"/>
        </p:xfrm>
        <a:graphic>
          <a:graphicData uri="http://schemas.openxmlformats.org/presentationml/2006/ole">
            <p:oleObj spid="_x0000_s2050" name="Equation" r:id="rId4" imgW="152334" imgH="393529" progId="Equation.3">
              <p:embed/>
            </p:oleObj>
          </a:graphicData>
        </a:graphic>
      </p:graphicFrame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3429000" y="48768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Viết :</a:t>
            </a:r>
            <a:r>
              <a:rPr lang="en-US"/>
              <a:t>        </a:t>
            </a:r>
          </a:p>
        </p:txBody>
      </p:sp>
      <p:sp>
        <p:nvSpPr>
          <p:cNvPr id="5163" name="Text Box 28"/>
          <p:cNvSpPr txBox="1">
            <a:spLocks noChangeArrowheads="1"/>
          </p:cNvSpPr>
          <p:nvPr/>
        </p:nvSpPr>
        <p:spPr bwMode="auto">
          <a:xfrm>
            <a:off x="3352800" y="5486400"/>
            <a:ext cx="24384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Đọc : ba phần tư</a:t>
            </a: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6400800" y="489267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Viết :</a:t>
            </a:r>
            <a:r>
              <a:rPr lang="en-US"/>
              <a:t>        </a:t>
            </a:r>
          </a:p>
        </p:txBody>
      </p:sp>
      <p:sp>
        <p:nvSpPr>
          <p:cNvPr id="5165" name="Text Box 28"/>
          <p:cNvSpPr txBox="1">
            <a:spLocks noChangeArrowheads="1"/>
          </p:cNvSpPr>
          <p:nvPr/>
        </p:nvSpPr>
        <p:spPr bwMode="auto">
          <a:xfrm>
            <a:off x="6400800" y="5486400"/>
            <a:ext cx="24384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Đọc : bốn phần bảy</a:t>
            </a:r>
          </a:p>
        </p:txBody>
      </p:sp>
      <p:graphicFrame>
        <p:nvGraphicFramePr>
          <p:cNvPr id="5166" name="Object 46"/>
          <p:cNvGraphicFramePr>
            <a:graphicFrameLocks noChangeAspect="1"/>
          </p:cNvGraphicFramePr>
          <p:nvPr/>
        </p:nvGraphicFramePr>
        <p:xfrm>
          <a:off x="4191000" y="4714875"/>
          <a:ext cx="301625" cy="771525"/>
        </p:xfrm>
        <a:graphic>
          <a:graphicData uri="http://schemas.openxmlformats.org/presentationml/2006/ole">
            <p:oleObj spid="_x0000_s2051" name="Equation" r:id="rId5" imgW="152334" imgH="393529" progId="Equation.3">
              <p:embed/>
            </p:oleObj>
          </a:graphicData>
        </a:graphic>
      </p:graphicFrame>
      <p:graphicFrame>
        <p:nvGraphicFramePr>
          <p:cNvPr id="5167" name="Object 47"/>
          <p:cNvGraphicFramePr>
            <a:graphicFrameLocks noChangeAspect="1"/>
          </p:cNvGraphicFramePr>
          <p:nvPr/>
        </p:nvGraphicFramePr>
        <p:xfrm>
          <a:off x="7162800" y="4714875"/>
          <a:ext cx="301625" cy="771525"/>
        </p:xfrm>
        <a:graphic>
          <a:graphicData uri="http://schemas.openxmlformats.org/presentationml/2006/ole">
            <p:oleObj spid="_x0000_s2052" name="Equation" r:id="rId6" imgW="152334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5" grpId="0"/>
      <p:bldP spid="5139" grpId="0"/>
      <p:bldP spid="4" grpId="0"/>
      <p:bldP spid="5163" grpId="0"/>
      <p:bldP spid="5" grpId="0"/>
      <p:bldP spid="51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3079" name="Group 9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3084" name="Rectangle 10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TR106</a:t>
              </a:r>
            </a:p>
          </p:txBody>
        </p:sp>
      </p:grpSp>
      <p:sp>
        <p:nvSpPr>
          <p:cNvPr id="3080" name="Text Box 12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457200" y="1524000"/>
            <a:ext cx="434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eaLnBrk="1" hangingPunct="1"/>
            <a:r>
              <a:rPr lang="en-US" sz="2800" b="1">
                <a:solidFill>
                  <a:schemeClr val="tx2"/>
                </a:solidFill>
              </a:rPr>
              <a:t>c) </a:t>
            </a:r>
            <a:r>
              <a:rPr lang="en-US" sz="2800" b="1" i="1">
                <a:solidFill>
                  <a:schemeClr val="tx2"/>
                </a:solidFill>
              </a:rPr>
              <a:t>Nhận xét</a:t>
            </a:r>
            <a:r>
              <a:rPr lang="en-US" sz="2800">
                <a:solidFill>
                  <a:schemeClr val="tx2"/>
                </a:solidFill>
              </a:rPr>
              <a:t>:      ;     ;      ;       </a:t>
            </a:r>
          </a:p>
        </p:txBody>
      </p:sp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2590800" y="1590675"/>
          <a:ext cx="301625" cy="771525"/>
        </p:xfrm>
        <a:graphic>
          <a:graphicData uri="http://schemas.openxmlformats.org/presentationml/2006/ole">
            <p:oleObj spid="_x0000_s3074" name="Equation" r:id="rId3" imgW="152334" imgH="393529" progId="Equation.3">
              <p:embed/>
            </p:oleObj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3124200" y="1590675"/>
          <a:ext cx="301625" cy="771525"/>
        </p:xfrm>
        <a:graphic>
          <a:graphicData uri="http://schemas.openxmlformats.org/presentationml/2006/ole">
            <p:oleObj spid="_x0000_s3075" name="Equation" r:id="rId4" imgW="152334" imgH="393529" progId="Equation.3">
              <p:embed/>
            </p:oleObj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3733800" y="1600200"/>
          <a:ext cx="301625" cy="771525"/>
        </p:xfrm>
        <a:graphic>
          <a:graphicData uri="http://schemas.openxmlformats.org/presentationml/2006/ole">
            <p:oleObj spid="_x0000_s3076" name="Equation" r:id="rId5" imgW="152334" imgH="393529" progId="Equation.3">
              <p:embed/>
            </p:oleObj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4343400" y="1590675"/>
          <a:ext cx="301625" cy="771525"/>
        </p:xfrm>
        <a:graphic>
          <a:graphicData uri="http://schemas.openxmlformats.org/presentationml/2006/ole">
            <p:oleObj spid="_x0000_s3077" name="Equation" r:id="rId6" imgW="152334" imgH="393529" progId="Equation.3">
              <p:embed/>
            </p:oleObj>
          </a:graphicData>
        </a:graphic>
      </p:graphicFrame>
      <p:sp>
        <p:nvSpPr>
          <p:cNvPr id="2" name="Rectangle 18"/>
          <p:cNvSpPr>
            <a:spLocks noChangeArrowheads="1"/>
          </p:cNvSpPr>
          <p:nvPr/>
        </p:nvSpPr>
        <p:spPr bwMode="auto">
          <a:xfrm>
            <a:off x="457200" y="2286000"/>
            <a:ext cx="8229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1" hangingPunct="1"/>
            <a:r>
              <a:rPr lang="en-US" sz="2400" i="1">
                <a:solidFill>
                  <a:schemeClr val="tx2"/>
                </a:solidFill>
              </a:rPr>
              <a:t>         </a:t>
            </a:r>
            <a:r>
              <a:rPr lang="en-US" sz="3200" i="1">
                <a:solidFill>
                  <a:schemeClr val="tx2"/>
                </a:solidFill>
              </a:rPr>
              <a:t>Mỗi phân số có tử số và mẫu số. Tử số là số tự nhiên viết trên gạch ngang. Mẫu số là số tự nhiên khác 0 viết d</a:t>
            </a:r>
            <a:r>
              <a:rPr lang="vi-VN" sz="3200" i="1">
                <a:solidFill>
                  <a:schemeClr val="tx2"/>
                </a:solidFill>
              </a:rPr>
              <a:t>ư</a:t>
            </a:r>
            <a:r>
              <a:rPr lang="en-US" sz="3200" i="1">
                <a:solidFill>
                  <a:schemeClr val="tx2"/>
                </a:solidFill>
              </a:rPr>
              <a:t>ới gạch ngang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4724400" y="1676400"/>
            <a:ext cx="3124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là những phân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2" grpId="0"/>
      <p:bldP spid="71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33"/>
          <p:cNvGrpSpPr>
            <a:grpSpLocks/>
          </p:cNvGrpSpPr>
          <p:nvPr/>
        </p:nvGrpSpPr>
        <p:grpSpPr bwMode="auto">
          <a:xfrm>
            <a:off x="609600" y="2286000"/>
            <a:ext cx="2514600" cy="1066800"/>
            <a:chOff x="384" y="1536"/>
            <a:chExt cx="1680" cy="1056"/>
          </a:xfrm>
        </p:grpSpPr>
        <p:grpSp>
          <p:nvGrpSpPr>
            <p:cNvPr id="17455" name="Group 32"/>
            <p:cNvGrpSpPr>
              <a:grpSpLocks/>
            </p:cNvGrpSpPr>
            <p:nvPr/>
          </p:nvGrpSpPr>
          <p:grpSpPr bwMode="auto">
            <a:xfrm>
              <a:off x="384" y="1536"/>
              <a:ext cx="672" cy="1056"/>
              <a:chOff x="384" y="1536"/>
              <a:chExt cx="672" cy="1056"/>
            </a:xfrm>
          </p:grpSpPr>
          <p:sp>
            <p:nvSpPr>
              <p:cNvPr id="17459" name="Rectangle 4"/>
              <p:cNvSpPr>
                <a:spLocks noChangeArrowheads="1"/>
              </p:cNvSpPr>
              <p:nvPr/>
            </p:nvSpPr>
            <p:spPr bwMode="auto">
              <a:xfrm>
                <a:off x="384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17460" name="Rectangle 6"/>
              <p:cNvSpPr>
                <a:spLocks noChangeArrowheads="1"/>
              </p:cNvSpPr>
              <p:nvPr/>
            </p:nvSpPr>
            <p:spPr bwMode="auto">
              <a:xfrm>
                <a:off x="720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17456" name="Rectangle 7"/>
            <p:cNvSpPr>
              <a:spLocks noChangeArrowheads="1"/>
            </p:cNvSpPr>
            <p:nvPr/>
          </p:nvSpPr>
          <p:spPr bwMode="auto">
            <a:xfrm>
              <a:off x="1056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7" name="Rectangle 8"/>
            <p:cNvSpPr>
              <a:spLocks noChangeArrowheads="1"/>
            </p:cNvSpPr>
            <p:nvPr/>
          </p:nvSpPr>
          <p:spPr bwMode="auto">
            <a:xfrm>
              <a:off x="1392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8" name="Rectangle 9"/>
            <p:cNvSpPr>
              <a:spLocks noChangeArrowheads="1"/>
            </p:cNvSpPr>
            <p:nvPr/>
          </p:nvSpPr>
          <p:spPr bwMode="auto">
            <a:xfrm>
              <a:off x="1728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7411" name="Picture 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1905000"/>
            <a:ext cx="1981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412" name="Group 77"/>
          <p:cNvGrpSpPr>
            <a:grpSpLocks/>
          </p:cNvGrpSpPr>
          <p:nvPr/>
        </p:nvGrpSpPr>
        <p:grpSpPr bwMode="auto">
          <a:xfrm>
            <a:off x="6781800" y="1905000"/>
            <a:ext cx="1828800" cy="1600200"/>
            <a:chOff x="4272" y="1200"/>
            <a:chExt cx="1152" cy="1008"/>
          </a:xfrm>
        </p:grpSpPr>
        <p:sp>
          <p:nvSpPr>
            <p:cNvPr id="17453" name="AutoShape 26"/>
            <p:cNvSpPr>
              <a:spLocks noChangeArrowheads="1"/>
            </p:cNvSpPr>
            <p:nvPr/>
          </p:nvSpPr>
          <p:spPr bwMode="auto">
            <a:xfrm>
              <a:off x="4272" y="1200"/>
              <a:ext cx="1152" cy="1008"/>
            </a:xfrm>
            <a:prstGeom prst="triangle">
              <a:avLst>
                <a:gd name="adj" fmla="val 50000"/>
              </a:avLst>
            </a:prstGeom>
            <a:solidFill>
              <a:srgbClr val="9999FF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4" name="AutoShape 27"/>
            <p:cNvSpPr>
              <a:spLocks noChangeArrowheads="1"/>
            </p:cNvSpPr>
            <p:nvPr/>
          </p:nvSpPr>
          <p:spPr bwMode="auto">
            <a:xfrm rot="10800000">
              <a:off x="4560" y="1704"/>
              <a:ext cx="576" cy="50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7413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7414" name="Text Box 26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17415" name="Group 27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17451" name="Rectangle 28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2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1/107</a:t>
              </a:r>
            </a:p>
          </p:txBody>
        </p:sp>
      </p:grpSp>
      <p:sp>
        <p:nvSpPr>
          <p:cNvPr id="17416" name="Text Box 30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grpSp>
        <p:nvGrpSpPr>
          <p:cNvPr id="17417" name="Group 42"/>
          <p:cNvGrpSpPr>
            <a:grpSpLocks/>
          </p:cNvGrpSpPr>
          <p:nvPr/>
        </p:nvGrpSpPr>
        <p:grpSpPr bwMode="auto">
          <a:xfrm>
            <a:off x="457200" y="4724400"/>
            <a:ext cx="2743200" cy="998538"/>
            <a:chOff x="528" y="1200"/>
            <a:chExt cx="2352" cy="864"/>
          </a:xfrm>
        </p:grpSpPr>
        <p:sp>
          <p:nvSpPr>
            <p:cNvPr id="17440" name="Oval 4"/>
            <p:cNvSpPr>
              <a:spLocks noChangeArrowheads="1"/>
            </p:cNvSpPr>
            <p:nvPr/>
          </p:nvSpPr>
          <p:spPr bwMode="auto">
            <a:xfrm>
              <a:off x="528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1" name="Oval 16"/>
            <p:cNvSpPr>
              <a:spLocks noChangeArrowheads="1"/>
            </p:cNvSpPr>
            <p:nvPr/>
          </p:nvSpPr>
          <p:spPr bwMode="auto">
            <a:xfrm>
              <a:off x="52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2" name="Oval 18"/>
            <p:cNvSpPr>
              <a:spLocks noChangeArrowheads="1"/>
            </p:cNvSpPr>
            <p:nvPr/>
          </p:nvSpPr>
          <p:spPr bwMode="auto">
            <a:xfrm>
              <a:off x="100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3" name="Oval 20"/>
            <p:cNvSpPr>
              <a:spLocks noChangeArrowheads="1"/>
            </p:cNvSpPr>
            <p:nvPr/>
          </p:nvSpPr>
          <p:spPr bwMode="auto">
            <a:xfrm>
              <a:off x="153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444" name="Group 47"/>
            <p:cNvGrpSpPr>
              <a:grpSpLocks/>
            </p:cNvGrpSpPr>
            <p:nvPr/>
          </p:nvGrpSpPr>
          <p:grpSpPr bwMode="auto">
            <a:xfrm>
              <a:off x="1008" y="1200"/>
              <a:ext cx="1392" cy="384"/>
              <a:chOff x="1008" y="1200"/>
              <a:chExt cx="1392" cy="384"/>
            </a:xfrm>
          </p:grpSpPr>
          <p:sp>
            <p:nvSpPr>
              <p:cNvPr id="17448" name="Oval 17"/>
              <p:cNvSpPr>
                <a:spLocks noChangeArrowheads="1"/>
              </p:cNvSpPr>
              <p:nvPr/>
            </p:nvSpPr>
            <p:spPr bwMode="auto">
              <a:xfrm>
                <a:off x="1008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49" name="Oval 19"/>
              <p:cNvSpPr>
                <a:spLocks noChangeArrowheads="1"/>
              </p:cNvSpPr>
              <p:nvPr/>
            </p:nvSpPr>
            <p:spPr bwMode="auto">
              <a:xfrm>
                <a:off x="153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50" name="Oval 21"/>
              <p:cNvSpPr>
                <a:spLocks noChangeArrowheads="1"/>
              </p:cNvSpPr>
              <p:nvPr/>
            </p:nvSpPr>
            <p:spPr bwMode="auto">
              <a:xfrm>
                <a:off x="201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45" name="Oval 22"/>
            <p:cNvSpPr>
              <a:spLocks noChangeArrowheads="1"/>
            </p:cNvSpPr>
            <p:nvPr/>
          </p:nvSpPr>
          <p:spPr bwMode="auto">
            <a:xfrm>
              <a:off x="201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6" name="Oval 23"/>
            <p:cNvSpPr>
              <a:spLocks noChangeArrowheads="1"/>
            </p:cNvSpPr>
            <p:nvPr/>
          </p:nvSpPr>
          <p:spPr bwMode="auto">
            <a:xfrm>
              <a:off x="2496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7" name="Oval 24"/>
            <p:cNvSpPr>
              <a:spLocks noChangeArrowheads="1"/>
            </p:cNvSpPr>
            <p:nvPr/>
          </p:nvSpPr>
          <p:spPr bwMode="auto">
            <a:xfrm>
              <a:off x="249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418" name="Group 54"/>
          <p:cNvGrpSpPr>
            <a:grpSpLocks/>
          </p:cNvGrpSpPr>
          <p:nvPr/>
        </p:nvGrpSpPr>
        <p:grpSpPr bwMode="auto">
          <a:xfrm>
            <a:off x="5715000" y="4724400"/>
            <a:ext cx="3254375" cy="1254125"/>
            <a:chOff x="1008" y="2544"/>
            <a:chExt cx="2736" cy="1056"/>
          </a:xfrm>
        </p:grpSpPr>
        <p:grpSp>
          <p:nvGrpSpPr>
            <p:cNvPr id="17430" name="Group 55"/>
            <p:cNvGrpSpPr>
              <a:grpSpLocks/>
            </p:cNvGrpSpPr>
            <p:nvPr/>
          </p:nvGrpSpPr>
          <p:grpSpPr bwMode="auto">
            <a:xfrm>
              <a:off x="1536" y="2544"/>
              <a:ext cx="1104" cy="1056"/>
              <a:chOff x="1536" y="2544"/>
              <a:chExt cx="1104" cy="1056"/>
            </a:xfrm>
          </p:grpSpPr>
          <p:sp>
            <p:nvSpPr>
              <p:cNvPr id="6178" name="AutoShape 34"/>
              <p:cNvSpPr>
                <a:spLocks noChangeArrowheads="1"/>
              </p:cNvSpPr>
              <p:nvPr/>
            </p:nvSpPr>
            <p:spPr bwMode="auto">
              <a:xfrm>
                <a:off x="1538" y="2544"/>
                <a:ext cx="479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  <a:cs typeface="+mn-cs"/>
                </a:endParaRPr>
              </a:p>
            </p:txBody>
          </p:sp>
          <p:sp>
            <p:nvSpPr>
              <p:cNvPr id="6182" name="AutoShape 38"/>
              <p:cNvSpPr>
                <a:spLocks noChangeArrowheads="1"/>
              </p:cNvSpPr>
              <p:nvPr/>
            </p:nvSpPr>
            <p:spPr bwMode="auto">
              <a:xfrm>
                <a:off x="1586" y="3168"/>
                <a:ext cx="479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  <a:cs typeface="+mn-cs"/>
                </a:endParaRPr>
              </a:p>
            </p:txBody>
          </p:sp>
          <p:sp>
            <p:nvSpPr>
              <p:cNvPr id="6183" name="AutoShape 39"/>
              <p:cNvSpPr>
                <a:spLocks noChangeArrowheads="1"/>
              </p:cNvSpPr>
              <p:nvPr/>
            </p:nvSpPr>
            <p:spPr bwMode="auto">
              <a:xfrm>
                <a:off x="2160" y="3168"/>
                <a:ext cx="480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  <a:cs typeface="+mn-cs"/>
                </a:endParaRPr>
              </a:p>
            </p:txBody>
          </p:sp>
        </p:grpSp>
        <p:grpSp>
          <p:nvGrpSpPr>
            <p:cNvPr id="17431" name="Group 59"/>
            <p:cNvGrpSpPr>
              <a:grpSpLocks/>
            </p:cNvGrpSpPr>
            <p:nvPr/>
          </p:nvGrpSpPr>
          <p:grpSpPr bwMode="auto">
            <a:xfrm>
              <a:off x="1008" y="2544"/>
              <a:ext cx="2736" cy="1056"/>
              <a:chOff x="1008" y="2544"/>
              <a:chExt cx="2736" cy="1056"/>
            </a:xfrm>
          </p:grpSpPr>
          <p:sp>
            <p:nvSpPr>
              <p:cNvPr id="17432" name="AutoShape 35"/>
              <p:cNvSpPr>
                <a:spLocks noChangeArrowheads="1"/>
              </p:cNvSpPr>
              <p:nvPr/>
            </p:nvSpPr>
            <p:spPr bwMode="auto">
              <a:xfrm>
                <a:off x="2112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3" name="AutoShape 36"/>
              <p:cNvSpPr>
                <a:spLocks noChangeArrowheads="1"/>
              </p:cNvSpPr>
              <p:nvPr/>
            </p:nvSpPr>
            <p:spPr bwMode="auto">
              <a:xfrm>
                <a:off x="268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4" name="AutoShape 37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5" name="AutoShape 40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6" name="AutoShape 41"/>
              <p:cNvSpPr>
                <a:spLocks noChangeArrowheads="1"/>
              </p:cNvSpPr>
              <p:nvPr/>
            </p:nvSpPr>
            <p:spPr bwMode="auto">
              <a:xfrm>
                <a:off x="100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17419" name="Picture 4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4572000"/>
            <a:ext cx="1752600" cy="1600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17420" name="Text Box 66"/>
          <p:cNvSpPr txBox="1">
            <a:spLocks noChangeArrowheads="1"/>
          </p:cNvSpPr>
          <p:nvPr/>
        </p:nvSpPr>
        <p:spPr bwMode="auto">
          <a:xfrm>
            <a:off x="914400" y="990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* </a:t>
            </a:r>
            <a:r>
              <a:rPr lang="en-US" sz="2400" b="1" i="1" u="sng"/>
              <a:t>Thực hành</a:t>
            </a:r>
          </a:p>
        </p:txBody>
      </p:sp>
      <p:sp>
        <p:nvSpPr>
          <p:cNvPr id="17421" name="Text Box 67"/>
          <p:cNvSpPr txBox="1">
            <a:spLocks noChangeArrowheads="1"/>
          </p:cNvSpPr>
          <p:nvPr/>
        </p:nvSpPr>
        <p:spPr bwMode="auto">
          <a:xfrm>
            <a:off x="4495800" y="37338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2</a:t>
            </a:r>
          </a:p>
        </p:txBody>
      </p:sp>
      <p:sp>
        <p:nvSpPr>
          <p:cNvPr id="17422" name="Text Box 68"/>
          <p:cNvSpPr txBox="1">
            <a:spLocks noChangeArrowheads="1"/>
          </p:cNvSpPr>
          <p:nvPr/>
        </p:nvSpPr>
        <p:spPr bwMode="auto">
          <a:xfrm>
            <a:off x="7162800" y="37338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3</a:t>
            </a:r>
          </a:p>
        </p:txBody>
      </p:sp>
      <p:sp>
        <p:nvSpPr>
          <p:cNvPr id="17423" name="Text Box 69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sp>
        <p:nvSpPr>
          <p:cNvPr id="17424" name="Text Box 71"/>
          <p:cNvSpPr txBox="1">
            <a:spLocks noChangeArrowheads="1"/>
          </p:cNvSpPr>
          <p:nvPr/>
        </p:nvSpPr>
        <p:spPr bwMode="auto">
          <a:xfrm>
            <a:off x="838200" y="61722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4</a:t>
            </a:r>
          </a:p>
        </p:txBody>
      </p:sp>
      <p:sp>
        <p:nvSpPr>
          <p:cNvPr id="17425" name="Text Box 72"/>
          <p:cNvSpPr txBox="1">
            <a:spLocks noChangeArrowheads="1"/>
          </p:cNvSpPr>
          <p:nvPr/>
        </p:nvSpPr>
        <p:spPr bwMode="auto">
          <a:xfrm>
            <a:off x="4038600" y="61722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5</a:t>
            </a:r>
          </a:p>
        </p:txBody>
      </p:sp>
      <p:sp>
        <p:nvSpPr>
          <p:cNvPr id="17426" name="Text Box 73"/>
          <p:cNvSpPr txBox="1">
            <a:spLocks noChangeArrowheads="1"/>
          </p:cNvSpPr>
          <p:nvPr/>
        </p:nvSpPr>
        <p:spPr bwMode="auto">
          <a:xfrm>
            <a:off x="7010400" y="61722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6</a:t>
            </a:r>
          </a:p>
        </p:txBody>
      </p:sp>
      <p:sp>
        <p:nvSpPr>
          <p:cNvPr id="17427" name="Oval 74"/>
          <p:cNvSpPr>
            <a:spLocks noChangeArrowheads="1"/>
          </p:cNvSpPr>
          <p:nvPr/>
        </p:nvSpPr>
        <p:spPr bwMode="auto">
          <a:xfrm>
            <a:off x="381000" y="1371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/>
              <a:t>1</a:t>
            </a:r>
          </a:p>
        </p:txBody>
      </p:sp>
      <p:sp>
        <p:nvSpPr>
          <p:cNvPr id="17428" name="Text Box 75"/>
          <p:cNvSpPr txBox="1">
            <a:spLocks noChangeArrowheads="1"/>
          </p:cNvSpPr>
          <p:nvPr/>
        </p:nvSpPr>
        <p:spPr bwMode="auto">
          <a:xfrm>
            <a:off x="685800" y="1311275"/>
            <a:ext cx="7696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a) Viết rồi </a:t>
            </a:r>
            <a:r>
              <a:rPr lang="vi-VN" sz="2400"/>
              <a:t>đ</a:t>
            </a:r>
            <a:r>
              <a:rPr lang="en-US" sz="2400"/>
              <a:t>ọc phân số chỉ phần </a:t>
            </a:r>
            <a:r>
              <a:rPr lang="vi-VN" sz="2400"/>
              <a:t>đ</a:t>
            </a:r>
            <a:r>
              <a:rPr lang="en-US" sz="2400"/>
              <a:t>ã tô màu trong mỗi hình d</a:t>
            </a:r>
            <a:r>
              <a:rPr lang="vi-VN" sz="2400"/>
              <a:t>ư</a:t>
            </a:r>
            <a:r>
              <a:rPr lang="en-US" sz="2400"/>
              <a:t>ới </a:t>
            </a:r>
            <a:r>
              <a:rPr lang="vi-VN" sz="2400"/>
              <a:t>đ</a:t>
            </a:r>
            <a:r>
              <a:rPr lang="en-US" sz="2400"/>
              <a:t>ây:</a:t>
            </a:r>
          </a:p>
        </p:txBody>
      </p:sp>
      <p:sp>
        <p:nvSpPr>
          <p:cNvPr id="17429" name="Text Box 76"/>
          <p:cNvSpPr txBox="1">
            <a:spLocks noChangeArrowheads="1"/>
          </p:cNvSpPr>
          <p:nvPr/>
        </p:nvSpPr>
        <p:spPr bwMode="auto">
          <a:xfrm>
            <a:off x="990600" y="37338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4100" name="Group 7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4113" name="Rectangle 8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WordArt 9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1/107</a:t>
              </a:r>
            </a:p>
          </p:txBody>
        </p:sp>
      </p:grp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4102" name="Text Box 11"/>
          <p:cNvSpPr txBox="1">
            <a:spLocks noChangeArrowheads="1"/>
          </p:cNvSpPr>
          <p:nvPr/>
        </p:nvSpPr>
        <p:spPr bwMode="auto">
          <a:xfrm>
            <a:off x="914400" y="1066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* </a:t>
            </a:r>
            <a:r>
              <a:rPr lang="en-US" sz="2400" b="1" i="1" u="sng"/>
              <a:t>Thực hành</a:t>
            </a:r>
          </a:p>
        </p:txBody>
      </p:sp>
      <p:grpSp>
        <p:nvGrpSpPr>
          <p:cNvPr id="4103" name="Group 12"/>
          <p:cNvGrpSpPr>
            <a:grpSpLocks/>
          </p:cNvGrpSpPr>
          <p:nvPr/>
        </p:nvGrpSpPr>
        <p:grpSpPr bwMode="auto">
          <a:xfrm>
            <a:off x="2438400" y="1905000"/>
            <a:ext cx="3810000" cy="2286000"/>
            <a:chOff x="384" y="1536"/>
            <a:chExt cx="1680" cy="1056"/>
          </a:xfrm>
        </p:grpSpPr>
        <p:grpSp>
          <p:nvGrpSpPr>
            <p:cNvPr id="4107" name="Group 13"/>
            <p:cNvGrpSpPr>
              <a:grpSpLocks/>
            </p:cNvGrpSpPr>
            <p:nvPr/>
          </p:nvGrpSpPr>
          <p:grpSpPr bwMode="auto">
            <a:xfrm>
              <a:off x="384" y="1536"/>
              <a:ext cx="672" cy="1056"/>
              <a:chOff x="384" y="1536"/>
              <a:chExt cx="672" cy="1056"/>
            </a:xfrm>
          </p:grpSpPr>
          <p:sp>
            <p:nvSpPr>
              <p:cNvPr id="4111" name="Rectangle 4"/>
              <p:cNvSpPr>
                <a:spLocks noChangeArrowheads="1"/>
              </p:cNvSpPr>
              <p:nvPr/>
            </p:nvSpPr>
            <p:spPr bwMode="auto">
              <a:xfrm>
                <a:off x="384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112" name="Rectangle 6"/>
              <p:cNvSpPr>
                <a:spLocks noChangeArrowheads="1"/>
              </p:cNvSpPr>
              <p:nvPr/>
            </p:nvSpPr>
            <p:spPr bwMode="auto">
              <a:xfrm>
                <a:off x="720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108" name="Rectangle 7"/>
            <p:cNvSpPr>
              <a:spLocks noChangeArrowheads="1"/>
            </p:cNvSpPr>
            <p:nvPr/>
          </p:nvSpPr>
          <p:spPr bwMode="auto">
            <a:xfrm>
              <a:off x="1056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Rectangle 8"/>
            <p:cNvSpPr>
              <a:spLocks noChangeArrowheads="1"/>
            </p:cNvSpPr>
            <p:nvPr/>
          </p:nvSpPr>
          <p:spPr bwMode="auto">
            <a:xfrm>
              <a:off x="1392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Rectangle 9"/>
            <p:cNvSpPr>
              <a:spLocks noChangeArrowheads="1"/>
            </p:cNvSpPr>
            <p:nvPr/>
          </p:nvSpPr>
          <p:spPr bwMode="auto">
            <a:xfrm>
              <a:off x="1728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4" name="Text Box 19"/>
          <p:cNvSpPr txBox="1">
            <a:spLocks noChangeArrowheads="1"/>
          </p:cNvSpPr>
          <p:nvPr/>
        </p:nvSpPr>
        <p:spPr bwMode="auto">
          <a:xfrm>
            <a:off x="2819400" y="45720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Viết: </a:t>
            </a:r>
          </a:p>
        </p:txBody>
      </p:sp>
      <p:sp>
        <p:nvSpPr>
          <p:cNvPr id="4105" name="Text Box 20"/>
          <p:cNvSpPr txBox="1">
            <a:spLocks noChangeArrowheads="1"/>
          </p:cNvSpPr>
          <p:nvPr/>
        </p:nvSpPr>
        <p:spPr bwMode="auto">
          <a:xfrm>
            <a:off x="2971800" y="54102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Đọc:  </a:t>
            </a:r>
          </a:p>
        </p:txBody>
      </p:sp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3886200" y="4486275"/>
          <a:ext cx="301625" cy="771525"/>
        </p:xfrm>
        <a:graphic>
          <a:graphicData uri="http://schemas.openxmlformats.org/presentationml/2006/ole">
            <p:oleObj spid="_x0000_s4098" name="Equation" r:id="rId3" imgW="152334" imgH="393529" progId="Equation.3">
              <p:embed/>
            </p:oleObj>
          </a:graphicData>
        </a:graphic>
      </p:graphicFrame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3733800" y="54102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hai phần n</a:t>
            </a:r>
            <a:r>
              <a:rPr lang="vi-VN" sz="2400"/>
              <a:t>ă</a:t>
            </a:r>
            <a:r>
              <a:rPr lang="en-US" sz="2400"/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609600" y="2286000"/>
            <a:ext cx="2514600" cy="1066800"/>
            <a:chOff x="384" y="1536"/>
            <a:chExt cx="1680" cy="1056"/>
          </a:xfrm>
        </p:grpSpPr>
        <p:grpSp>
          <p:nvGrpSpPr>
            <p:cNvPr id="18479" name="Group 3"/>
            <p:cNvGrpSpPr>
              <a:grpSpLocks/>
            </p:cNvGrpSpPr>
            <p:nvPr/>
          </p:nvGrpSpPr>
          <p:grpSpPr bwMode="auto">
            <a:xfrm>
              <a:off x="384" y="1536"/>
              <a:ext cx="672" cy="1056"/>
              <a:chOff x="384" y="1536"/>
              <a:chExt cx="672" cy="1056"/>
            </a:xfrm>
          </p:grpSpPr>
          <p:sp>
            <p:nvSpPr>
              <p:cNvPr id="18483" name="Rectangle 4"/>
              <p:cNvSpPr>
                <a:spLocks noChangeArrowheads="1"/>
              </p:cNvSpPr>
              <p:nvPr/>
            </p:nvSpPr>
            <p:spPr bwMode="auto">
              <a:xfrm>
                <a:off x="384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18484" name="Rectangle 6"/>
              <p:cNvSpPr>
                <a:spLocks noChangeArrowheads="1"/>
              </p:cNvSpPr>
              <p:nvPr/>
            </p:nvSpPr>
            <p:spPr bwMode="auto">
              <a:xfrm>
                <a:off x="720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18480" name="Rectangle 7"/>
            <p:cNvSpPr>
              <a:spLocks noChangeArrowheads="1"/>
            </p:cNvSpPr>
            <p:nvPr/>
          </p:nvSpPr>
          <p:spPr bwMode="auto">
            <a:xfrm>
              <a:off x="1056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1" name="Rectangle 8"/>
            <p:cNvSpPr>
              <a:spLocks noChangeArrowheads="1"/>
            </p:cNvSpPr>
            <p:nvPr/>
          </p:nvSpPr>
          <p:spPr bwMode="auto">
            <a:xfrm>
              <a:off x="1392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2" name="Rectangle 9"/>
            <p:cNvSpPr>
              <a:spLocks noChangeArrowheads="1"/>
            </p:cNvSpPr>
            <p:nvPr/>
          </p:nvSpPr>
          <p:spPr bwMode="auto">
            <a:xfrm>
              <a:off x="1728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8435" name="Picture 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1905000"/>
            <a:ext cx="1981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436" name="Group 10"/>
          <p:cNvGrpSpPr>
            <a:grpSpLocks/>
          </p:cNvGrpSpPr>
          <p:nvPr/>
        </p:nvGrpSpPr>
        <p:grpSpPr bwMode="auto">
          <a:xfrm>
            <a:off x="6781800" y="1905000"/>
            <a:ext cx="1828800" cy="1600200"/>
            <a:chOff x="4272" y="1200"/>
            <a:chExt cx="1152" cy="1008"/>
          </a:xfrm>
        </p:grpSpPr>
        <p:sp>
          <p:nvSpPr>
            <p:cNvPr id="18477" name="AutoShape 26"/>
            <p:cNvSpPr>
              <a:spLocks noChangeArrowheads="1"/>
            </p:cNvSpPr>
            <p:nvPr/>
          </p:nvSpPr>
          <p:spPr bwMode="auto">
            <a:xfrm>
              <a:off x="4272" y="1200"/>
              <a:ext cx="1152" cy="1008"/>
            </a:xfrm>
            <a:prstGeom prst="triangle">
              <a:avLst>
                <a:gd name="adj" fmla="val 50000"/>
              </a:avLst>
            </a:prstGeom>
            <a:solidFill>
              <a:srgbClr val="9999FF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8" name="AutoShape 27"/>
            <p:cNvSpPr>
              <a:spLocks noChangeArrowheads="1"/>
            </p:cNvSpPr>
            <p:nvPr/>
          </p:nvSpPr>
          <p:spPr bwMode="auto">
            <a:xfrm rot="10800000">
              <a:off x="4560" y="1704"/>
              <a:ext cx="576" cy="50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8437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8438" name="Text Box 16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18439" name="Group 17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18475" name="Rectangle 18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6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1/107</a:t>
              </a:r>
            </a:p>
          </p:txBody>
        </p:sp>
      </p:grpSp>
      <p:sp>
        <p:nvSpPr>
          <p:cNvPr id="18440" name="Text Box 20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grpSp>
        <p:nvGrpSpPr>
          <p:cNvPr id="18441" name="Group 21"/>
          <p:cNvGrpSpPr>
            <a:grpSpLocks/>
          </p:cNvGrpSpPr>
          <p:nvPr/>
        </p:nvGrpSpPr>
        <p:grpSpPr bwMode="auto">
          <a:xfrm>
            <a:off x="457200" y="4724400"/>
            <a:ext cx="2743200" cy="998538"/>
            <a:chOff x="528" y="1200"/>
            <a:chExt cx="2352" cy="864"/>
          </a:xfrm>
        </p:grpSpPr>
        <p:sp>
          <p:nvSpPr>
            <p:cNvPr id="18464" name="Oval 4"/>
            <p:cNvSpPr>
              <a:spLocks noChangeArrowheads="1"/>
            </p:cNvSpPr>
            <p:nvPr/>
          </p:nvSpPr>
          <p:spPr bwMode="auto">
            <a:xfrm>
              <a:off x="528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5" name="Oval 16"/>
            <p:cNvSpPr>
              <a:spLocks noChangeArrowheads="1"/>
            </p:cNvSpPr>
            <p:nvPr/>
          </p:nvSpPr>
          <p:spPr bwMode="auto">
            <a:xfrm>
              <a:off x="52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6" name="Oval 18"/>
            <p:cNvSpPr>
              <a:spLocks noChangeArrowheads="1"/>
            </p:cNvSpPr>
            <p:nvPr/>
          </p:nvSpPr>
          <p:spPr bwMode="auto">
            <a:xfrm>
              <a:off x="100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7" name="Oval 20"/>
            <p:cNvSpPr>
              <a:spLocks noChangeArrowheads="1"/>
            </p:cNvSpPr>
            <p:nvPr/>
          </p:nvSpPr>
          <p:spPr bwMode="auto">
            <a:xfrm>
              <a:off x="153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68" name="Group 26"/>
            <p:cNvGrpSpPr>
              <a:grpSpLocks/>
            </p:cNvGrpSpPr>
            <p:nvPr/>
          </p:nvGrpSpPr>
          <p:grpSpPr bwMode="auto">
            <a:xfrm>
              <a:off x="1008" y="1200"/>
              <a:ext cx="1392" cy="384"/>
              <a:chOff x="1008" y="1200"/>
              <a:chExt cx="1392" cy="384"/>
            </a:xfrm>
          </p:grpSpPr>
          <p:sp>
            <p:nvSpPr>
              <p:cNvPr id="18472" name="Oval 17"/>
              <p:cNvSpPr>
                <a:spLocks noChangeArrowheads="1"/>
              </p:cNvSpPr>
              <p:nvPr/>
            </p:nvSpPr>
            <p:spPr bwMode="auto">
              <a:xfrm>
                <a:off x="1008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3" name="Oval 19"/>
              <p:cNvSpPr>
                <a:spLocks noChangeArrowheads="1"/>
              </p:cNvSpPr>
              <p:nvPr/>
            </p:nvSpPr>
            <p:spPr bwMode="auto">
              <a:xfrm>
                <a:off x="153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4" name="Oval 21"/>
              <p:cNvSpPr>
                <a:spLocks noChangeArrowheads="1"/>
              </p:cNvSpPr>
              <p:nvPr/>
            </p:nvSpPr>
            <p:spPr bwMode="auto">
              <a:xfrm>
                <a:off x="201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69" name="Oval 22"/>
            <p:cNvSpPr>
              <a:spLocks noChangeArrowheads="1"/>
            </p:cNvSpPr>
            <p:nvPr/>
          </p:nvSpPr>
          <p:spPr bwMode="auto">
            <a:xfrm>
              <a:off x="201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0" name="Oval 23"/>
            <p:cNvSpPr>
              <a:spLocks noChangeArrowheads="1"/>
            </p:cNvSpPr>
            <p:nvPr/>
          </p:nvSpPr>
          <p:spPr bwMode="auto">
            <a:xfrm>
              <a:off x="2496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1" name="Oval 24"/>
            <p:cNvSpPr>
              <a:spLocks noChangeArrowheads="1"/>
            </p:cNvSpPr>
            <p:nvPr/>
          </p:nvSpPr>
          <p:spPr bwMode="auto">
            <a:xfrm>
              <a:off x="249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442" name="Group 33"/>
          <p:cNvGrpSpPr>
            <a:grpSpLocks/>
          </p:cNvGrpSpPr>
          <p:nvPr/>
        </p:nvGrpSpPr>
        <p:grpSpPr bwMode="auto">
          <a:xfrm>
            <a:off x="5715000" y="4724400"/>
            <a:ext cx="3254375" cy="1254125"/>
            <a:chOff x="1008" y="2544"/>
            <a:chExt cx="2736" cy="1056"/>
          </a:xfrm>
        </p:grpSpPr>
        <p:grpSp>
          <p:nvGrpSpPr>
            <p:cNvPr id="18454" name="Group 34"/>
            <p:cNvGrpSpPr>
              <a:grpSpLocks/>
            </p:cNvGrpSpPr>
            <p:nvPr/>
          </p:nvGrpSpPr>
          <p:grpSpPr bwMode="auto">
            <a:xfrm>
              <a:off x="1536" y="2544"/>
              <a:ext cx="1104" cy="1056"/>
              <a:chOff x="1536" y="2544"/>
              <a:chExt cx="1104" cy="1056"/>
            </a:xfrm>
          </p:grpSpPr>
          <p:sp>
            <p:nvSpPr>
              <p:cNvPr id="6178" name="AutoShape 34"/>
              <p:cNvSpPr>
                <a:spLocks noChangeArrowheads="1"/>
              </p:cNvSpPr>
              <p:nvPr/>
            </p:nvSpPr>
            <p:spPr bwMode="auto">
              <a:xfrm>
                <a:off x="1538" y="2544"/>
                <a:ext cx="479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  <a:cs typeface="+mn-cs"/>
                </a:endParaRPr>
              </a:p>
            </p:txBody>
          </p:sp>
          <p:sp>
            <p:nvSpPr>
              <p:cNvPr id="6182" name="AutoShape 38"/>
              <p:cNvSpPr>
                <a:spLocks noChangeArrowheads="1"/>
              </p:cNvSpPr>
              <p:nvPr/>
            </p:nvSpPr>
            <p:spPr bwMode="auto">
              <a:xfrm>
                <a:off x="1586" y="3168"/>
                <a:ext cx="479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  <a:cs typeface="+mn-cs"/>
                </a:endParaRPr>
              </a:p>
            </p:txBody>
          </p:sp>
          <p:sp>
            <p:nvSpPr>
              <p:cNvPr id="6183" name="AutoShape 39"/>
              <p:cNvSpPr>
                <a:spLocks noChangeArrowheads="1"/>
              </p:cNvSpPr>
              <p:nvPr/>
            </p:nvSpPr>
            <p:spPr bwMode="auto">
              <a:xfrm>
                <a:off x="2160" y="3168"/>
                <a:ext cx="480" cy="432"/>
              </a:xfrm>
              <a:prstGeom prst="star5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  <a:cs typeface="+mn-cs"/>
                </a:endParaRPr>
              </a:p>
            </p:txBody>
          </p:sp>
        </p:grpSp>
        <p:grpSp>
          <p:nvGrpSpPr>
            <p:cNvPr id="18455" name="Group 38"/>
            <p:cNvGrpSpPr>
              <a:grpSpLocks/>
            </p:cNvGrpSpPr>
            <p:nvPr/>
          </p:nvGrpSpPr>
          <p:grpSpPr bwMode="auto">
            <a:xfrm>
              <a:off x="1008" y="2544"/>
              <a:ext cx="2736" cy="1056"/>
              <a:chOff x="1008" y="2544"/>
              <a:chExt cx="2736" cy="1056"/>
            </a:xfrm>
          </p:grpSpPr>
          <p:sp>
            <p:nvSpPr>
              <p:cNvPr id="18456" name="AutoShape 35"/>
              <p:cNvSpPr>
                <a:spLocks noChangeArrowheads="1"/>
              </p:cNvSpPr>
              <p:nvPr/>
            </p:nvSpPr>
            <p:spPr bwMode="auto">
              <a:xfrm>
                <a:off x="2112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7" name="AutoShape 36"/>
              <p:cNvSpPr>
                <a:spLocks noChangeArrowheads="1"/>
              </p:cNvSpPr>
              <p:nvPr/>
            </p:nvSpPr>
            <p:spPr bwMode="auto">
              <a:xfrm>
                <a:off x="268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8" name="AutoShape 37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9" name="AutoShape 40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0" name="AutoShape 41"/>
              <p:cNvSpPr>
                <a:spLocks noChangeArrowheads="1"/>
              </p:cNvSpPr>
              <p:nvPr/>
            </p:nvSpPr>
            <p:spPr bwMode="auto">
              <a:xfrm>
                <a:off x="100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18443" name="Picture 4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4572000"/>
            <a:ext cx="1752600" cy="1600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18444" name="Text Box 45"/>
          <p:cNvSpPr txBox="1">
            <a:spLocks noChangeArrowheads="1"/>
          </p:cNvSpPr>
          <p:nvPr/>
        </p:nvSpPr>
        <p:spPr bwMode="auto">
          <a:xfrm>
            <a:off x="914400" y="990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* </a:t>
            </a:r>
            <a:r>
              <a:rPr lang="en-US" sz="2400" b="1" i="1" u="sng"/>
              <a:t>Thực hành</a:t>
            </a:r>
          </a:p>
        </p:txBody>
      </p:sp>
      <p:sp>
        <p:nvSpPr>
          <p:cNvPr id="18445" name="Text Box 46"/>
          <p:cNvSpPr txBox="1">
            <a:spLocks noChangeArrowheads="1"/>
          </p:cNvSpPr>
          <p:nvPr/>
        </p:nvSpPr>
        <p:spPr bwMode="auto">
          <a:xfrm>
            <a:off x="4495800" y="37338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2</a:t>
            </a:r>
          </a:p>
        </p:txBody>
      </p:sp>
      <p:sp>
        <p:nvSpPr>
          <p:cNvPr id="18446" name="Text Box 47"/>
          <p:cNvSpPr txBox="1">
            <a:spLocks noChangeArrowheads="1"/>
          </p:cNvSpPr>
          <p:nvPr/>
        </p:nvSpPr>
        <p:spPr bwMode="auto">
          <a:xfrm>
            <a:off x="7162800" y="37338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3</a:t>
            </a:r>
          </a:p>
        </p:txBody>
      </p:sp>
      <p:sp>
        <p:nvSpPr>
          <p:cNvPr id="18447" name="Text Box 48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sp>
        <p:nvSpPr>
          <p:cNvPr id="18448" name="Text Box 49"/>
          <p:cNvSpPr txBox="1">
            <a:spLocks noChangeArrowheads="1"/>
          </p:cNvSpPr>
          <p:nvPr/>
        </p:nvSpPr>
        <p:spPr bwMode="auto">
          <a:xfrm>
            <a:off x="838200" y="61722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4</a:t>
            </a:r>
          </a:p>
        </p:txBody>
      </p:sp>
      <p:sp>
        <p:nvSpPr>
          <p:cNvPr id="18449" name="Text Box 50"/>
          <p:cNvSpPr txBox="1">
            <a:spLocks noChangeArrowheads="1"/>
          </p:cNvSpPr>
          <p:nvPr/>
        </p:nvSpPr>
        <p:spPr bwMode="auto">
          <a:xfrm>
            <a:off x="4038600" y="61722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5</a:t>
            </a:r>
          </a:p>
        </p:txBody>
      </p:sp>
      <p:sp>
        <p:nvSpPr>
          <p:cNvPr id="18450" name="Text Box 51"/>
          <p:cNvSpPr txBox="1">
            <a:spLocks noChangeArrowheads="1"/>
          </p:cNvSpPr>
          <p:nvPr/>
        </p:nvSpPr>
        <p:spPr bwMode="auto">
          <a:xfrm>
            <a:off x="7010400" y="61722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6</a:t>
            </a:r>
          </a:p>
        </p:txBody>
      </p:sp>
      <p:sp>
        <p:nvSpPr>
          <p:cNvPr id="18451" name="Oval 52"/>
          <p:cNvSpPr>
            <a:spLocks noChangeArrowheads="1"/>
          </p:cNvSpPr>
          <p:nvPr/>
        </p:nvSpPr>
        <p:spPr bwMode="auto">
          <a:xfrm>
            <a:off x="381000" y="1371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/>
              <a:t>1</a:t>
            </a:r>
          </a:p>
        </p:txBody>
      </p:sp>
      <p:sp>
        <p:nvSpPr>
          <p:cNvPr id="18452" name="Text Box 53"/>
          <p:cNvSpPr txBox="1">
            <a:spLocks noChangeArrowheads="1"/>
          </p:cNvSpPr>
          <p:nvPr/>
        </p:nvSpPr>
        <p:spPr bwMode="auto">
          <a:xfrm>
            <a:off x="685800" y="1311275"/>
            <a:ext cx="7696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a) Viết rồi </a:t>
            </a:r>
            <a:r>
              <a:rPr lang="vi-VN" sz="2400"/>
              <a:t>đ</a:t>
            </a:r>
            <a:r>
              <a:rPr lang="en-US" sz="2400"/>
              <a:t>ọc phân số chỉ phần </a:t>
            </a:r>
            <a:r>
              <a:rPr lang="vi-VN" sz="2400"/>
              <a:t>đ</a:t>
            </a:r>
            <a:r>
              <a:rPr lang="en-US" sz="2400"/>
              <a:t>ã tô màu trong mỗi hình d</a:t>
            </a:r>
            <a:r>
              <a:rPr lang="vi-VN" sz="2400"/>
              <a:t>ư</a:t>
            </a:r>
            <a:r>
              <a:rPr lang="en-US" sz="2400"/>
              <a:t>ới </a:t>
            </a:r>
            <a:r>
              <a:rPr lang="vi-VN" sz="2400"/>
              <a:t>đ</a:t>
            </a:r>
            <a:r>
              <a:rPr lang="en-US" sz="2400"/>
              <a:t>ây:</a:t>
            </a:r>
          </a:p>
        </p:txBody>
      </p:sp>
      <p:sp>
        <p:nvSpPr>
          <p:cNvPr id="18453" name="Text Box 54"/>
          <p:cNvSpPr txBox="1">
            <a:spLocks noChangeArrowheads="1"/>
          </p:cNvSpPr>
          <p:nvPr/>
        </p:nvSpPr>
        <p:spPr bwMode="auto">
          <a:xfrm>
            <a:off x="990600" y="37338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2133600"/>
            <a:ext cx="3733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5" name="Text Box 16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grpSp>
        <p:nvGrpSpPr>
          <p:cNvPr id="5126" name="Group 17"/>
          <p:cNvGrpSpPr>
            <a:grpSpLocks/>
          </p:cNvGrpSpPr>
          <p:nvPr/>
        </p:nvGrpSpPr>
        <p:grpSpPr bwMode="auto">
          <a:xfrm>
            <a:off x="304800" y="228600"/>
            <a:ext cx="533400" cy="762000"/>
            <a:chOff x="192" y="144"/>
            <a:chExt cx="336" cy="480"/>
          </a:xfrm>
        </p:grpSpPr>
        <p:sp>
          <p:nvSpPr>
            <p:cNvPr id="5136" name="Rectangle 18"/>
            <p:cNvSpPr>
              <a:spLocks noChangeArrowheads="1"/>
            </p:cNvSpPr>
            <p:nvPr/>
          </p:nvSpPr>
          <p:spPr bwMode="auto">
            <a:xfrm>
              <a:off x="192" y="144"/>
              <a:ext cx="336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240" y="192"/>
              <a:ext cx="27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T4</a:t>
              </a:r>
            </a:p>
            <a:p>
              <a:r>
                <a:rPr lang="en-US" sz="16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FF99CC"/>
                  </a:solidFill>
                  <a:latin typeface="Arial"/>
                  <a:cs typeface="Arial"/>
                </a:rPr>
                <a:t>1/107</a:t>
              </a:r>
            </a:p>
          </p:txBody>
        </p:sp>
      </p:grpSp>
      <p:sp>
        <p:nvSpPr>
          <p:cNvPr id="5127" name="Text Box 20"/>
          <p:cNvSpPr txBox="1">
            <a:spLocks noChangeArrowheads="1"/>
          </p:cNvSpPr>
          <p:nvPr/>
        </p:nvSpPr>
        <p:spPr bwMode="auto">
          <a:xfrm>
            <a:off x="2819400" y="6858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Phân số</a:t>
            </a:r>
          </a:p>
        </p:txBody>
      </p:sp>
      <p:sp>
        <p:nvSpPr>
          <p:cNvPr id="5128" name="Text Box 45"/>
          <p:cNvSpPr txBox="1">
            <a:spLocks noChangeArrowheads="1"/>
          </p:cNvSpPr>
          <p:nvPr/>
        </p:nvSpPr>
        <p:spPr bwMode="auto">
          <a:xfrm>
            <a:off x="914400" y="990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* </a:t>
            </a:r>
            <a:r>
              <a:rPr lang="en-US" sz="2400" b="1" i="1" u="sng"/>
              <a:t>Thực hành</a:t>
            </a:r>
          </a:p>
        </p:txBody>
      </p:sp>
      <p:sp>
        <p:nvSpPr>
          <p:cNvPr id="5129" name="Text Box 46"/>
          <p:cNvSpPr txBox="1">
            <a:spLocks noChangeArrowheads="1"/>
          </p:cNvSpPr>
          <p:nvPr/>
        </p:nvSpPr>
        <p:spPr bwMode="auto">
          <a:xfrm>
            <a:off x="3505200" y="4800600"/>
            <a:ext cx="114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Hình 2</a:t>
            </a:r>
          </a:p>
        </p:txBody>
      </p:sp>
      <p:sp>
        <p:nvSpPr>
          <p:cNvPr id="5130" name="Text Box 48"/>
          <p:cNvSpPr txBox="1">
            <a:spLocks noChangeArrowheads="1"/>
          </p:cNvSpPr>
          <p:nvPr/>
        </p:nvSpPr>
        <p:spPr bwMode="auto">
          <a:xfrm>
            <a:off x="2819400" y="381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Toán </a:t>
            </a:r>
          </a:p>
        </p:txBody>
      </p:sp>
      <p:sp>
        <p:nvSpPr>
          <p:cNvPr id="5131" name="Oval 52"/>
          <p:cNvSpPr>
            <a:spLocks noChangeArrowheads="1"/>
          </p:cNvSpPr>
          <p:nvPr/>
        </p:nvSpPr>
        <p:spPr bwMode="auto">
          <a:xfrm>
            <a:off x="381000" y="1371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/>
              <a:t>1</a:t>
            </a:r>
          </a:p>
        </p:txBody>
      </p:sp>
      <p:sp>
        <p:nvSpPr>
          <p:cNvPr id="5132" name="Text Box 53"/>
          <p:cNvSpPr txBox="1">
            <a:spLocks noChangeArrowheads="1"/>
          </p:cNvSpPr>
          <p:nvPr/>
        </p:nvSpPr>
        <p:spPr bwMode="auto">
          <a:xfrm>
            <a:off x="685800" y="1295400"/>
            <a:ext cx="7696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 a) Viết rồi </a:t>
            </a:r>
            <a:r>
              <a:rPr lang="vi-VN" sz="2400"/>
              <a:t>đ</a:t>
            </a:r>
            <a:r>
              <a:rPr lang="en-US" sz="2400"/>
              <a:t>ọc phân số chỉ phần </a:t>
            </a:r>
            <a:r>
              <a:rPr lang="vi-VN" sz="2400"/>
              <a:t>đ</a:t>
            </a:r>
            <a:r>
              <a:rPr lang="en-US" sz="2400"/>
              <a:t>ã tô màu trong mỗi hình d</a:t>
            </a:r>
            <a:r>
              <a:rPr lang="vi-VN" sz="2400"/>
              <a:t>ư</a:t>
            </a:r>
            <a:r>
              <a:rPr lang="en-US" sz="2400"/>
              <a:t>ới </a:t>
            </a:r>
            <a:r>
              <a:rPr lang="vi-VN" sz="2400"/>
              <a:t>đ</a:t>
            </a:r>
            <a:r>
              <a:rPr lang="en-US" sz="2400"/>
              <a:t>ây:</a:t>
            </a:r>
          </a:p>
        </p:txBody>
      </p:sp>
      <p:grpSp>
        <p:nvGrpSpPr>
          <p:cNvPr id="3" name="Group 67"/>
          <p:cNvGrpSpPr>
            <a:grpSpLocks/>
          </p:cNvGrpSpPr>
          <p:nvPr/>
        </p:nvGrpSpPr>
        <p:grpSpPr bwMode="auto">
          <a:xfrm>
            <a:off x="2590800" y="5324475"/>
            <a:ext cx="3200400" cy="1157288"/>
            <a:chOff x="2208" y="3354"/>
            <a:chExt cx="2016" cy="729"/>
          </a:xfrm>
        </p:grpSpPr>
        <p:sp>
          <p:nvSpPr>
            <p:cNvPr id="5134" name="Text Box 60"/>
            <p:cNvSpPr txBox="1">
              <a:spLocks noChangeArrowheads="1"/>
            </p:cNvSpPr>
            <p:nvPr/>
          </p:nvSpPr>
          <p:spPr bwMode="auto">
            <a:xfrm>
              <a:off x="2208" y="3408"/>
              <a:ext cx="8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 Viết: </a:t>
              </a:r>
            </a:p>
          </p:txBody>
        </p:sp>
        <p:sp>
          <p:nvSpPr>
            <p:cNvPr id="5135" name="Text Box 61"/>
            <p:cNvSpPr txBox="1">
              <a:spLocks noChangeArrowheads="1"/>
            </p:cNvSpPr>
            <p:nvPr/>
          </p:nvSpPr>
          <p:spPr bwMode="auto">
            <a:xfrm>
              <a:off x="2208" y="3792"/>
              <a:ext cx="201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Đọc: n</a:t>
              </a:r>
              <a:r>
                <a:rPr lang="vi-VN" sz="2400"/>
                <a:t>ă</a:t>
              </a:r>
              <a:r>
                <a:rPr lang="en-US" sz="2400"/>
                <a:t>m phần tám</a:t>
              </a:r>
            </a:p>
          </p:txBody>
        </p:sp>
        <p:graphicFrame>
          <p:nvGraphicFramePr>
            <p:cNvPr id="5122" name="Object 62"/>
            <p:cNvGraphicFramePr>
              <a:graphicFrameLocks noChangeAspect="1"/>
            </p:cNvGraphicFramePr>
            <p:nvPr/>
          </p:nvGraphicFramePr>
          <p:xfrm>
            <a:off x="3023" y="3354"/>
            <a:ext cx="209" cy="486"/>
          </p:xfrm>
          <a:graphic>
            <a:graphicData uri="http://schemas.openxmlformats.org/presentationml/2006/ole">
              <p:oleObj spid="_x0000_s5122" name="Equation" r:id="rId4" imgW="139639" imgH="393529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650</TotalTime>
  <Words>916</Words>
  <Application>Microsoft Office PowerPoint</Application>
  <PresentationFormat>On-screen Show (4:3)</PresentationFormat>
  <Paragraphs>230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VNI-Times</vt:lpstr>
      <vt:lpstr>Times New Roman</vt:lpstr>
      <vt:lpstr>Default Design</vt:lpstr>
      <vt:lpstr>Microsoft Equation 3.0</vt:lpstr>
      <vt:lpstr>Bài Phân số </vt:lpstr>
      <vt:lpstr>Slide 2</vt:lpstr>
      <vt:lpstr>Slide 3</vt:lpstr>
      <vt:lpstr>b) Ví dụ: Phân số chỉ phần đã tô màu trong mỗi hình dưới đây được viết, đọc như sau: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Phân số </dc:title>
  <dc:creator>user</dc:creator>
  <cp:lastModifiedBy>CSTeam</cp:lastModifiedBy>
  <cp:revision>45</cp:revision>
  <dcterms:created xsi:type="dcterms:W3CDTF">2011-02-20T23:19:49Z</dcterms:created>
  <dcterms:modified xsi:type="dcterms:W3CDTF">2016-06-30T02:14:11Z</dcterms:modified>
</cp:coreProperties>
</file>