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activeX/activeX4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activeX/activeX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4.bin" ContentType="application/vnd.ms-office.activeX"/>
  <Override PartName="/ppt/activeX/activeX2.bin" ContentType="application/vnd.ms-office.activeX"/>
  <Override PartName="/ppt/activeX/activeX3.bin" ContentType="application/vnd.ms-office.activeX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activeX/activeX1.bin" ContentType="application/vnd.ms-office.activeX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ctiveX/activeX3.xml" ContentType="application/vnd.ms-office.activeX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activeX/activeX1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89" r:id="rId1"/>
    <p:sldMasterId id="2147483791" r:id="rId2"/>
  </p:sldMasterIdLst>
  <p:notesMasterIdLst>
    <p:notesMasterId r:id="rId21"/>
  </p:notesMasterIdLst>
  <p:handoutMasterIdLst>
    <p:handoutMasterId r:id="rId22"/>
  </p:handoutMasterIdLst>
  <p:sldIdLst>
    <p:sldId id="352" r:id="rId3"/>
    <p:sldId id="353" r:id="rId4"/>
    <p:sldId id="344" r:id="rId5"/>
    <p:sldId id="342" r:id="rId6"/>
    <p:sldId id="356" r:id="rId7"/>
    <p:sldId id="355" r:id="rId8"/>
    <p:sldId id="343" r:id="rId9"/>
    <p:sldId id="346" r:id="rId10"/>
    <p:sldId id="347" r:id="rId11"/>
    <p:sldId id="348" r:id="rId12"/>
    <p:sldId id="361" r:id="rId13"/>
    <p:sldId id="358" r:id="rId14"/>
    <p:sldId id="359" r:id="rId15"/>
    <p:sldId id="349" r:id="rId16"/>
    <p:sldId id="360" r:id="rId17"/>
    <p:sldId id="354" r:id="rId18"/>
    <p:sldId id="340" r:id="rId19"/>
    <p:sldId id="362" r:id="rId20"/>
  </p:sldIdLst>
  <p:sldSz cx="9144000" cy="6858000" type="screen4x3"/>
  <p:notesSz cx="6858000" cy="9144000"/>
  <p:custShowLst>
    <p:custShow name="Custom Show 1" id="0">
      <p:sldLst>
        <p:sld r:id="rId5"/>
        <p:sld r:id="rId6"/>
        <p:sld r:id="rId9"/>
        <p:sld r:id="rId10"/>
        <p:sld r:id="rId11"/>
        <p:sld r:id="rId12"/>
        <p:sld r:id="rId16"/>
        <p:sld r:id="rId19"/>
      </p:sldLst>
    </p:custShow>
  </p:custShowLst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3200" kern="1200">
        <a:solidFill>
          <a:schemeClr val="tx2"/>
        </a:solidFill>
        <a:latin typeface="VNI-Times" pitchFamily="2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3200" kern="1200">
        <a:solidFill>
          <a:schemeClr val="tx2"/>
        </a:solidFill>
        <a:latin typeface="VNI-Times" pitchFamily="2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3200" kern="1200">
        <a:solidFill>
          <a:schemeClr val="tx2"/>
        </a:solidFill>
        <a:latin typeface="VNI-Times" pitchFamily="2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3200" kern="1200">
        <a:solidFill>
          <a:schemeClr val="tx2"/>
        </a:solidFill>
        <a:latin typeface="VNI-Times" pitchFamily="2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3200" kern="1200">
        <a:solidFill>
          <a:schemeClr val="tx2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2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2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2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2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chemeClr val="tx1"/>
    </p:penClr>
  </p:showPr>
  <p:clrMru>
    <a:srgbClr val="FF3399"/>
    <a:srgbClr val="0000FF"/>
    <a:srgbClr val="F2F274"/>
    <a:srgbClr val="FF6600"/>
    <a:srgbClr val="FFFF66"/>
    <a:srgbClr val="FF7C80"/>
    <a:srgbClr val="FF00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16" autoAdjust="0"/>
    <p:restoredTop sz="90500" autoAdjust="0"/>
  </p:normalViewPr>
  <p:slideViewPr>
    <p:cSldViewPr>
      <p:cViewPr>
        <p:scale>
          <a:sx n="50" d="100"/>
          <a:sy n="50" d="100"/>
        </p:scale>
        <p:origin x="-10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0"/>
    </p:cViewPr>
  </p:sorterViewPr>
  <p:notesViewPr>
    <p:cSldViewPr>
      <p:cViewPr varScale="1">
        <p:scale>
          <a:sx n="37" d="100"/>
          <a:sy n="37" d="100"/>
        </p:scale>
        <p:origin x="-1374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Relationship Id="rId9" Type="http://schemas.openxmlformats.org/officeDocument/2006/relationships/image" Target="../media/image6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41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12" Type="http://schemas.openxmlformats.org/officeDocument/2006/relationships/image" Target="../media/image40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Relationship Id="rId14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06BBD0E-FA4C-45AB-AEB1-E16C2564A4C7}" type="datetime1">
              <a:rPr lang="vi-VN"/>
              <a:pPr>
                <a:defRPr/>
              </a:pPr>
              <a:t>30/06/2016</a:t>
            </a:fld>
            <a:endParaRPr lang="vi-VN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r>
              <a:rPr lang="vi-VN"/>
              <a:t>THCS VÕ THỊ SÁU</a:t>
            </a:r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63C5035-76C1-4860-9D94-31CF98E1404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fld id="{7AD601DF-FCDA-4D82-8D8E-D78C771B76F7}" type="datetime1">
              <a:rPr lang="vi-VN"/>
              <a:pPr>
                <a:defRPr/>
              </a:pPr>
              <a:t>30/06/2016</a:t>
            </a:fld>
            <a:endParaRPr lang="vi-VN"/>
          </a:p>
        </p:txBody>
      </p:sp>
      <p:sp>
        <p:nvSpPr>
          <p:cNvPr id="297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r>
              <a:rPr lang="vi-VN"/>
              <a:t>THCS VÕ THỊ SÁU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fld id="{7664A40E-9140-4351-8AA1-1307B0D1E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AD6DB13-A5B8-4080-A675-A79F7C67D799}" type="datetime1">
              <a:rPr lang="vi-VN" smtClean="0"/>
              <a:pPr/>
              <a:t>30/06/2016</a:t>
            </a:fld>
            <a:endParaRPr lang="vi-VN" smtClean="0"/>
          </a:p>
        </p:txBody>
      </p:sp>
      <p:sp>
        <p:nvSpPr>
          <p:cNvPr id="3072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vi-VN" smtClean="0"/>
              <a:t>THCS VÕ THỊ SÁU</a:t>
            </a:r>
          </a:p>
        </p:txBody>
      </p:sp>
      <p:sp>
        <p:nvSpPr>
          <p:cNvPr id="307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14F6A5-B9AF-4A98-90D9-9505EC0C163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2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vi-VN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94C0C8E-B945-4488-92BA-0810C8E85FE0}" type="datetime1">
              <a:rPr lang="vi-VN" smtClean="0"/>
              <a:pPr/>
              <a:t>30/06/2016</a:t>
            </a:fld>
            <a:endParaRPr lang="vi-VN" smtClean="0"/>
          </a:p>
        </p:txBody>
      </p:sp>
      <p:sp>
        <p:nvSpPr>
          <p:cNvPr id="317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vi-VN" smtClean="0"/>
              <a:t>THCS VÕ THỊ SÁU</a:t>
            </a:r>
          </a:p>
        </p:txBody>
      </p:sp>
      <p:sp>
        <p:nvSpPr>
          <p:cNvPr id="317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7CC1DB-DD68-4330-8512-3972F867EB7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174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9FA029C7-C11A-4E57-986A-53479A3F065A}" type="slidenum">
              <a:rPr lang="en-US" sz="1200">
                <a:latin typeface=".VnTime" pitchFamily="34" charset="0"/>
              </a:rPr>
              <a:pPr algn="r">
                <a:spcBef>
                  <a:spcPct val="0"/>
                </a:spcBef>
              </a:pPr>
              <a:t>3</a:t>
            </a:fld>
            <a:endParaRPr lang="en-US" sz="1200">
              <a:latin typeface=".VnTime" pitchFamily="34" charset="0"/>
            </a:endParaRPr>
          </a:p>
        </p:txBody>
      </p:sp>
      <p:sp>
        <p:nvSpPr>
          <p:cNvPr id="317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vi-VN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E0A3D62-6503-4D50-8156-43346DD1B287}" type="datetime1">
              <a:rPr lang="vi-VN" smtClean="0"/>
              <a:pPr/>
              <a:t>30/06/2016</a:t>
            </a:fld>
            <a:endParaRPr lang="vi-VN" smtClean="0"/>
          </a:p>
        </p:txBody>
      </p:sp>
      <p:sp>
        <p:nvSpPr>
          <p:cNvPr id="327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vi-VN" smtClean="0"/>
              <a:t>THCS VÕ THỊ SÁU</a:t>
            </a:r>
          </a:p>
        </p:txBody>
      </p:sp>
      <p:sp>
        <p:nvSpPr>
          <p:cNvPr id="327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740FEA-AD16-4549-A1BF-C946643628B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277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vi-VN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20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2000"/>
          </a:p>
        </p:txBody>
      </p:sp>
      <p:sp>
        <p:nvSpPr>
          <p:cNvPr id="7" name="Rectangle 6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2000"/>
          </a:p>
        </p:txBody>
      </p:sp>
      <p:sp>
        <p:nvSpPr>
          <p:cNvPr id="8" name="Rectangle 7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2000"/>
          </a:p>
        </p:txBody>
      </p:sp>
      <p:sp>
        <p:nvSpPr>
          <p:cNvPr id="9" name="Rectangle 8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20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7D692-4F58-4DF2-AE9D-EFE40D60229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THCS VÕ THỊ SÁU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F5D78-FEA1-4FC2-BE87-71D7E5117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sz="200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sz="2000">
                <a:latin typeface=".VnTime" pitchFamily="34" charset="0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eaLnBrk="1" hangingPunct="1">
                <a:defRPr/>
              </a:pPr>
              <a:endParaRPr lang="en-US" sz="200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D13130A-7D54-4516-B4A4-0E4CFA06EF16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8F0F4"/>
                </a:solidFill>
              </a:defRPr>
            </a:lvl1pPr>
          </a:lstStyle>
          <a:p>
            <a:pPr>
              <a:defRPr/>
            </a:pPr>
            <a:r>
              <a:rPr lang="vi-VN"/>
              <a:t>THCS VÕ THỊ SÁU</a:t>
            </a: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C9E7DF9-2CAE-45CD-BCD1-35777592C5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sz="2000">
              <a:latin typeface=".VnTime" pitchFamily="34" charset="0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ight Triangle 5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sz="2000"/>
          </a:p>
        </p:txBody>
      </p:sp>
      <p:cxnSp>
        <p:nvCxnSpPr>
          <p:cNvPr id="7" name="Straight Connector 6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hevron 7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hangingPunct="1">
              <a:defRPr/>
            </a:pPr>
            <a:endParaRPr lang="en-US" sz="2000"/>
          </a:p>
        </p:txBody>
      </p:sp>
      <p:sp>
        <p:nvSpPr>
          <p:cNvPr id="9" name="Chevron 8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hangingPunct="1">
              <a:defRPr/>
            </a:pPr>
            <a:endParaRPr lang="en-US" sz="20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37C022-4D32-464E-9417-174C6EFC99B2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THCS VÕ THỊ SÁU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93A56B-85C2-4F33-9348-88232F10D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sz="2000">
              <a:latin typeface=".VnTime" pitchFamily="34" charset="0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sz="2000"/>
          </a:p>
        </p:txBody>
      </p:sp>
      <p:cxnSp>
        <p:nvCxnSpPr>
          <p:cNvPr id="9" name="Straight Connector 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CECFA0-7BF8-4872-8335-232AF7014C03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THCS VÕ THỊ SÁU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97118B-9147-437C-B25E-12E3EDD36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7A9DBC-4471-4102-AFB3-EDEDA76DCB04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THCS VÕ THỊ SÁU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4B211D-618C-4CA1-BE98-573BCF202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sz="2000">
              <a:latin typeface=".VnTime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ight Triangle 4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sz="2000"/>
          </a:p>
        </p:txBody>
      </p:sp>
      <p:cxnSp>
        <p:nvCxnSpPr>
          <p:cNvPr id="7" name="Straight Connector 6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44D98D-978A-46DD-96D2-DD853CEB11A1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THCS VÕ THỊ SÁU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9FDFDF-BF6D-482B-9765-9E8233C7C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D38892-2E02-4B0C-BF51-33A2DEE9F26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THCS VÕ THỊ SÁU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1D03561-E848-463F-AD9F-84D9E505A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sz="2000">
              <a:latin typeface=".VnTime" pitchFamily="34" charset="0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sz="200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hangingPunct="1">
              <a:defRPr/>
            </a:pPr>
            <a:endParaRPr lang="en-US" sz="200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hangingPunct="1">
              <a:defRPr/>
            </a:pPr>
            <a:endParaRPr lang="en-US" sz="20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BC6074A-E011-4EC7-BCC4-3481B07F07EB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THCS VÕ THỊ SÁU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CBE1259-65A7-49DD-B386-C3B1272A5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2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sz="1400">
                <a:latin typeface=".VnTime" pitchFamily="34" charset="0"/>
              </a:defRPr>
            </a:lvl1pPr>
          </a:lstStyle>
          <a:p>
            <a:pPr>
              <a:defRPr/>
            </a:pPr>
            <a:fld id="{64F86DCD-2650-456E-B003-93FFA9F7C93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8862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.VnTime" pitchFamily="34" charset="0"/>
              </a:defRPr>
            </a:lvl1pPr>
          </a:lstStyle>
          <a:p>
            <a:pPr>
              <a:defRPr/>
            </a:pPr>
            <a:r>
              <a:rPr lang="vi-VN"/>
              <a:t>THCS VÕ THỊ SÁU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46050" y="6208713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eaLnBrk="1" hangingPunct="1">
              <a:defRPr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8A657FD-BB4D-4DE9-9FD1-065C168A7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615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615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615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615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615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615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615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615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615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615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615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615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615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615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615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32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" name="Date Placeholder 4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hangingPunct="1">
              <a:defRPr sz="1000">
                <a:solidFill>
                  <a:schemeClr val="tx1"/>
                </a:solidFill>
                <a:latin typeface=".VnTime" pitchFamily="34" charset="0"/>
              </a:defRPr>
            </a:lvl1pPr>
            <a:extLst/>
          </a:lstStyle>
          <a:p>
            <a:pPr>
              <a:defRPr/>
            </a:pPr>
            <a:fld id="{E7FDC473-6FEF-4F86-9130-FAF46B7B43B7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2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tx1"/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r>
              <a:rPr lang="vi-VN"/>
              <a:t>THCS VÕ THỊ SÁU</a:t>
            </a:r>
          </a:p>
        </p:txBody>
      </p:sp>
      <p:sp>
        <p:nvSpPr>
          <p:cNvPr id="2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hangingPunct="1">
              <a:defRPr sz="1000">
                <a:solidFill>
                  <a:schemeClr val="tx1"/>
                </a:solidFill>
                <a:latin typeface=".VnTime" pitchFamily="34" charset="0"/>
              </a:defRPr>
            </a:lvl1pPr>
            <a:extLst/>
          </a:lstStyle>
          <a:p>
            <a:pPr>
              <a:defRPr/>
            </a:pPr>
            <a:fld id="{8EDB0FDA-AC66-48CD-A7B9-C67D84913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323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oleObject" Target="../embeddings/oleObject67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61.bin"/><Relationship Id="rId12" Type="http://schemas.openxmlformats.org/officeDocument/2006/relationships/oleObject" Target="../embeddings/oleObject6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0.bin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59.bin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58.bin"/><Relationship Id="rId9" Type="http://schemas.openxmlformats.org/officeDocument/2006/relationships/oleObject" Target="../embeddings/oleObject63.bin"/><Relationship Id="rId14" Type="http://schemas.openxmlformats.org/officeDocument/2006/relationships/oleObject" Target="../embeddings/oleObject6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72.bin"/><Relationship Id="rId5" Type="http://schemas.openxmlformats.org/officeDocument/2006/relationships/oleObject" Target="../embeddings/oleObject71.bin"/><Relationship Id="rId4" Type="http://schemas.openxmlformats.org/officeDocument/2006/relationships/oleObject" Target="../embeddings/oleObject7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3" Type="http://schemas.openxmlformats.org/officeDocument/2006/relationships/control" Target="../activeX/activeX2.xml"/><Relationship Id="rId7" Type="http://schemas.openxmlformats.org/officeDocument/2006/relationships/oleObject" Target="../embeddings/oleObject74.bin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2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4.xml"/><Relationship Id="rId10" Type="http://schemas.openxmlformats.org/officeDocument/2006/relationships/oleObject" Target="../embeddings/oleObject77.bin"/><Relationship Id="rId4" Type="http://schemas.openxmlformats.org/officeDocument/2006/relationships/control" Target="../activeX/activeX3.xml"/><Relationship Id="rId9" Type="http://schemas.openxmlformats.org/officeDocument/2006/relationships/oleObject" Target="../embeddings/oleObject7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81.bin"/><Relationship Id="rId5" Type="http://schemas.openxmlformats.org/officeDocument/2006/relationships/oleObject" Target="../embeddings/oleObject80.bin"/><Relationship Id="rId4" Type="http://schemas.openxmlformats.org/officeDocument/2006/relationships/oleObject" Target="../embeddings/oleObject7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84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jpe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5.jpeg"/><Relationship Id="rId4" Type="http://schemas.openxmlformats.org/officeDocument/2006/relationships/image" Target="../media/image84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oleObject" Target="../embeddings/oleObject16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7.jpeg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9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Relationship Id="rId14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2.bin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4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43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4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8.bin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4.bin"/><Relationship Id="rId5" Type="http://schemas.openxmlformats.org/officeDocument/2006/relationships/oleObject" Target="../embeddings/oleObject53.bin"/><Relationship Id="rId4" Type="http://schemas.openxmlformats.org/officeDocument/2006/relationships/oleObject" Target="../embeddings/oleObject5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5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1981200" y="501650"/>
            <a:ext cx="525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u="sng">
                <a:solidFill>
                  <a:schemeClr val="tx1"/>
                </a:solidFill>
                <a:latin typeface="Arial" charset="0"/>
              </a:rPr>
              <a:t>KIỂM TRA BÀI CŨ</a:t>
            </a:r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762000" y="1600200"/>
            <a:ext cx="7543800" cy="1981200"/>
            <a:chOff x="480" y="987"/>
            <a:chExt cx="4512" cy="1248"/>
          </a:xfrm>
        </p:grpSpPr>
        <p:sp>
          <p:nvSpPr>
            <p:cNvPr id="1029" name="AutoShape 7" descr="Parchment"/>
            <p:cNvSpPr>
              <a:spLocks noChangeArrowheads="1"/>
            </p:cNvSpPr>
            <p:nvPr/>
          </p:nvSpPr>
          <p:spPr bwMode="auto">
            <a:xfrm>
              <a:off x="480" y="987"/>
              <a:ext cx="4512" cy="124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81000" indent="-381000" algn="l">
                <a:buFontTx/>
                <a:buAutoNum type="arabicParenR"/>
              </a:pPr>
              <a:r>
                <a:rPr lang="en-US" sz="2800" b="1">
                  <a:solidFill>
                    <a:schemeClr val="tx1"/>
                  </a:solidFill>
                  <a:latin typeface="Arial" charset="0"/>
                </a:rPr>
                <a:t>Phát biểu quy tắc nhân hai phân số?</a:t>
              </a:r>
            </a:p>
            <a:p>
              <a:pPr marL="381000" indent="-381000" algn="l"/>
              <a:r>
                <a:rPr lang="en-US" sz="2800" b="1">
                  <a:solidFill>
                    <a:schemeClr val="tx1"/>
                  </a:solidFill>
                  <a:latin typeface="Arial" charset="0"/>
                </a:rPr>
                <a:t>2) Tính: </a:t>
              </a:r>
            </a:p>
            <a:p>
              <a:pPr marL="381000" indent="-381000" algn="l"/>
              <a:endParaRPr lang="en-US" sz="2800" b="1">
                <a:solidFill>
                  <a:schemeClr val="tx1"/>
                </a:solidFill>
                <a:latin typeface="Arial" charset="0"/>
              </a:endParaRPr>
            </a:p>
          </p:txBody>
        </p:sp>
        <p:graphicFrame>
          <p:nvGraphicFramePr>
            <p:cNvPr id="1026" name="Object 8"/>
            <p:cNvGraphicFramePr>
              <a:graphicFrameLocks noChangeAspect="1"/>
            </p:cNvGraphicFramePr>
            <p:nvPr/>
          </p:nvGraphicFramePr>
          <p:xfrm>
            <a:off x="2414" y="1380"/>
            <a:ext cx="960" cy="616"/>
          </p:xfrm>
          <a:graphic>
            <a:graphicData uri="http://schemas.openxmlformats.org/presentationml/2006/ole">
              <p:oleObj spid="_x0000_s1026" name="Equation" r:id="rId5" imgW="672808" imgH="431613" progId="Equation.DSMT4">
                <p:embed/>
              </p:oleObj>
            </a:graphicData>
          </a:graphic>
        </p:graphicFrame>
      </p:grp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4" name="AutoShape 56"/>
          <p:cNvSpPr>
            <a:spLocks noChangeArrowheads="1"/>
          </p:cNvSpPr>
          <p:nvPr/>
        </p:nvSpPr>
        <p:spPr bwMode="auto">
          <a:xfrm>
            <a:off x="304800" y="228600"/>
            <a:ext cx="8077200" cy="1600200"/>
          </a:xfrm>
          <a:prstGeom prst="flowChartAlternateProcess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Arial" charset="0"/>
            </a:endParaRPr>
          </a:p>
        </p:txBody>
      </p:sp>
      <p:grpSp>
        <p:nvGrpSpPr>
          <p:cNvPr id="10255" name="Group 57"/>
          <p:cNvGrpSpPr>
            <a:grpSpLocks/>
          </p:cNvGrpSpPr>
          <p:nvPr/>
        </p:nvGrpSpPr>
        <p:grpSpPr bwMode="auto">
          <a:xfrm>
            <a:off x="277813" y="304800"/>
            <a:ext cx="7920037" cy="1477963"/>
            <a:chOff x="175" y="192"/>
            <a:chExt cx="4989" cy="931"/>
          </a:xfrm>
        </p:grpSpPr>
        <p:grpSp>
          <p:nvGrpSpPr>
            <p:cNvPr id="10261" name="Group 55"/>
            <p:cNvGrpSpPr>
              <a:grpSpLocks/>
            </p:cNvGrpSpPr>
            <p:nvPr/>
          </p:nvGrpSpPr>
          <p:grpSpPr bwMode="auto">
            <a:xfrm>
              <a:off x="175" y="192"/>
              <a:ext cx="2106" cy="334"/>
              <a:chOff x="175" y="192"/>
              <a:chExt cx="2106" cy="334"/>
            </a:xfrm>
          </p:grpSpPr>
          <p:sp>
            <p:nvSpPr>
              <p:cNvPr id="10263" name="Text Box 11"/>
              <p:cNvSpPr txBox="1">
                <a:spLocks noChangeArrowheads="1"/>
              </p:cNvSpPr>
              <p:nvPr/>
            </p:nvSpPr>
            <p:spPr bwMode="auto">
              <a:xfrm>
                <a:off x="175" y="196"/>
                <a:ext cx="381" cy="330"/>
              </a:xfrm>
              <a:prstGeom prst="rect">
                <a:avLst/>
              </a:prstGeom>
              <a:solidFill>
                <a:srgbClr val="FF2980"/>
              </a:solidFill>
              <a:ln w="9525">
                <a:solidFill>
                  <a:srgbClr val="FF2980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800" b="1">
                    <a:solidFill>
                      <a:schemeClr val="bg1"/>
                    </a:solidFill>
                    <a:latin typeface="Arial" charset="0"/>
                  </a:rPr>
                  <a:t>?6</a:t>
                </a:r>
              </a:p>
            </p:txBody>
          </p:sp>
          <p:sp>
            <p:nvSpPr>
              <p:cNvPr id="10264" name="Text Box 12"/>
              <p:cNvSpPr txBox="1">
                <a:spLocks noChangeArrowheads="1"/>
              </p:cNvSpPr>
              <p:nvPr/>
            </p:nvSpPr>
            <p:spPr bwMode="auto">
              <a:xfrm>
                <a:off x="542" y="192"/>
                <a:ext cx="1739" cy="33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800" b="1">
                    <a:latin typeface="Arial" charset="0"/>
                  </a:rPr>
                  <a:t>Làm phép tính:</a:t>
                </a:r>
              </a:p>
            </p:txBody>
          </p:sp>
        </p:grpSp>
        <p:grpSp>
          <p:nvGrpSpPr>
            <p:cNvPr id="10262" name="Group 46"/>
            <p:cNvGrpSpPr>
              <a:grpSpLocks/>
            </p:cNvGrpSpPr>
            <p:nvPr/>
          </p:nvGrpSpPr>
          <p:grpSpPr bwMode="auto">
            <a:xfrm>
              <a:off x="679" y="512"/>
              <a:ext cx="4485" cy="611"/>
              <a:chOff x="583" y="1781"/>
              <a:chExt cx="4485" cy="611"/>
            </a:xfrm>
          </p:grpSpPr>
          <p:graphicFrame>
            <p:nvGraphicFramePr>
              <p:cNvPr id="10251" name="Object 47"/>
              <p:cNvGraphicFramePr>
                <a:graphicFrameLocks noChangeAspect="1"/>
              </p:cNvGraphicFramePr>
              <p:nvPr/>
            </p:nvGraphicFramePr>
            <p:xfrm>
              <a:off x="583" y="1781"/>
              <a:ext cx="872" cy="593"/>
            </p:xfrm>
            <a:graphic>
              <a:graphicData uri="http://schemas.openxmlformats.org/presentationml/2006/ole">
                <p:oleObj spid="_x0000_s10251" name="Equation" r:id="rId3" imgW="634725" imgH="431613" progId="Equation.DSMT4">
                  <p:embed/>
                </p:oleObj>
              </a:graphicData>
            </a:graphic>
          </p:graphicFrame>
          <p:graphicFrame>
            <p:nvGraphicFramePr>
              <p:cNvPr id="10252" name="Object 48"/>
              <p:cNvGraphicFramePr>
                <a:graphicFrameLocks noChangeAspect="1"/>
              </p:cNvGraphicFramePr>
              <p:nvPr/>
            </p:nvGraphicFramePr>
            <p:xfrm>
              <a:off x="2530" y="1829"/>
              <a:ext cx="960" cy="563"/>
            </p:xfrm>
            <a:graphic>
              <a:graphicData uri="http://schemas.openxmlformats.org/presentationml/2006/ole">
                <p:oleObj spid="_x0000_s10252" name="Equation" r:id="rId4" imgW="736600" imgH="431800" progId="Equation.DSMT4">
                  <p:embed/>
                </p:oleObj>
              </a:graphicData>
            </a:graphic>
          </p:graphicFrame>
          <p:graphicFrame>
            <p:nvGraphicFramePr>
              <p:cNvPr id="10253" name="Object 49"/>
              <p:cNvGraphicFramePr>
                <a:graphicFrameLocks noChangeAspect="1"/>
              </p:cNvGraphicFramePr>
              <p:nvPr/>
            </p:nvGraphicFramePr>
            <p:xfrm>
              <a:off x="4300" y="1829"/>
              <a:ext cx="768" cy="539"/>
            </p:xfrm>
            <a:graphic>
              <a:graphicData uri="http://schemas.openxmlformats.org/presentationml/2006/ole">
                <p:oleObj spid="_x0000_s10253" name="Equation" r:id="rId5" imgW="596900" imgH="419100" progId="Equation.DSMT4">
                  <p:embed/>
                </p:oleObj>
              </a:graphicData>
            </a:graphic>
          </p:graphicFrame>
        </p:grpSp>
      </p:grpSp>
      <p:sp>
        <p:nvSpPr>
          <p:cNvPr id="201778" name="Text Box 50"/>
          <p:cNvSpPr txBox="1">
            <a:spLocks noChangeArrowheads="1"/>
          </p:cNvSpPr>
          <p:nvPr/>
        </p:nvSpPr>
        <p:spPr bwMode="auto">
          <a:xfrm>
            <a:off x="4013200" y="1905000"/>
            <a:ext cx="1550988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FF0000"/>
                </a:solidFill>
                <a:latin typeface="Arial" charset="0"/>
              </a:rPr>
              <a:t>Đáp án</a:t>
            </a:r>
          </a:p>
        </p:txBody>
      </p: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925513" y="2827338"/>
            <a:ext cx="7119937" cy="3014662"/>
            <a:chOff x="583" y="1781"/>
            <a:chExt cx="4485" cy="1899"/>
          </a:xfrm>
        </p:grpSpPr>
        <p:graphicFrame>
          <p:nvGraphicFramePr>
            <p:cNvPr id="10242" name="Object 32"/>
            <p:cNvGraphicFramePr>
              <a:graphicFrameLocks noChangeAspect="1"/>
            </p:cNvGraphicFramePr>
            <p:nvPr/>
          </p:nvGraphicFramePr>
          <p:xfrm>
            <a:off x="631" y="2405"/>
            <a:ext cx="816" cy="603"/>
          </p:xfrm>
          <a:graphic>
            <a:graphicData uri="http://schemas.openxmlformats.org/presentationml/2006/ole">
              <p:oleObj spid="_x0000_s10242" name="Equation" r:id="rId6" imgW="583947" imgH="431613" progId="Equation.DSMT4">
                <p:embed/>
              </p:oleObj>
            </a:graphicData>
          </a:graphic>
        </p:graphicFrame>
        <p:graphicFrame>
          <p:nvGraphicFramePr>
            <p:cNvPr id="10243" name="Object 33"/>
            <p:cNvGraphicFramePr>
              <a:graphicFrameLocks noChangeAspect="1"/>
            </p:cNvGraphicFramePr>
            <p:nvPr/>
          </p:nvGraphicFramePr>
          <p:xfrm>
            <a:off x="622" y="3077"/>
            <a:ext cx="676" cy="603"/>
          </p:xfrm>
          <a:graphic>
            <a:graphicData uri="http://schemas.openxmlformats.org/presentationml/2006/ole">
              <p:oleObj spid="_x0000_s10243" name="Equation" r:id="rId7" imgW="469900" imgH="419100" progId="Equation.DSMT4">
                <p:embed/>
              </p:oleObj>
            </a:graphicData>
          </a:graphic>
        </p:graphicFrame>
        <p:graphicFrame>
          <p:nvGraphicFramePr>
            <p:cNvPr id="10244" name="Object 31"/>
            <p:cNvGraphicFramePr>
              <a:graphicFrameLocks noChangeAspect="1"/>
            </p:cNvGraphicFramePr>
            <p:nvPr/>
          </p:nvGraphicFramePr>
          <p:xfrm>
            <a:off x="583" y="1781"/>
            <a:ext cx="872" cy="593"/>
          </p:xfrm>
          <a:graphic>
            <a:graphicData uri="http://schemas.openxmlformats.org/presentationml/2006/ole">
              <p:oleObj spid="_x0000_s10244" name="Equation" r:id="rId8" imgW="634725" imgH="431613" progId="Equation.DSMT4">
                <p:embed/>
              </p:oleObj>
            </a:graphicData>
          </a:graphic>
        </p:graphicFrame>
        <p:grpSp>
          <p:nvGrpSpPr>
            <p:cNvPr id="10258" name="Group 53"/>
            <p:cNvGrpSpPr>
              <a:grpSpLocks/>
            </p:cNvGrpSpPr>
            <p:nvPr/>
          </p:nvGrpSpPr>
          <p:grpSpPr bwMode="auto">
            <a:xfrm>
              <a:off x="2413" y="1829"/>
              <a:ext cx="960" cy="1776"/>
              <a:chOff x="2530" y="1829"/>
              <a:chExt cx="960" cy="1776"/>
            </a:xfrm>
          </p:grpSpPr>
          <p:graphicFrame>
            <p:nvGraphicFramePr>
              <p:cNvPr id="10248" name="Object 36"/>
              <p:cNvGraphicFramePr>
                <a:graphicFrameLocks noChangeAspect="1"/>
              </p:cNvGraphicFramePr>
              <p:nvPr/>
            </p:nvGraphicFramePr>
            <p:xfrm>
              <a:off x="2626" y="2357"/>
              <a:ext cx="864" cy="607"/>
            </p:xfrm>
            <a:graphic>
              <a:graphicData uri="http://schemas.openxmlformats.org/presentationml/2006/ole">
                <p:oleObj spid="_x0000_s10248" name="Equation" r:id="rId9" imgW="596900" imgH="419100" progId="Equation.DSMT4">
                  <p:embed/>
                </p:oleObj>
              </a:graphicData>
            </a:graphic>
          </p:graphicFrame>
          <p:graphicFrame>
            <p:nvGraphicFramePr>
              <p:cNvPr id="10249" name="Object 37"/>
              <p:cNvGraphicFramePr>
                <a:graphicFrameLocks noChangeAspect="1"/>
              </p:cNvGraphicFramePr>
              <p:nvPr/>
            </p:nvGraphicFramePr>
            <p:xfrm>
              <a:off x="2626" y="2981"/>
              <a:ext cx="567" cy="624"/>
            </p:xfrm>
            <a:graphic>
              <a:graphicData uri="http://schemas.openxmlformats.org/presentationml/2006/ole">
                <p:oleObj spid="_x0000_s10249" name="Equation" r:id="rId10" imgW="380835" imgH="418918" progId="Equation.DSMT4">
                  <p:embed/>
                </p:oleObj>
              </a:graphicData>
            </a:graphic>
          </p:graphicFrame>
          <p:graphicFrame>
            <p:nvGraphicFramePr>
              <p:cNvPr id="10250" name="Object 35"/>
              <p:cNvGraphicFramePr>
                <a:graphicFrameLocks noChangeAspect="1"/>
              </p:cNvGraphicFramePr>
              <p:nvPr/>
            </p:nvGraphicFramePr>
            <p:xfrm>
              <a:off x="2530" y="1829"/>
              <a:ext cx="960" cy="563"/>
            </p:xfrm>
            <a:graphic>
              <a:graphicData uri="http://schemas.openxmlformats.org/presentationml/2006/ole">
                <p:oleObj spid="_x0000_s10250" name="Equation" r:id="rId11" imgW="736600" imgH="431800" progId="Equation.DSMT4">
                  <p:embed/>
                </p:oleObj>
              </a:graphicData>
            </a:graphic>
          </p:graphicFrame>
        </p:grpSp>
        <p:graphicFrame>
          <p:nvGraphicFramePr>
            <p:cNvPr id="10245" name="Object 40"/>
            <p:cNvGraphicFramePr>
              <a:graphicFrameLocks noChangeAspect="1"/>
            </p:cNvGraphicFramePr>
            <p:nvPr/>
          </p:nvGraphicFramePr>
          <p:xfrm>
            <a:off x="4300" y="1829"/>
            <a:ext cx="768" cy="539"/>
          </p:xfrm>
          <a:graphic>
            <a:graphicData uri="http://schemas.openxmlformats.org/presentationml/2006/ole">
              <p:oleObj spid="_x0000_s10245" name="Equation" r:id="rId12" imgW="596900" imgH="419100" progId="Equation.DSMT4">
                <p:embed/>
              </p:oleObj>
            </a:graphicData>
          </a:graphic>
        </p:graphicFrame>
        <p:graphicFrame>
          <p:nvGraphicFramePr>
            <p:cNvPr id="10246" name="Object 41"/>
            <p:cNvGraphicFramePr>
              <a:graphicFrameLocks noChangeAspect="1"/>
            </p:cNvGraphicFramePr>
            <p:nvPr/>
          </p:nvGraphicFramePr>
          <p:xfrm>
            <a:off x="4327" y="2261"/>
            <a:ext cx="606" cy="624"/>
          </p:xfrm>
          <a:graphic>
            <a:graphicData uri="http://schemas.openxmlformats.org/presentationml/2006/ole">
              <p:oleObj spid="_x0000_s10246" name="Equation" r:id="rId13" imgW="418918" imgH="431613" progId="Equation.DSMT4">
                <p:embed/>
              </p:oleObj>
            </a:graphicData>
          </a:graphic>
        </p:graphicFrame>
        <p:graphicFrame>
          <p:nvGraphicFramePr>
            <p:cNvPr id="10247" name="Object 42"/>
            <p:cNvGraphicFramePr>
              <a:graphicFrameLocks noChangeAspect="1"/>
            </p:cNvGraphicFramePr>
            <p:nvPr/>
          </p:nvGraphicFramePr>
          <p:xfrm>
            <a:off x="4305" y="2981"/>
            <a:ext cx="568" cy="624"/>
          </p:xfrm>
          <a:graphic>
            <a:graphicData uri="http://schemas.openxmlformats.org/presentationml/2006/ole">
              <p:oleObj spid="_x0000_s10247" name="Equation" r:id="rId14" imgW="380835" imgH="418918" progId="Equation.DSMT4">
                <p:embed/>
              </p:oleObj>
            </a:graphicData>
          </a:graphic>
        </p:graphicFrame>
        <p:sp>
          <p:nvSpPr>
            <p:cNvPr id="10259" name="Line 51"/>
            <p:cNvSpPr>
              <a:spLocks noChangeShapeType="1"/>
            </p:cNvSpPr>
            <p:nvPr/>
          </p:nvSpPr>
          <p:spPr bwMode="auto">
            <a:xfrm>
              <a:off x="1968" y="1872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Line 52"/>
            <p:cNvSpPr>
              <a:spLocks noChangeShapeType="1"/>
            </p:cNvSpPr>
            <p:nvPr/>
          </p:nvSpPr>
          <p:spPr bwMode="auto">
            <a:xfrm>
              <a:off x="3967" y="1863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1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46" name="AutoShape 14"/>
          <p:cNvSpPr>
            <a:spLocks noChangeArrowheads="1"/>
          </p:cNvSpPr>
          <p:nvPr/>
        </p:nvSpPr>
        <p:spPr bwMode="auto">
          <a:xfrm>
            <a:off x="685800" y="990600"/>
            <a:ext cx="8077200" cy="3124200"/>
          </a:xfrm>
          <a:prstGeom prst="cloudCallout">
            <a:avLst>
              <a:gd name="adj1" fmla="val 52338"/>
              <a:gd name="adj2" fmla="val -76370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>
                <a:solidFill>
                  <a:srgbClr val="FF0000"/>
                </a:solidFill>
                <a:latin typeface="Arial" charset="0"/>
              </a:rPr>
              <a:t>Vậy khi thực hiện phép chia phân số, ta có thể thay phép chia bằng phép nhân </a:t>
            </a:r>
            <a:r>
              <a:rPr lang="vi-VN" b="1">
                <a:solidFill>
                  <a:srgbClr val="FF0000"/>
                </a:solidFill>
                <a:latin typeface="Arial" charset="0"/>
              </a:rPr>
              <a:t>đư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ợc không?</a:t>
            </a: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23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Text Box 4"/>
          <p:cNvSpPr txBox="1">
            <a:spLocks noChangeArrowheads="1"/>
          </p:cNvSpPr>
          <p:nvPr/>
        </p:nvSpPr>
        <p:spPr bwMode="auto">
          <a:xfrm>
            <a:off x="685800" y="1600200"/>
            <a:ext cx="5943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Số nghịch đảo của       là</a:t>
            </a:r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4267200" y="1295400"/>
          <a:ext cx="498475" cy="1176338"/>
        </p:xfrm>
        <a:graphic>
          <a:graphicData uri="http://schemas.openxmlformats.org/presentationml/2006/ole">
            <p:oleObj spid="_x0000_s11266" name="Equation" r:id="rId3" imgW="152334" imgH="393529" progId="Equation.DSMT4">
              <p:embed/>
            </p:oleObj>
          </a:graphicData>
        </a:graphic>
      </p:graphicFrame>
      <p:graphicFrame>
        <p:nvGraphicFramePr>
          <p:cNvPr id="11267" name="Object 6"/>
          <p:cNvGraphicFramePr>
            <a:graphicFrameLocks noChangeAspect="1"/>
          </p:cNvGraphicFramePr>
          <p:nvPr/>
        </p:nvGraphicFramePr>
        <p:xfrm>
          <a:off x="5354638" y="1371600"/>
          <a:ext cx="3484562" cy="1100138"/>
        </p:xfrm>
        <a:graphic>
          <a:graphicData uri="http://schemas.openxmlformats.org/presentationml/2006/ole">
            <p:oleObj spid="_x0000_s11267" name="Equation" r:id="rId4" imgW="1117115" imgH="393529" progId="Equation.DSMT4">
              <p:embed/>
            </p:oleObj>
          </a:graphicData>
        </a:graphic>
      </p:graphicFrame>
      <p:sp>
        <p:nvSpPr>
          <p:cNvPr id="11272" name="Text Box 7"/>
          <p:cNvSpPr txBox="1">
            <a:spLocks noChangeArrowheads="1"/>
          </p:cNvSpPr>
          <p:nvPr/>
        </p:nvSpPr>
        <p:spPr bwMode="auto">
          <a:xfrm>
            <a:off x="685800" y="2667000"/>
            <a:ext cx="655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Ba dạng của phép chia phân số:</a:t>
            </a:r>
          </a:p>
        </p:txBody>
      </p:sp>
      <p:graphicFrame>
        <p:nvGraphicFramePr>
          <p:cNvPr id="11268" name="Object 8"/>
          <p:cNvGraphicFramePr>
            <a:graphicFrameLocks noChangeAspect="1"/>
          </p:cNvGraphicFramePr>
          <p:nvPr/>
        </p:nvGraphicFramePr>
        <p:xfrm>
          <a:off x="1600200" y="3276600"/>
          <a:ext cx="4648200" cy="990600"/>
        </p:xfrm>
        <a:graphic>
          <a:graphicData uri="http://schemas.openxmlformats.org/presentationml/2006/ole">
            <p:oleObj spid="_x0000_s11268" name="Equation" r:id="rId5" imgW="1256755" imgH="393529" progId="Equation.DSMT4">
              <p:embed/>
            </p:oleObj>
          </a:graphicData>
        </a:graphic>
      </p:graphicFrame>
      <p:graphicFrame>
        <p:nvGraphicFramePr>
          <p:cNvPr id="11269" name="Object 9"/>
          <p:cNvGraphicFramePr>
            <a:graphicFrameLocks noChangeAspect="1"/>
          </p:cNvGraphicFramePr>
          <p:nvPr/>
        </p:nvGraphicFramePr>
        <p:xfrm>
          <a:off x="1600200" y="5334000"/>
          <a:ext cx="4114800" cy="990600"/>
        </p:xfrm>
        <a:graphic>
          <a:graphicData uri="http://schemas.openxmlformats.org/presentationml/2006/ole">
            <p:oleObj spid="_x0000_s11269" name="Equation" r:id="rId6" imgW="1117115" imgH="393529" progId="Equation.DSMT4">
              <p:embed/>
            </p:oleObj>
          </a:graphicData>
        </a:graphic>
      </p:graphicFrame>
      <p:graphicFrame>
        <p:nvGraphicFramePr>
          <p:cNvPr id="11270" name="Object 10"/>
          <p:cNvGraphicFramePr>
            <a:graphicFrameLocks noChangeAspect="1"/>
          </p:cNvGraphicFramePr>
          <p:nvPr/>
        </p:nvGraphicFramePr>
        <p:xfrm>
          <a:off x="1524000" y="4343400"/>
          <a:ext cx="4876800" cy="1066800"/>
        </p:xfrm>
        <a:graphic>
          <a:graphicData uri="http://schemas.openxmlformats.org/presentationml/2006/ole">
            <p:oleObj spid="_x0000_s11270" name="Equation" r:id="rId7" imgW="1548728" imgH="393529" progId="Equation.DSMT4">
              <p:embed/>
            </p:oleObj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8" name="Text Box 3"/>
          <p:cNvSpPr txBox="1">
            <a:spLocks noChangeArrowheads="1"/>
          </p:cNvSpPr>
          <p:nvPr/>
        </p:nvSpPr>
        <p:spPr bwMode="auto">
          <a:xfrm>
            <a:off x="628650" y="10668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800" b="1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800">
                <a:solidFill>
                  <a:schemeClr val="tx1"/>
                </a:solidFill>
                <a:latin typeface="Arial" charset="0"/>
              </a:rPr>
              <a:t>Điền đúng (</a:t>
            </a:r>
            <a:r>
              <a:rPr lang="en-US" sz="2800" b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tx1"/>
                </a:solidFill>
                <a:latin typeface="Arial" charset="0"/>
              </a:rPr>
              <a:t>) hoặc sai (</a:t>
            </a:r>
            <a:r>
              <a:rPr lang="en-US" sz="2800" b="1">
                <a:solidFill>
                  <a:srgbClr val="FF3300"/>
                </a:solidFill>
                <a:latin typeface="Arial" charset="0"/>
              </a:rPr>
              <a:t>S</a:t>
            </a:r>
            <a:r>
              <a:rPr lang="en-US" sz="2800">
                <a:solidFill>
                  <a:schemeClr val="tx1"/>
                </a:solidFill>
                <a:latin typeface="Arial" charset="0"/>
              </a:rPr>
              <a:t>) vào các ô trống sau: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7296150" y="1741488"/>
            <a:ext cx="423863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288213" y="2735263"/>
            <a:ext cx="4413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Đ</a:t>
            </a:r>
          </a:p>
        </p:txBody>
      </p:sp>
      <p:graphicFrame>
        <p:nvGraphicFramePr>
          <p:cNvPr id="12290" name="Object 6"/>
          <p:cNvGraphicFramePr>
            <a:graphicFrameLocks noChangeAspect="1"/>
          </p:cNvGraphicFramePr>
          <p:nvPr/>
        </p:nvGraphicFramePr>
        <p:xfrm>
          <a:off x="1357313" y="2713038"/>
          <a:ext cx="2400300" cy="884237"/>
        </p:xfrm>
        <a:graphic>
          <a:graphicData uri="http://schemas.openxmlformats.org/presentationml/2006/ole">
            <p:oleObj spid="_x0000_s12290" name="Equation" r:id="rId7" imgW="1066337" imgH="393529" progId="Equation.3">
              <p:embed/>
            </p:oleObj>
          </a:graphicData>
        </a:graphic>
      </p:graphicFrame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7143750" y="2705100"/>
            <a:ext cx="704850" cy="5905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vi-VN" sz="2800" b="1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2291" name="Object 8"/>
          <p:cNvGraphicFramePr>
            <a:graphicFrameLocks noChangeAspect="1"/>
          </p:cNvGraphicFramePr>
          <p:nvPr/>
        </p:nvGraphicFramePr>
        <p:xfrm>
          <a:off x="1376363" y="3733800"/>
          <a:ext cx="3657600" cy="882650"/>
        </p:xfrm>
        <a:graphic>
          <a:graphicData uri="http://schemas.openxmlformats.org/presentationml/2006/ole">
            <p:oleObj spid="_x0000_s12291" name="Equation" r:id="rId8" imgW="1625600" imgH="393700" progId="Equation.3">
              <p:embed/>
            </p:oleObj>
          </a:graphicData>
        </a:graphic>
      </p:graphicFrame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7124700" y="3762375"/>
            <a:ext cx="704850" cy="5905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aphicFrame>
        <p:nvGraphicFramePr>
          <p:cNvPr id="12292" name="Object 10"/>
          <p:cNvGraphicFramePr>
            <a:graphicFrameLocks noChangeAspect="1"/>
          </p:cNvGraphicFramePr>
          <p:nvPr/>
        </p:nvGraphicFramePr>
        <p:xfrm>
          <a:off x="1314450" y="1665288"/>
          <a:ext cx="3171825" cy="884237"/>
        </p:xfrm>
        <a:graphic>
          <a:graphicData uri="http://schemas.openxmlformats.org/presentationml/2006/ole">
            <p:oleObj spid="_x0000_s12292" name="Equation" r:id="rId9" imgW="1409088" imgH="393529" progId="Equation.3">
              <p:embed/>
            </p:oleObj>
          </a:graphicData>
        </a:graphic>
      </p:graphicFrame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7124700" y="1714500"/>
            <a:ext cx="704850" cy="5905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7275513" y="3827463"/>
            <a:ext cx="423862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  <p:sp>
        <p:nvSpPr>
          <p:cNvPr id="12305" name="Text Box 13"/>
          <p:cNvSpPr txBox="1">
            <a:spLocks noChangeArrowheads="1"/>
          </p:cNvSpPr>
          <p:nvPr/>
        </p:nvSpPr>
        <p:spPr bwMode="auto">
          <a:xfrm>
            <a:off x="739775" y="1814513"/>
            <a:ext cx="60166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800">
                <a:solidFill>
                  <a:schemeClr val="tx1"/>
                </a:solidFill>
                <a:latin typeface="Arial" charset="0"/>
              </a:rPr>
              <a:t>a)</a:t>
            </a:r>
          </a:p>
        </p:txBody>
      </p:sp>
      <p:sp>
        <p:nvSpPr>
          <p:cNvPr id="12306" name="Text Box 14"/>
          <p:cNvSpPr txBox="1">
            <a:spLocks noChangeArrowheads="1"/>
          </p:cNvSpPr>
          <p:nvPr/>
        </p:nvSpPr>
        <p:spPr bwMode="auto">
          <a:xfrm>
            <a:off x="739775" y="2768600"/>
            <a:ext cx="60166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800">
                <a:solidFill>
                  <a:schemeClr val="tx1"/>
                </a:solidFill>
                <a:latin typeface="Arial" charset="0"/>
              </a:rPr>
              <a:t>b)</a:t>
            </a:r>
          </a:p>
        </p:txBody>
      </p:sp>
      <p:sp>
        <p:nvSpPr>
          <p:cNvPr id="12307" name="Text Box 15"/>
          <p:cNvSpPr txBox="1">
            <a:spLocks noChangeArrowheads="1"/>
          </p:cNvSpPr>
          <p:nvPr/>
        </p:nvSpPr>
        <p:spPr bwMode="auto">
          <a:xfrm>
            <a:off x="739775" y="3795713"/>
            <a:ext cx="60166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800">
                <a:solidFill>
                  <a:schemeClr val="tx1"/>
                </a:solidFill>
                <a:latin typeface="Arial" charset="0"/>
              </a:rPr>
              <a:t>c)</a:t>
            </a:r>
          </a:p>
        </p:txBody>
      </p:sp>
      <p:sp>
        <p:nvSpPr>
          <p:cNvPr id="12308" name="Text Box 16"/>
          <p:cNvSpPr txBox="1">
            <a:spLocks noChangeArrowheads="1"/>
          </p:cNvSpPr>
          <p:nvPr/>
        </p:nvSpPr>
        <p:spPr bwMode="auto">
          <a:xfrm>
            <a:off x="777875" y="4843463"/>
            <a:ext cx="60166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800">
                <a:solidFill>
                  <a:schemeClr val="tx1"/>
                </a:solidFill>
                <a:latin typeface="Arial" charset="0"/>
              </a:rPr>
              <a:t>d)</a:t>
            </a:r>
          </a:p>
        </p:txBody>
      </p:sp>
      <p:graphicFrame>
        <p:nvGraphicFramePr>
          <p:cNvPr id="12293" name="Object 17"/>
          <p:cNvGraphicFramePr>
            <a:graphicFrameLocks noChangeAspect="1"/>
          </p:cNvGraphicFramePr>
          <p:nvPr/>
        </p:nvGraphicFramePr>
        <p:xfrm>
          <a:off x="1276350" y="4689475"/>
          <a:ext cx="3371850" cy="882650"/>
        </p:xfrm>
        <a:graphic>
          <a:graphicData uri="http://schemas.openxmlformats.org/presentationml/2006/ole">
            <p:oleObj spid="_x0000_s12293" name="Equation" r:id="rId10" imgW="1497950" imgH="393529" progId="Equation.3">
              <p:embed/>
            </p:oleObj>
          </a:graphicData>
        </a:graphic>
      </p:graphicFrame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7124700" y="4714875"/>
            <a:ext cx="704850" cy="5905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7294563" y="4760913"/>
            <a:ext cx="423862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  <p:sp>
        <p:nvSpPr>
          <p:cNvPr id="12311" name="Text Box 20"/>
          <p:cNvSpPr txBox="1">
            <a:spLocks noChangeArrowheads="1"/>
          </p:cNvSpPr>
          <p:nvPr/>
        </p:nvSpPr>
        <p:spPr bwMode="auto">
          <a:xfrm>
            <a:off x="0" y="381000"/>
            <a:ext cx="28956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r>
              <a:rPr lang="en-US">
                <a:solidFill>
                  <a:schemeClr val="accent2"/>
                </a:solidFill>
                <a:latin typeface="Arial" charset="0"/>
              </a:rPr>
              <a:t>B</a:t>
            </a:r>
            <a:r>
              <a:rPr lang="vi-VN">
                <a:solidFill>
                  <a:schemeClr val="accent2"/>
                </a:solidFill>
                <a:latin typeface="Arial" charset="0"/>
              </a:rPr>
              <a:t>ài</a:t>
            </a:r>
            <a:r>
              <a:rPr lang="en-US">
                <a:solidFill>
                  <a:schemeClr val="accent2"/>
                </a:solidFill>
                <a:latin typeface="Arial" charset="0"/>
              </a:rPr>
              <a:t> t</a:t>
            </a:r>
            <a:r>
              <a:rPr lang="vi-VN">
                <a:solidFill>
                  <a:schemeClr val="accent2"/>
                </a:solidFill>
                <a:latin typeface="Arial" charset="0"/>
              </a:rPr>
              <a:t>ập</a:t>
            </a:r>
            <a:r>
              <a:rPr lang="en-US">
                <a:solidFill>
                  <a:schemeClr val="accent2"/>
                </a:solidFill>
                <a:latin typeface="Arial" charset="0"/>
              </a:rPr>
              <a:t>:</a:t>
            </a:r>
            <a:endParaRPr lang="vi-VN">
              <a:solidFill>
                <a:schemeClr val="accent2"/>
              </a:solidFill>
              <a:latin typeface="Arial" charset="0"/>
            </a:endParaRPr>
          </a:p>
        </p:txBody>
      </p:sp>
    </p:spTree>
    <p:controls>
      <p:control spid="12294" r:id="rId2" imgW="533520" imgH="533520"/>
      <p:control spid="12295" r:id="rId3" imgW="533520" imgH="533520"/>
      <p:control spid="12296" r:id="rId4" imgW="533520" imgH="609480"/>
      <p:control spid="12297" r:id="rId5" imgW="533520" imgH="533520"/>
    </p:controls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3" grpId="0" animBg="1"/>
      <p:bldP spid="45065" grpId="0" animBg="1"/>
      <p:bldP spid="45067" grpId="0" animBg="1"/>
      <p:bldP spid="45068" grpId="0"/>
      <p:bldP spid="45074" grpId="0" animBg="1"/>
      <p:bldP spid="4507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04800" y="228600"/>
            <a:ext cx="8458200" cy="1905000"/>
            <a:chOff x="192" y="144"/>
            <a:chExt cx="5184" cy="1200"/>
          </a:xfrm>
        </p:grpSpPr>
        <p:sp>
          <p:nvSpPr>
            <p:cNvPr id="13323" name="AutoShape 13"/>
            <p:cNvSpPr>
              <a:spLocks noChangeArrowheads="1"/>
            </p:cNvSpPr>
            <p:nvPr/>
          </p:nvSpPr>
          <p:spPr bwMode="auto">
            <a:xfrm>
              <a:off x="192" y="144"/>
              <a:ext cx="5184" cy="1200"/>
            </a:xfrm>
            <a:prstGeom prst="flowChartAlternateProcess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Arial" charset="0"/>
              </a:endParaRPr>
            </a:p>
          </p:txBody>
        </p:sp>
        <p:sp>
          <p:nvSpPr>
            <p:cNvPr id="13324" name="Text Box 5"/>
            <p:cNvSpPr txBox="1">
              <a:spLocks noChangeArrowheads="1"/>
            </p:cNvSpPr>
            <p:nvPr/>
          </p:nvSpPr>
          <p:spPr bwMode="auto">
            <a:xfrm>
              <a:off x="192" y="192"/>
              <a:ext cx="2160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u="sng">
                  <a:solidFill>
                    <a:srgbClr val="FF0000"/>
                  </a:solidFill>
                  <a:latin typeface="Arial" charset="0"/>
                </a:rPr>
                <a:t>BT84/43</a:t>
              </a:r>
              <a:r>
                <a:rPr lang="en-US">
                  <a:latin typeface="Arial" charset="0"/>
                </a:rPr>
                <a:t>: Tính</a:t>
              </a:r>
            </a:p>
          </p:txBody>
        </p:sp>
        <p:graphicFrame>
          <p:nvGraphicFramePr>
            <p:cNvPr id="13317" name="Object 6"/>
            <p:cNvGraphicFramePr>
              <a:graphicFrameLocks noChangeAspect="1"/>
            </p:cNvGraphicFramePr>
            <p:nvPr/>
          </p:nvGraphicFramePr>
          <p:xfrm>
            <a:off x="528" y="655"/>
            <a:ext cx="1008" cy="685"/>
          </p:xfrm>
          <a:graphic>
            <a:graphicData uri="http://schemas.openxmlformats.org/presentationml/2006/ole">
              <p:oleObj spid="_x0000_s13317" name="Equation" r:id="rId3" imgW="634725" imgH="431613" progId="Equation.DSMT4">
                <p:embed/>
              </p:oleObj>
            </a:graphicData>
          </a:graphic>
        </p:graphicFrame>
        <p:graphicFrame>
          <p:nvGraphicFramePr>
            <p:cNvPr id="13318" name="Object 7"/>
            <p:cNvGraphicFramePr>
              <a:graphicFrameLocks noChangeAspect="1"/>
            </p:cNvGraphicFramePr>
            <p:nvPr/>
          </p:nvGraphicFramePr>
          <p:xfrm>
            <a:off x="2451" y="655"/>
            <a:ext cx="960" cy="674"/>
          </p:xfrm>
          <a:graphic>
            <a:graphicData uri="http://schemas.openxmlformats.org/presentationml/2006/ole">
              <p:oleObj spid="_x0000_s13318" name="Equation" r:id="rId4" imgW="596900" imgH="419100" progId="Equation.DSMT4">
                <p:embed/>
              </p:oleObj>
            </a:graphicData>
          </a:graphic>
        </p:graphicFrame>
        <p:graphicFrame>
          <p:nvGraphicFramePr>
            <p:cNvPr id="13319" name="Object 8"/>
            <p:cNvGraphicFramePr>
              <a:graphicFrameLocks noChangeAspect="1"/>
            </p:cNvGraphicFramePr>
            <p:nvPr/>
          </p:nvGraphicFramePr>
          <p:xfrm>
            <a:off x="4043" y="690"/>
            <a:ext cx="1104" cy="640"/>
          </p:xfrm>
          <a:graphic>
            <a:graphicData uri="http://schemas.openxmlformats.org/presentationml/2006/ole">
              <p:oleObj spid="_x0000_s13319" name="Equation" r:id="rId5" imgW="723586" imgH="418918" progId="Equation.DSMT4">
                <p:embed/>
              </p:oleObj>
            </a:graphicData>
          </a:graphic>
        </p:graphicFrame>
      </p:grpSp>
      <p:sp>
        <p:nvSpPr>
          <p:cNvPr id="202761" name="Text Box 9"/>
          <p:cNvSpPr txBox="1">
            <a:spLocks noChangeArrowheads="1"/>
          </p:cNvSpPr>
          <p:nvPr/>
        </p:nvSpPr>
        <p:spPr bwMode="auto">
          <a:xfrm>
            <a:off x="3868738" y="2276475"/>
            <a:ext cx="1550987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FF0000"/>
                </a:solidFill>
                <a:latin typeface="Arial" charset="0"/>
              </a:rPr>
              <a:t>Đáp án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2732088" y="2971800"/>
            <a:ext cx="3765550" cy="3200400"/>
            <a:chOff x="1721" y="1872"/>
            <a:chExt cx="2372" cy="2016"/>
          </a:xfrm>
        </p:grpSpPr>
        <p:graphicFrame>
          <p:nvGraphicFramePr>
            <p:cNvPr id="13314" name="Object 10"/>
            <p:cNvGraphicFramePr>
              <a:graphicFrameLocks noChangeAspect="1"/>
            </p:cNvGraphicFramePr>
            <p:nvPr/>
          </p:nvGraphicFramePr>
          <p:xfrm>
            <a:off x="1721" y="1872"/>
            <a:ext cx="2372" cy="645"/>
          </p:xfrm>
          <a:graphic>
            <a:graphicData uri="http://schemas.openxmlformats.org/presentationml/2006/ole">
              <p:oleObj spid="_x0000_s13314" name="Equation" r:id="rId6" imgW="1587500" imgH="431800" progId="Equation.DSMT4">
                <p:embed/>
              </p:oleObj>
            </a:graphicData>
          </a:graphic>
        </p:graphicFrame>
        <p:graphicFrame>
          <p:nvGraphicFramePr>
            <p:cNvPr id="13315" name="Object 11"/>
            <p:cNvGraphicFramePr>
              <a:graphicFrameLocks noChangeAspect="1"/>
            </p:cNvGraphicFramePr>
            <p:nvPr/>
          </p:nvGraphicFramePr>
          <p:xfrm>
            <a:off x="1728" y="2544"/>
            <a:ext cx="1968" cy="602"/>
          </p:xfrm>
          <a:graphic>
            <a:graphicData uri="http://schemas.openxmlformats.org/presentationml/2006/ole">
              <p:oleObj spid="_x0000_s13315" name="Equation" r:id="rId7" imgW="1371600" imgH="419100" progId="Equation.DSMT4">
                <p:embed/>
              </p:oleObj>
            </a:graphicData>
          </a:graphic>
        </p:graphicFrame>
        <p:graphicFrame>
          <p:nvGraphicFramePr>
            <p:cNvPr id="13316" name="Object 12"/>
            <p:cNvGraphicFramePr>
              <a:graphicFrameLocks noChangeAspect="1"/>
            </p:cNvGraphicFramePr>
            <p:nvPr/>
          </p:nvGraphicFramePr>
          <p:xfrm>
            <a:off x="1728" y="3286"/>
            <a:ext cx="2256" cy="602"/>
          </p:xfrm>
          <a:graphic>
            <a:graphicData uri="http://schemas.openxmlformats.org/presentationml/2006/ole">
              <p:oleObj spid="_x0000_s13316" name="Equation" r:id="rId8" imgW="1714500" imgH="457200" progId="Equation.DSMT4">
                <p:embed/>
              </p:oleObj>
            </a:graphicData>
          </a:graphic>
        </p:graphicFrame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2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228600" y="304800"/>
            <a:ext cx="91440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/>
            <a:r>
              <a:rPr lang="en-US" sz="2400" b="1">
                <a:solidFill>
                  <a:schemeClr val="tx1"/>
                </a:solidFill>
                <a:latin typeface="Arial" charset="0"/>
              </a:rPr>
              <a:t>Bài 87.</a:t>
            </a:r>
            <a:r>
              <a:rPr lang="en-US" sz="2400">
                <a:solidFill>
                  <a:schemeClr val="tx1"/>
                </a:solidFill>
                <a:latin typeface="Arial" charset="0"/>
              </a:rPr>
              <a:t> </a:t>
            </a:r>
          </a:p>
          <a:p>
            <a:pPr algn="l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    a) Tính giá trị của mỗi biểu thức sau:</a:t>
            </a:r>
          </a:p>
          <a:p>
            <a:pPr algn="l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  <a:p>
            <a:pPr algn="l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    b) So sánh số chia với 1 trong mỗi trường hợp</a:t>
            </a:r>
          </a:p>
          <a:p>
            <a:pPr algn="just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    c) So sánh giá trị tìm được với số bị chia rồi rút ra kết luận.</a:t>
            </a: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1752600" y="1219200"/>
          <a:ext cx="4038600" cy="838200"/>
        </p:xfrm>
        <a:graphic>
          <a:graphicData uri="http://schemas.openxmlformats.org/presentationml/2006/ole">
            <p:oleObj spid="_x0000_s14338" name="Equation" r:id="rId4" imgW="1497950" imgH="393529" progId="Equation.DSMT4">
              <p:embed/>
            </p:oleObj>
          </a:graphicData>
        </a:graphic>
      </p:graphicFrame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0" y="3124200"/>
            <a:ext cx="9144000" cy="3357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K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ết luận:</a:t>
            </a:r>
          </a:p>
          <a:p>
            <a:pPr algn="just"/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* Nếu chia 1 phân số cho 1, kết quả bằng chính phân số đó.</a:t>
            </a:r>
          </a:p>
          <a:p>
            <a:pPr algn="just"/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* Nếu chia 1 phân số cho 1 số nhỏ hơn 1, thì kết quả lớn hơn phân số bị chia.</a:t>
            </a:r>
          </a:p>
          <a:p>
            <a:pPr algn="just"/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* Nếu chia 1 phân số cho 1 số lớn hơn 1, thì kết quả là số nhỏ hơn phân số bị chia.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304800" y="3048000"/>
            <a:ext cx="8382000" cy="1382713"/>
          </a:xfrm>
          <a:prstGeom prst="rect">
            <a:avLst/>
          </a:prstGeom>
          <a:solidFill>
            <a:srgbClr val="F2F274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b="1">
                <a:solidFill>
                  <a:schemeClr val="tx1"/>
                </a:solidFill>
                <a:latin typeface="Arial" charset="0"/>
                <a:sym typeface="Symbol" pitchFamily="18" charset="2"/>
              </a:rPr>
              <a:t> Muốn chia một phân số hay một số nguyên cho một phân số, ta </a:t>
            </a:r>
            <a:r>
              <a:rPr lang="en-US" sz="2800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nhân số bị chia với số ng</a:t>
            </a:r>
            <a:r>
              <a:rPr lang="en-US" sz="2800" b="1">
                <a:solidFill>
                  <a:schemeClr val="accent2"/>
                </a:solidFill>
                <a:latin typeface="Arial" charset="0"/>
                <a:sym typeface="Symbol" pitchFamily="18" charset="2"/>
              </a:rPr>
              <a:t>hịch </a:t>
            </a:r>
            <a:r>
              <a:rPr lang="vi-VN" sz="2800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đ</a:t>
            </a:r>
            <a:r>
              <a:rPr lang="en-US" sz="2800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ảo của số chia</a:t>
            </a:r>
            <a:r>
              <a:rPr lang="en-US" sz="2800" b="1">
                <a:solidFill>
                  <a:schemeClr val="tx1"/>
                </a:solidFill>
                <a:latin typeface="Arial" charset="0"/>
                <a:sym typeface="Symbol" pitchFamily="18" charset="2"/>
              </a:rPr>
              <a:t>.</a:t>
            </a: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-63500" y="2376488"/>
            <a:ext cx="1863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2800" b="1">
                <a:solidFill>
                  <a:srgbClr val="0000CC"/>
                </a:solidFill>
                <a:latin typeface="Arial" charset="0"/>
              </a:rPr>
              <a:t>*</a:t>
            </a:r>
            <a:r>
              <a:rPr lang="en-US" sz="280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u="sng">
                <a:solidFill>
                  <a:srgbClr val="0000CC"/>
                </a:solidFill>
                <a:latin typeface="Arial" charset="0"/>
              </a:rPr>
              <a:t>Quy tắc</a:t>
            </a:r>
            <a:r>
              <a:rPr lang="en-US" sz="2800" b="1">
                <a:solidFill>
                  <a:srgbClr val="0000CC"/>
                </a:solidFill>
                <a:latin typeface="Arial" charset="0"/>
              </a:rPr>
              <a:t>:</a:t>
            </a:r>
          </a:p>
        </p:txBody>
      </p:sp>
      <p:grpSp>
        <p:nvGrpSpPr>
          <p:cNvPr id="26628" name="Group 14"/>
          <p:cNvGrpSpPr>
            <a:grpSpLocks/>
          </p:cNvGrpSpPr>
          <p:nvPr/>
        </p:nvGrpSpPr>
        <p:grpSpPr bwMode="auto">
          <a:xfrm>
            <a:off x="-120650" y="838200"/>
            <a:ext cx="8943975" cy="1517650"/>
            <a:chOff x="1" y="900"/>
            <a:chExt cx="5634" cy="956"/>
          </a:xfrm>
        </p:grpSpPr>
        <p:sp>
          <p:nvSpPr>
            <p:cNvPr id="26631" name="Text Box 15"/>
            <p:cNvSpPr txBox="1">
              <a:spLocks noChangeArrowheads="1"/>
            </p:cNvSpPr>
            <p:nvPr/>
          </p:nvSpPr>
          <p:spPr bwMode="auto">
            <a:xfrm>
              <a:off x="355" y="1254"/>
              <a:ext cx="5280" cy="602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en-US" sz="2800" b="1">
                  <a:solidFill>
                    <a:schemeClr val="tx1"/>
                  </a:solidFill>
                  <a:latin typeface="Arial" charset="0"/>
                  <a:sym typeface="Symbol" pitchFamily="18" charset="2"/>
                </a:rPr>
                <a:t>  Hai số gọi là nghịch </a:t>
              </a:r>
              <a:r>
                <a:rPr lang="vi-VN" sz="2800" b="1">
                  <a:solidFill>
                    <a:schemeClr val="tx1"/>
                  </a:solidFill>
                  <a:latin typeface="Arial" charset="0"/>
                  <a:sym typeface="Symbol" pitchFamily="18" charset="2"/>
                </a:rPr>
                <a:t>đ</a:t>
              </a:r>
              <a:r>
                <a:rPr lang="en-US" sz="2800" b="1">
                  <a:solidFill>
                    <a:schemeClr val="tx1"/>
                  </a:solidFill>
                  <a:latin typeface="Arial" charset="0"/>
                  <a:sym typeface="Symbol" pitchFamily="18" charset="2"/>
                </a:rPr>
                <a:t>ảo của nhau nếu </a:t>
              </a:r>
              <a:r>
                <a:rPr lang="en-US" sz="2800" b="1">
                  <a:solidFill>
                    <a:srgbClr val="FF0000"/>
                  </a:solidFill>
                  <a:latin typeface="Arial" charset="0"/>
                  <a:sym typeface="Symbol" pitchFamily="18" charset="2"/>
                </a:rPr>
                <a:t>tích của chúng bằng 1.</a:t>
              </a:r>
            </a:p>
          </p:txBody>
        </p:sp>
        <p:sp>
          <p:nvSpPr>
            <p:cNvPr id="26632" name="Text Box 16"/>
            <p:cNvSpPr txBox="1">
              <a:spLocks noChangeArrowheads="1"/>
            </p:cNvSpPr>
            <p:nvPr/>
          </p:nvSpPr>
          <p:spPr bwMode="auto">
            <a:xfrm>
              <a:off x="1" y="900"/>
              <a:ext cx="15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*</a:t>
              </a: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 </a:t>
              </a:r>
              <a:r>
                <a:rPr lang="en-US" sz="2800" b="1" u="sng">
                  <a:solidFill>
                    <a:srgbClr val="0000CC"/>
                  </a:solidFill>
                  <a:latin typeface="Arial" charset="0"/>
                </a:rPr>
                <a:t>Định nghĩa</a:t>
              </a:r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:</a:t>
              </a:r>
            </a:p>
          </p:txBody>
        </p:sp>
      </p:grpSp>
      <p:sp>
        <p:nvSpPr>
          <p:cNvPr id="26629" name="Text Box 17"/>
          <p:cNvSpPr txBox="1">
            <a:spLocks noChangeArrowheads="1"/>
          </p:cNvSpPr>
          <p:nvPr/>
        </p:nvSpPr>
        <p:spPr bwMode="auto">
          <a:xfrm>
            <a:off x="381000" y="5410200"/>
            <a:ext cx="8153400" cy="1246188"/>
          </a:xfrm>
          <a:prstGeom prst="rect">
            <a:avLst/>
          </a:prstGeom>
          <a:solidFill>
            <a:srgbClr val="F2F274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500" b="1">
                <a:solidFill>
                  <a:schemeClr val="tx1"/>
                </a:solidFill>
                <a:latin typeface="Arial" charset="0"/>
                <a:sym typeface="Symbol" pitchFamily="18" charset="2"/>
              </a:rPr>
              <a:t> Muốn chia một phân số cho một số nguyên (khác 0), ta </a:t>
            </a:r>
            <a:r>
              <a:rPr lang="en-US" sz="2500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giữ nguyên tử</a:t>
            </a:r>
            <a:r>
              <a:rPr lang="en-US" sz="2500" b="1">
                <a:solidFill>
                  <a:schemeClr val="tx1"/>
                </a:solidFill>
                <a:latin typeface="Arial" charset="0"/>
                <a:sym typeface="Symbol" pitchFamily="18" charset="2"/>
              </a:rPr>
              <a:t>  của phân số và </a:t>
            </a:r>
            <a:r>
              <a:rPr lang="en-US" sz="2500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nhân mẫu với số nguyên</a:t>
            </a:r>
            <a:r>
              <a:rPr lang="en-US" sz="2500" b="1">
                <a:solidFill>
                  <a:schemeClr val="tx1"/>
                </a:solidFill>
                <a:latin typeface="Arial" charset="0"/>
                <a:sym typeface="Symbol" pitchFamily="18" charset="2"/>
              </a:rPr>
              <a:t>.</a:t>
            </a:r>
            <a:endParaRPr lang="en-US" sz="2500" b="1">
              <a:solidFill>
                <a:srgbClr val="3333FF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26630" name="Text Box 18"/>
          <p:cNvSpPr txBox="1">
            <a:spLocks noChangeArrowheads="1"/>
          </p:cNvSpPr>
          <p:nvPr/>
        </p:nvSpPr>
        <p:spPr bwMode="auto">
          <a:xfrm>
            <a:off x="0" y="4648200"/>
            <a:ext cx="4127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>
                <a:solidFill>
                  <a:srgbClr val="0000CC"/>
                </a:solidFill>
                <a:latin typeface="Arial" charset="0"/>
              </a:rPr>
              <a:t>*</a:t>
            </a:r>
            <a:r>
              <a:rPr lang="en-US" sz="280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800" b="1" u="sng">
                <a:solidFill>
                  <a:srgbClr val="0000CC"/>
                </a:solidFill>
                <a:latin typeface="Arial" charset="0"/>
              </a:rPr>
              <a:t>Nhận xét</a:t>
            </a:r>
            <a:r>
              <a:rPr lang="en-US" sz="2800" b="1">
                <a:solidFill>
                  <a:srgbClr val="0000CC"/>
                </a:solidFill>
                <a:latin typeface="Arial" charset="0"/>
              </a:rPr>
              <a:t>: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126841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solidFill>
                <a:srgbClr val="33CC33"/>
              </a:solidFill>
              <a:latin typeface="Arial" charset="0"/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60363" y="1052513"/>
            <a:ext cx="84597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vi-VN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0" y="404813"/>
            <a:ext cx="3384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Blip>
                <a:blip r:embed="rId2"/>
              </a:buBlip>
            </a:pPr>
            <a:r>
              <a:rPr lang="en-US" sz="2800" b="1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 b="1" u="sng">
                <a:solidFill>
                  <a:schemeClr val="bg1"/>
                </a:solidFill>
                <a:latin typeface="Arial" charset="0"/>
              </a:rPr>
              <a:t>DẶN DÒ</a:t>
            </a:r>
            <a:r>
              <a:rPr lang="en-US" sz="2800" b="1">
                <a:solidFill>
                  <a:schemeClr val="bg1"/>
                </a:solidFill>
                <a:latin typeface="Arial" charset="0"/>
              </a:rPr>
              <a:t>: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5805488"/>
            <a:ext cx="9144000" cy="1052512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Arial" charset="0"/>
            </a:endParaRPr>
          </a:p>
        </p:txBody>
      </p:sp>
      <p:pic>
        <p:nvPicPr>
          <p:cNvPr id="27654" name="Picture 6" descr="2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557338"/>
            <a:ext cx="2195513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7655" name="Group 38"/>
          <p:cNvGrpSpPr>
            <a:grpSpLocks/>
          </p:cNvGrpSpPr>
          <p:nvPr/>
        </p:nvGrpSpPr>
        <p:grpSpPr bwMode="auto">
          <a:xfrm>
            <a:off x="1835150" y="292100"/>
            <a:ext cx="7240588" cy="1912938"/>
            <a:chOff x="1156" y="184"/>
            <a:chExt cx="4561" cy="1205"/>
          </a:xfrm>
        </p:grpSpPr>
        <p:grpSp>
          <p:nvGrpSpPr>
            <p:cNvPr id="27669" name="Group 21"/>
            <p:cNvGrpSpPr>
              <a:grpSpLocks/>
            </p:cNvGrpSpPr>
            <p:nvPr/>
          </p:nvGrpSpPr>
          <p:grpSpPr bwMode="auto">
            <a:xfrm>
              <a:off x="1157" y="184"/>
              <a:ext cx="4560" cy="1205"/>
              <a:chOff x="1157" y="457"/>
              <a:chExt cx="4560" cy="1205"/>
            </a:xfrm>
          </p:grpSpPr>
          <p:sp>
            <p:nvSpPr>
              <p:cNvPr id="27674" name="AutoShape 8" descr="Blue tissue paper"/>
              <p:cNvSpPr>
                <a:spLocks noChangeArrowheads="1"/>
              </p:cNvSpPr>
              <p:nvPr/>
            </p:nvSpPr>
            <p:spPr bwMode="auto">
              <a:xfrm>
                <a:off x="1157" y="865"/>
                <a:ext cx="1023" cy="608"/>
              </a:xfrm>
              <a:prstGeom prst="wedgeRoundRectCallout">
                <a:avLst>
                  <a:gd name="adj1" fmla="val 110593"/>
                  <a:gd name="adj2" fmla="val -13449"/>
                  <a:gd name="adj3" fmla="val 16667"/>
                </a:avLst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</a:pPr>
                <a:endParaRPr lang="vi-VN" sz="2800" b="1">
                  <a:solidFill>
                    <a:srgbClr val="FF0000"/>
                  </a:solidFill>
                  <a:latin typeface="Arial" charset="0"/>
                </a:endParaRPr>
              </a:p>
            </p:txBody>
          </p:sp>
          <p:sp>
            <p:nvSpPr>
              <p:cNvPr id="27675" name="AutoShape 9" descr="Recycled paper"/>
              <p:cNvSpPr>
                <a:spLocks noChangeArrowheads="1"/>
              </p:cNvSpPr>
              <p:nvPr/>
            </p:nvSpPr>
            <p:spPr bwMode="auto">
              <a:xfrm>
                <a:off x="2819" y="457"/>
                <a:ext cx="2898" cy="1205"/>
              </a:xfrm>
              <a:prstGeom prst="roundRect">
                <a:avLst>
                  <a:gd name="adj" fmla="val 16667"/>
                </a:avLst>
              </a:prstGeom>
              <a:blipFill dpi="0" rotWithShape="1">
                <a:blip r:embed="rId5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 eaLnBrk="1" hangingPunct="1">
                  <a:spcBef>
                    <a:spcPct val="0"/>
                  </a:spcBef>
                </a:pPr>
                <a:r>
                  <a:rPr lang="en-US" sz="3600" b="1">
                    <a:solidFill>
                      <a:srgbClr val="FF0000"/>
                    </a:solidFill>
                    <a:latin typeface="Arial" charset="0"/>
                  </a:rPr>
                  <a:t>	</a:t>
                </a:r>
                <a:endParaRPr lang="en-US" sz="3600" b="1">
                  <a:solidFill>
                    <a:srgbClr val="0000CC"/>
                  </a:solidFill>
                  <a:latin typeface="Arial" charset="0"/>
                </a:endParaRPr>
              </a:p>
            </p:txBody>
          </p:sp>
        </p:grpSp>
        <p:sp>
          <p:nvSpPr>
            <p:cNvPr id="27670" name="Text Box 28"/>
            <p:cNvSpPr txBox="1">
              <a:spLocks noChangeArrowheads="1"/>
            </p:cNvSpPr>
            <p:nvPr/>
          </p:nvSpPr>
          <p:spPr bwMode="auto">
            <a:xfrm>
              <a:off x="1156" y="732"/>
              <a:ext cx="934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latin typeface="Arial" charset="0"/>
                </a:rPr>
                <a:t>Học bài</a:t>
              </a:r>
            </a:p>
          </p:txBody>
        </p:sp>
        <p:sp>
          <p:nvSpPr>
            <p:cNvPr id="27671" name="Text Box 31"/>
            <p:cNvSpPr txBox="1">
              <a:spLocks noChangeArrowheads="1"/>
            </p:cNvSpPr>
            <p:nvPr/>
          </p:nvSpPr>
          <p:spPr bwMode="auto">
            <a:xfrm>
              <a:off x="2676" y="284"/>
              <a:ext cx="3021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- Định nghĩa số nghịch </a:t>
              </a:r>
              <a:r>
                <a:rPr lang="vi-VN" sz="2800" b="1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ảo</a:t>
              </a:r>
            </a:p>
          </p:txBody>
        </p:sp>
        <p:sp>
          <p:nvSpPr>
            <p:cNvPr id="27672" name="Text Box 32"/>
            <p:cNvSpPr txBox="1">
              <a:spLocks noChangeArrowheads="1"/>
            </p:cNvSpPr>
            <p:nvPr/>
          </p:nvSpPr>
          <p:spPr bwMode="auto">
            <a:xfrm>
              <a:off x="2697" y="624"/>
              <a:ext cx="2985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- Quy tắc chia hai phân số.</a:t>
              </a:r>
            </a:p>
          </p:txBody>
        </p:sp>
        <p:sp>
          <p:nvSpPr>
            <p:cNvPr id="27673" name="Text Box 33"/>
            <p:cNvSpPr txBox="1">
              <a:spLocks noChangeArrowheads="1"/>
            </p:cNvSpPr>
            <p:nvPr/>
          </p:nvSpPr>
          <p:spPr bwMode="auto">
            <a:xfrm>
              <a:off x="2803" y="1008"/>
              <a:ext cx="121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- Nhận xét</a:t>
              </a:r>
            </a:p>
          </p:txBody>
        </p:sp>
      </p:grpSp>
      <p:grpSp>
        <p:nvGrpSpPr>
          <p:cNvPr id="27656" name="Group 39"/>
          <p:cNvGrpSpPr>
            <a:grpSpLocks/>
          </p:cNvGrpSpPr>
          <p:nvPr/>
        </p:nvGrpSpPr>
        <p:grpSpPr bwMode="auto">
          <a:xfrm>
            <a:off x="1843088" y="2381250"/>
            <a:ext cx="7239000" cy="1912938"/>
            <a:chOff x="1161" y="1500"/>
            <a:chExt cx="4560" cy="1205"/>
          </a:xfrm>
        </p:grpSpPr>
        <p:grpSp>
          <p:nvGrpSpPr>
            <p:cNvPr id="27663" name="Group 22"/>
            <p:cNvGrpSpPr>
              <a:grpSpLocks/>
            </p:cNvGrpSpPr>
            <p:nvPr/>
          </p:nvGrpSpPr>
          <p:grpSpPr bwMode="auto">
            <a:xfrm>
              <a:off x="1161" y="1500"/>
              <a:ext cx="4560" cy="1205"/>
              <a:chOff x="1157" y="457"/>
              <a:chExt cx="4560" cy="1205"/>
            </a:xfrm>
          </p:grpSpPr>
          <p:sp>
            <p:nvSpPr>
              <p:cNvPr id="27667" name="AutoShape 23" descr="Blue tissue paper"/>
              <p:cNvSpPr>
                <a:spLocks noChangeArrowheads="1"/>
              </p:cNvSpPr>
              <p:nvPr/>
            </p:nvSpPr>
            <p:spPr bwMode="auto">
              <a:xfrm>
                <a:off x="1157" y="865"/>
                <a:ext cx="1023" cy="608"/>
              </a:xfrm>
              <a:prstGeom prst="wedgeRoundRectCallout">
                <a:avLst>
                  <a:gd name="adj1" fmla="val 110593"/>
                  <a:gd name="adj2" fmla="val -13449"/>
                  <a:gd name="adj3" fmla="val 16667"/>
                </a:avLst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</a:pPr>
                <a:endParaRPr lang="vi-VN" sz="2800" b="1">
                  <a:solidFill>
                    <a:srgbClr val="FF0000"/>
                  </a:solidFill>
                  <a:latin typeface="Arial" charset="0"/>
                </a:endParaRPr>
              </a:p>
            </p:txBody>
          </p:sp>
          <p:sp>
            <p:nvSpPr>
              <p:cNvPr id="27668" name="AutoShape 24" descr="Recycled paper"/>
              <p:cNvSpPr>
                <a:spLocks noChangeArrowheads="1"/>
              </p:cNvSpPr>
              <p:nvPr/>
            </p:nvSpPr>
            <p:spPr bwMode="auto">
              <a:xfrm>
                <a:off x="2819" y="457"/>
                <a:ext cx="2898" cy="1205"/>
              </a:xfrm>
              <a:prstGeom prst="roundRect">
                <a:avLst>
                  <a:gd name="adj" fmla="val 16667"/>
                </a:avLst>
              </a:prstGeom>
              <a:blipFill dpi="0" rotWithShape="1">
                <a:blip r:embed="rId5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 eaLnBrk="1" hangingPunct="1">
                  <a:spcBef>
                    <a:spcPct val="0"/>
                  </a:spcBef>
                </a:pPr>
                <a:r>
                  <a:rPr lang="en-US" sz="3600" b="1">
                    <a:solidFill>
                      <a:srgbClr val="FF0000"/>
                    </a:solidFill>
                    <a:latin typeface="Arial" charset="0"/>
                  </a:rPr>
                  <a:t>	</a:t>
                </a:r>
                <a:endParaRPr lang="en-US" sz="3600" b="1">
                  <a:solidFill>
                    <a:srgbClr val="0000CC"/>
                  </a:solidFill>
                  <a:latin typeface="Arial" charset="0"/>
                </a:endParaRPr>
              </a:p>
            </p:txBody>
          </p:sp>
        </p:grpSp>
        <p:sp>
          <p:nvSpPr>
            <p:cNvPr id="27664" name="Text Box 29"/>
            <p:cNvSpPr txBox="1">
              <a:spLocks noChangeArrowheads="1"/>
            </p:cNvSpPr>
            <p:nvPr/>
          </p:nvSpPr>
          <p:spPr bwMode="auto">
            <a:xfrm>
              <a:off x="1252" y="2049"/>
              <a:ext cx="74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latin typeface="Arial" charset="0"/>
                </a:rPr>
                <a:t>BTVN</a:t>
              </a:r>
            </a:p>
          </p:txBody>
        </p:sp>
        <p:sp>
          <p:nvSpPr>
            <p:cNvPr id="27665" name="Text Box 35"/>
            <p:cNvSpPr txBox="1">
              <a:spLocks noChangeArrowheads="1"/>
            </p:cNvSpPr>
            <p:nvPr/>
          </p:nvSpPr>
          <p:spPr bwMode="auto">
            <a:xfrm>
              <a:off x="2993" y="1641"/>
              <a:ext cx="2118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- BT84 (a,b,c,d)/43.</a:t>
              </a:r>
            </a:p>
          </p:txBody>
        </p:sp>
        <p:sp>
          <p:nvSpPr>
            <p:cNvPr id="27666" name="Text Box 36"/>
            <p:cNvSpPr txBox="1">
              <a:spLocks noChangeArrowheads="1"/>
            </p:cNvSpPr>
            <p:nvPr/>
          </p:nvSpPr>
          <p:spPr bwMode="auto">
            <a:xfrm>
              <a:off x="2976" y="2081"/>
              <a:ext cx="206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- BT 85, 86,  88 /43</a:t>
              </a:r>
            </a:p>
          </p:txBody>
        </p:sp>
      </p:grpSp>
      <p:grpSp>
        <p:nvGrpSpPr>
          <p:cNvPr id="27657" name="Group 40"/>
          <p:cNvGrpSpPr>
            <a:grpSpLocks/>
          </p:cNvGrpSpPr>
          <p:nvPr/>
        </p:nvGrpSpPr>
        <p:grpSpPr bwMode="auto">
          <a:xfrm>
            <a:off x="1771650" y="4495800"/>
            <a:ext cx="7856538" cy="1912938"/>
            <a:chOff x="1116" y="2832"/>
            <a:chExt cx="4949" cy="1205"/>
          </a:xfrm>
        </p:grpSpPr>
        <p:grpSp>
          <p:nvGrpSpPr>
            <p:cNvPr id="27658" name="Group 25"/>
            <p:cNvGrpSpPr>
              <a:grpSpLocks/>
            </p:cNvGrpSpPr>
            <p:nvPr/>
          </p:nvGrpSpPr>
          <p:grpSpPr bwMode="auto">
            <a:xfrm>
              <a:off x="1187" y="2832"/>
              <a:ext cx="4560" cy="1205"/>
              <a:chOff x="1157" y="457"/>
              <a:chExt cx="4560" cy="1205"/>
            </a:xfrm>
          </p:grpSpPr>
          <p:sp>
            <p:nvSpPr>
              <p:cNvPr id="27661" name="AutoShape 26" descr="Blue tissue paper"/>
              <p:cNvSpPr>
                <a:spLocks noChangeArrowheads="1"/>
              </p:cNvSpPr>
              <p:nvPr/>
            </p:nvSpPr>
            <p:spPr bwMode="auto">
              <a:xfrm>
                <a:off x="1157" y="865"/>
                <a:ext cx="1023" cy="608"/>
              </a:xfrm>
              <a:prstGeom prst="wedgeRoundRectCallout">
                <a:avLst>
                  <a:gd name="adj1" fmla="val 110593"/>
                  <a:gd name="adj2" fmla="val -13449"/>
                  <a:gd name="adj3" fmla="val 16667"/>
                </a:avLst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</a:pPr>
                <a:endParaRPr lang="vi-VN" sz="2800" b="1">
                  <a:solidFill>
                    <a:srgbClr val="FF0000"/>
                  </a:solidFill>
                  <a:latin typeface="Arial" charset="0"/>
                </a:endParaRPr>
              </a:p>
            </p:txBody>
          </p:sp>
          <p:sp>
            <p:nvSpPr>
              <p:cNvPr id="27662" name="AutoShape 27" descr="Recycled paper"/>
              <p:cNvSpPr>
                <a:spLocks noChangeArrowheads="1"/>
              </p:cNvSpPr>
              <p:nvPr/>
            </p:nvSpPr>
            <p:spPr bwMode="auto">
              <a:xfrm>
                <a:off x="2819" y="457"/>
                <a:ext cx="2898" cy="1205"/>
              </a:xfrm>
              <a:prstGeom prst="roundRect">
                <a:avLst>
                  <a:gd name="adj" fmla="val 16667"/>
                </a:avLst>
              </a:prstGeom>
              <a:blipFill dpi="0" rotWithShape="1">
                <a:blip r:embed="rId5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 eaLnBrk="1" hangingPunct="1">
                  <a:spcBef>
                    <a:spcPct val="0"/>
                  </a:spcBef>
                </a:pPr>
                <a:r>
                  <a:rPr lang="en-US" sz="3600" b="1">
                    <a:solidFill>
                      <a:srgbClr val="FF0000"/>
                    </a:solidFill>
                    <a:latin typeface="Arial" charset="0"/>
                  </a:rPr>
                  <a:t>	</a:t>
                </a:r>
                <a:endParaRPr lang="en-US" sz="3600" b="1">
                  <a:solidFill>
                    <a:srgbClr val="0000CC"/>
                  </a:solidFill>
                  <a:latin typeface="Arial" charset="0"/>
                </a:endParaRPr>
              </a:p>
            </p:txBody>
          </p:sp>
        </p:grpSp>
        <p:sp>
          <p:nvSpPr>
            <p:cNvPr id="27659" name="Text Box 30"/>
            <p:cNvSpPr txBox="1">
              <a:spLocks noChangeArrowheads="1"/>
            </p:cNvSpPr>
            <p:nvPr/>
          </p:nvSpPr>
          <p:spPr bwMode="auto">
            <a:xfrm>
              <a:off x="1116" y="3382"/>
              <a:ext cx="1160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latin typeface="Arial" charset="0"/>
                </a:rPr>
                <a:t>Chuẩn bị:</a:t>
              </a:r>
            </a:p>
          </p:txBody>
        </p:sp>
        <p:sp>
          <p:nvSpPr>
            <p:cNvPr id="27660" name="Text Box 37"/>
            <p:cNvSpPr txBox="1">
              <a:spLocks noChangeArrowheads="1"/>
            </p:cNvSpPr>
            <p:nvPr/>
          </p:nvSpPr>
          <p:spPr bwMode="auto">
            <a:xfrm>
              <a:off x="2519" y="3072"/>
              <a:ext cx="3546" cy="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Tx/>
                <a:buChar char="-"/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Chu</a:t>
              </a:r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ẩn bị</a:t>
              </a: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 tr</a:t>
              </a:r>
              <a:r>
                <a:rPr lang="vi-VN" sz="2800" b="1">
                  <a:solidFill>
                    <a:srgbClr val="0000FF"/>
                  </a:solidFill>
                  <a:latin typeface="Arial" charset="0"/>
                </a:rPr>
                <a:t>ư</a:t>
              </a: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ớc các bài tập ở </a:t>
              </a:r>
            </a:p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phần luyện tập</a:t>
              </a: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381000" y="0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>
                <a:effectLst/>
                <a:latin typeface="Arial"/>
              </a:rPr>
              <a:t>H</a:t>
            </a:r>
            <a:r>
              <a:rPr lang="vi-VN" smtClean="0">
                <a:effectLst/>
                <a:latin typeface="Arial"/>
              </a:rPr>
              <a:t>ư</a:t>
            </a:r>
            <a:r>
              <a:rPr lang="en-US" smtClean="0">
                <a:effectLst/>
                <a:latin typeface="Arial"/>
              </a:rPr>
              <a:t>ớng dẫn bài 88 - SGK</a:t>
            </a:r>
            <a:endParaRPr lang="vi-VN" smtClean="0">
              <a:effectLst/>
              <a:latin typeface="Arial"/>
            </a:endParaRPr>
          </a:p>
        </p:txBody>
      </p:sp>
      <p:sp>
        <p:nvSpPr>
          <p:cNvPr id="28675" name="Text Box 12"/>
          <p:cNvSpPr txBox="1">
            <a:spLocks noChangeArrowheads="1"/>
          </p:cNvSpPr>
          <p:nvPr/>
        </p:nvSpPr>
        <p:spPr bwMode="auto">
          <a:xfrm>
            <a:off x="685800" y="1447800"/>
            <a:ext cx="8077200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r>
              <a:rPr lang="vi-VN">
                <a:latin typeface="Arial" charset="0"/>
              </a:rPr>
              <a:t>Chu vi hình chữ nhật: </a:t>
            </a:r>
            <a:r>
              <a:rPr lang="en-US">
                <a:latin typeface="Arial" charset="0"/>
                <a:cs typeface="Arial" charset="0"/>
              </a:rPr>
              <a:t>(</a:t>
            </a:r>
            <a:r>
              <a:rPr lang="vi-VN">
                <a:latin typeface="Arial" charset="0"/>
              </a:rPr>
              <a:t>dài+r</a:t>
            </a:r>
            <a:r>
              <a:rPr lang="en-US">
                <a:latin typeface="Arial" charset="0"/>
              </a:rPr>
              <a:t>ộng</a:t>
            </a:r>
            <a:r>
              <a:rPr lang="en-US">
                <a:latin typeface="Arial" charset="0"/>
                <a:cs typeface="Arial" charset="0"/>
              </a:rPr>
              <a:t>) × 2</a:t>
            </a:r>
          </a:p>
          <a:p>
            <a:r>
              <a:rPr lang="en-US">
                <a:latin typeface="Arial" charset="0"/>
                <a:cs typeface="Arial" charset="0"/>
              </a:rPr>
              <a:t>Bi</a:t>
            </a:r>
            <a:r>
              <a:rPr lang="en-US">
                <a:latin typeface="Arial" charset="0"/>
              </a:rPr>
              <a:t>ết diện tích, chiều dài =&gt; chiều rộng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2"/>
          <p:cNvSpPr txBox="1">
            <a:spLocks noChangeArrowheads="1"/>
          </p:cNvSpPr>
          <p:nvPr/>
        </p:nvSpPr>
        <p:spPr bwMode="auto">
          <a:xfrm>
            <a:off x="1981200" y="501650"/>
            <a:ext cx="525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u="sng">
                <a:solidFill>
                  <a:schemeClr val="tx1"/>
                </a:solidFill>
                <a:latin typeface="Arial" charset="0"/>
              </a:rPr>
              <a:t>KIỂM TRA BÀI CŨ</a:t>
            </a:r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/>
        </p:nvGraphicFramePr>
        <p:xfrm>
          <a:off x="1905000" y="1524000"/>
          <a:ext cx="1600200" cy="990600"/>
        </p:xfrm>
        <a:graphic>
          <a:graphicData uri="http://schemas.openxmlformats.org/presentationml/2006/ole">
            <p:oleObj spid="_x0000_s2050" name="Equation" r:id="rId3" imgW="698197" imgH="431613" progId="Equation.DSMT4">
              <p:embed/>
            </p:oleObj>
          </a:graphicData>
        </a:graphic>
      </p:graphicFrame>
      <p:graphicFrame>
        <p:nvGraphicFramePr>
          <p:cNvPr id="2051" name="Object 8"/>
          <p:cNvGraphicFramePr>
            <a:graphicFrameLocks noChangeAspect="1"/>
          </p:cNvGraphicFramePr>
          <p:nvPr/>
        </p:nvGraphicFramePr>
        <p:xfrm>
          <a:off x="3562350" y="1524000"/>
          <a:ext cx="1828800" cy="1055688"/>
        </p:xfrm>
        <a:graphic>
          <a:graphicData uri="http://schemas.openxmlformats.org/presentationml/2006/ole">
            <p:oleObj spid="_x0000_s2051" name="Equation" r:id="rId4" imgW="748975" imgH="431613" progId="Equation.DSMT4">
              <p:embed/>
            </p:oleObj>
          </a:graphicData>
        </a:graphic>
      </p:graphicFrame>
      <p:graphicFrame>
        <p:nvGraphicFramePr>
          <p:cNvPr id="2052" name="Object 9"/>
          <p:cNvGraphicFramePr>
            <a:graphicFrameLocks noChangeAspect="1"/>
          </p:cNvGraphicFramePr>
          <p:nvPr/>
        </p:nvGraphicFramePr>
        <p:xfrm>
          <a:off x="3581400" y="2590800"/>
          <a:ext cx="1371600" cy="1060450"/>
        </p:xfrm>
        <a:graphic>
          <a:graphicData uri="http://schemas.openxmlformats.org/presentationml/2006/ole">
            <p:oleObj spid="_x0000_s2052" name="Equation" r:id="rId5" imgW="558558" imgH="431613" progId="Equation.DSMT4">
              <p:embed/>
            </p:oleObj>
          </a:graphicData>
        </a:graphic>
      </p:graphicFrame>
      <p:graphicFrame>
        <p:nvGraphicFramePr>
          <p:cNvPr id="2053" name="Object 10"/>
          <p:cNvGraphicFramePr>
            <a:graphicFrameLocks noChangeAspect="1"/>
          </p:cNvGraphicFramePr>
          <p:nvPr/>
        </p:nvGraphicFramePr>
        <p:xfrm>
          <a:off x="3505200" y="4648200"/>
          <a:ext cx="773113" cy="1143000"/>
        </p:xfrm>
        <a:graphic>
          <a:graphicData uri="http://schemas.openxmlformats.org/presentationml/2006/ole">
            <p:oleObj spid="_x0000_s2053" name="Equation" r:id="rId6" imgW="291973" imgH="431613" progId="Equation.DSMT4">
              <p:embed/>
            </p:oleObj>
          </a:graphicData>
        </a:graphic>
      </p:graphicFrame>
      <p:graphicFrame>
        <p:nvGraphicFramePr>
          <p:cNvPr id="2054" name="Object 11"/>
          <p:cNvGraphicFramePr>
            <a:graphicFrameLocks noChangeAspect="1"/>
          </p:cNvGraphicFramePr>
          <p:nvPr/>
        </p:nvGraphicFramePr>
        <p:xfrm>
          <a:off x="3524250" y="3581400"/>
          <a:ext cx="1619250" cy="1079500"/>
        </p:xfrm>
        <a:graphic>
          <a:graphicData uri="http://schemas.openxmlformats.org/presentationml/2006/ole">
            <p:oleObj spid="_x0000_s2054" name="Equation" r:id="rId7" imgW="647700" imgH="431800" progId="Equation.DSMT4">
              <p:embed/>
            </p:oleObj>
          </a:graphicData>
        </a:graphic>
      </p:graphicFrame>
      <p:sp>
        <p:nvSpPr>
          <p:cNvPr id="2056" name="Text Box 12"/>
          <p:cNvSpPr txBox="1">
            <a:spLocks noChangeArrowheads="1"/>
          </p:cNvSpPr>
          <p:nvPr/>
        </p:nvSpPr>
        <p:spPr bwMode="auto">
          <a:xfrm>
            <a:off x="-76200" y="1706563"/>
            <a:ext cx="21336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charset="0"/>
              </a:rPr>
              <a:t>Ta có</a:t>
            </a:r>
            <a:r>
              <a:rPr lang="vi-VN" sz="2800" b="1">
                <a:solidFill>
                  <a:schemeClr val="tx1"/>
                </a:solidFill>
                <a:latin typeface="Arial" charset="0"/>
              </a:rPr>
              <a:t>:</a:t>
            </a:r>
          </a:p>
        </p:txBody>
      </p:sp>
      <p:sp>
        <p:nvSpPr>
          <p:cNvPr id="223245" name="AutoShape 13"/>
          <p:cNvSpPr>
            <a:spLocks noChangeArrowheads="1"/>
          </p:cNvSpPr>
          <p:nvPr/>
        </p:nvSpPr>
        <p:spPr bwMode="auto">
          <a:xfrm>
            <a:off x="4876800" y="4800600"/>
            <a:ext cx="4267200" cy="1600200"/>
          </a:xfrm>
          <a:prstGeom prst="wedgeRoundRectCallout">
            <a:avLst>
              <a:gd name="adj1" fmla="val -42560"/>
              <a:gd name="adj2" fmla="val -89583"/>
              <a:gd name="adj3" fmla="val 16667"/>
            </a:avLst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chemeClr val="tx1"/>
                </a:solidFill>
                <a:latin typeface="Arial" charset="0"/>
              </a:rPr>
              <a:t>Khi thực hiện phép trừ, ta </a:t>
            </a:r>
            <a:r>
              <a:rPr lang="vi-VN" sz="2400" b="1">
                <a:solidFill>
                  <a:schemeClr val="tx1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chemeClr val="tx1"/>
                </a:solidFill>
                <a:latin typeface="Arial" charset="0"/>
              </a:rPr>
              <a:t>ã thay phép trừ bằng phép toán gì?</a:t>
            </a:r>
          </a:p>
        </p:txBody>
      </p:sp>
      <p:sp>
        <p:nvSpPr>
          <p:cNvPr id="223246" name="AutoShape 14"/>
          <p:cNvSpPr>
            <a:spLocks noChangeArrowheads="1"/>
          </p:cNvSpPr>
          <p:nvPr/>
        </p:nvSpPr>
        <p:spPr bwMode="auto">
          <a:xfrm>
            <a:off x="914400" y="2133600"/>
            <a:ext cx="6781800" cy="2667000"/>
          </a:xfrm>
          <a:prstGeom prst="cloudCallout">
            <a:avLst>
              <a:gd name="adj1" fmla="val 36495"/>
              <a:gd name="adj2" fmla="val -62319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Vậy khi thực hiện phép chia phân số, ta có thể thay phép chia bằng phép nhân </a:t>
            </a:r>
            <a:r>
              <a:rPr lang="vi-VN" sz="2800" b="1">
                <a:solidFill>
                  <a:srgbClr val="FF0000"/>
                </a:solidFill>
                <a:latin typeface="Arial" charset="0"/>
              </a:rPr>
              <a:t>đư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ợc không?</a:t>
            </a: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23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500"/>
                                        <p:tgtEl>
                                          <p:spTgt spid="223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223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5" grpId="0" animBg="1"/>
      <p:bldP spid="223245" grpId="1" animBg="1"/>
      <p:bldP spid="22324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206375" y="3863975"/>
            <a:ext cx="9039225" cy="2801938"/>
            <a:chOff x="-124" y="2430"/>
            <a:chExt cx="5694" cy="1765"/>
          </a:xfrm>
        </p:grpSpPr>
        <p:grpSp>
          <p:nvGrpSpPr>
            <p:cNvPr id="3103" name="Group 3"/>
            <p:cNvGrpSpPr>
              <a:grpSpLocks/>
            </p:cNvGrpSpPr>
            <p:nvPr/>
          </p:nvGrpSpPr>
          <p:grpSpPr bwMode="auto">
            <a:xfrm>
              <a:off x="132" y="2430"/>
              <a:ext cx="5438" cy="1765"/>
              <a:chOff x="132" y="2430"/>
              <a:chExt cx="5438" cy="1765"/>
            </a:xfrm>
          </p:grpSpPr>
          <p:sp>
            <p:nvSpPr>
              <p:cNvPr id="3105" name="Text Box 4"/>
              <p:cNvSpPr txBox="1">
                <a:spLocks noChangeArrowheads="1"/>
              </p:cNvSpPr>
              <p:nvPr/>
            </p:nvSpPr>
            <p:spPr bwMode="auto">
              <a:xfrm>
                <a:off x="132" y="2430"/>
                <a:ext cx="343" cy="291"/>
              </a:xfrm>
              <a:prstGeom prst="rect">
                <a:avLst/>
              </a:prstGeom>
              <a:solidFill>
                <a:srgbClr val="FF2980"/>
              </a:solidFill>
              <a:ln w="9525">
                <a:solidFill>
                  <a:srgbClr val="FF2980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chemeClr val="bg1"/>
                    </a:solidFill>
                    <a:latin typeface="Arial" charset="0"/>
                  </a:rPr>
                  <a:t>?2</a:t>
                </a:r>
              </a:p>
            </p:txBody>
          </p:sp>
          <p:grpSp>
            <p:nvGrpSpPr>
              <p:cNvPr id="3106" name="Group 5"/>
              <p:cNvGrpSpPr>
                <a:grpSpLocks/>
              </p:cNvGrpSpPr>
              <p:nvPr/>
            </p:nvGrpSpPr>
            <p:grpSpPr bwMode="auto">
              <a:xfrm>
                <a:off x="230" y="2775"/>
                <a:ext cx="5340" cy="1420"/>
                <a:chOff x="230" y="2775"/>
                <a:chExt cx="5340" cy="1420"/>
              </a:xfrm>
            </p:grpSpPr>
            <p:sp>
              <p:nvSpPr>
                <p:cNvPr id="3107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240" y="2832"/>
                  <a:ext cx="5330" cy="6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l"/>
                  <a:r>
                    <a:rPr lang="en-US" sz="2400" b="1">
                      <a:solidFill>
                        <a:schemeClr val="tx1"/>
                      </a:solidFill>
                      <a:latin typeface="Arial" charset="0"/>
                    </a:rPr>
                    <a:t>Cũng vậy, ta nói        là                           của       ,</a:t>
                  </a:r>
                </a:p>
                <a:p>
                  <a:pPr algn="l"/>
                  <a:r>
                    <a:rPr lang="en-US" sz="2400" b="1">
                      <a:solidFill>
                        <a:schemeClr val="tx1"/>
                      </a:solidFill>
                      <a:latin typeface="Arial" charset="0"/>
                    </a:rPr>
                    <a:t>là                            của        ; hai số       và      là hai số </a:t>
                  </a:r>
                </a:p>
              </p:txBody>
            </p:sp>
            <p:graphicFrame>
              <p:nvGraphicFramePr>
                <p:cNvPr id="3081" name="Object 7"/>
                <p:cNvGraphicFramePr>
                  <a:graphicFrameLocks noChangeAspect="1"/>
                </p:cNvGraphicFramePr>
                <p:nvPr/>
              </p:nvGraphicFramePr>
              <p:xfrm>
                <a:off x="1776" y="2775"/>
                <a:ext cx="342" cy="564"/>
              </p:xfrm>
              <a:graphic>
                <a:graphicData uri="http://schemas.openxmlformats.org/presentationml/2006/ole">
                  <p:oleObj spid="_x0000_s3081" name="Equation" r:id="rId4" imgW="253890" imgH="418918" progId="Equation.DSMT4">
                    <p:embed/>
                  </p:oleObj>
                </a:graphicData>
              </a:graphic>
            </p:graphicFrame>
            <p:graphicFrame>
              <p:nvGraphicFramePr>
                <p:cNvPr id="3082" name="Object 8"/>
                <p:cNvGraphicFramePr>
                  <a:graphicFrameLocks noChangeAspect="1"/>
                </p:cNvGraphicFramePr>
                <p:nvPr/>
              </p:nvGraphicFramePr>
              <p:xfrm>
                <a:off x="4182" y="2788"/>
                <a:ext cx="341" cy="563"/>
              </p:xfrm>
              <a:graphic>
                <a:graphicData uri="http://schemas.openxmlformats.org/presentationml/2006/ole">
                  <p:oleObj spid="_x0000_s3082" name="Equation" r:id="rId5" imgW="253890" imgH="418918" progId="Equation.DSMT4">
                    <p:embed/>
                  </p:oleObj>
                </a:graphicData>
              </a:graphic>
            </p:graphicFrame>
            <p:graphicFrame>
              <p:nvGraphicFramePr>
                <p:cNvPr id="3083" name="Object 9"/>
                <p:cNvGraphicFramePr>
                  <a:graphicFrameLocks noChangeAspect="1"/>
                </p:cNvGraphicFramePr>
                <p:nvPr/>
              </p:nvGraphicFramePr>
              <p:xfrm>
                <a:off x="4959" y="2784"/>
                <a:ext cx="341" cy="563"/>
              </p:xfrm>
              <a:graphic>
                <a:graphicData uri="http://schemas.openxmlformats.org/presentationml/2006/ole">
                  <p:oleObj spid="_x0000_s3083" name="Equation" r:id="rId6" imgW="253890" imgH="418918" progId="Equation.DSMT4">
                    <p:embed/>
                  </p:oleObj>
                </a:graphicData>
              </a:graphic>
            </p:graphicFrame>
            <p:graphicFrame>
              <p:nvGraphicFramePr>
                <p:cNvPr id="3084" name="Object 10"/>
                <p:cNvGraphicFramePr>
                  <a:graphicFrameLocks noChangeAspect="1"/>
                </p:cNvGraphicFramePr>
                <p:nvPr/>
              </p:nvGraphicFramePr>
              <p:xfrm>
                <a:off x="2262" y="3176"/>
                <a:ext cx="342" cy="564"/>
              </p:xfrm>
              <a:graphic>
                <a:graphicData uri="http://schemas.openxmlformats.org/presentationml/2006/ole">
                  <p:oleObj spid="_x0000_s3084" name="Equation" r:id="rId7" imgW="253890" imgH="418918" progId="Equation.DSMT4">
                    <p:embed/>
                  </p:oleObj>
                </a:graphicData>
              </a:graphic>
            </p:graphicFrame>
            <p:graphicFrame>
              <p:nvGraphicFramePr>
                <p:cNvPr id="3085" name="Object 11"/>
                <p:cNvGraphicFramePr>
                  <a:graphicFrameLocks noChangeAspect="1"/>
                </p:cNvGraphicFramePr>
                <p:nvPr/>
              </p:nvGraphicFramePr>
              <p:xfrm>
                <a:off x="3312" y="3164"/>
                <a:ext cx="342" cy="564"/>
              </p:xfrm>
              <a:graphic>
                <a:graphicData uri="http://schemas.openxmlformats.org/presentationml/2006/ole">
                  <p:oleObj spid="_x0000_s3085" name="Equation" r:id="rId8" imgW="253890" imgH="418918" progId="Equation.DSMT4">
                    <p:embed/>
                  </p:oleObj>
                </a:graphicData>
              </a:graphic>
            </p:graphicFrame>
            <p:graphicFrame>
              <p:nvGraphicFramePr>
                <p:cNvPr id="3086" name="Object 12"/>
                <p:cNvGraphicFramePr>
                  <a:graphicFrameLocks noChangeAspect="1"/>
                </p:cNvGraphicFramePr>
                <p:nvPr/>
              </p:nvGraphicFramePr>
              <p:xfrm>
                <a:off x="3894" y="3194"/>
                <a:ext cx="341" cy="563"/>
              </p:xfrm>
              <a:graphic>
                <a:graphicData uri="http://schemas.openxmlformats.org/presentationml/2006/ole">
                  <p:oleObj spid="_x0000_s3086" name="Equation" r:id="rId9" imgW="253890" imgH="418918" progId="Equation.DSMT4">
                    <p:embed/>
                  </p:oleObj>
                </a:graphicData>
              </a:graphic>
            </p:graphicFrame>
            <p:sp>
              <p:nvSpPr>
                <p:cNvPr id="3108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899" y="2867"/>
                  <a:ext cx="1947" cy="5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r"/>
                  <a:r>
                    <a:rPr lang="en-US" sz="2400">
                      <a:latin typeface="Arial" charset="0"/>
                    </a:rPr>
                    <a:t>…………………………..</a:t>
                  </a:r>
                </a:p>
              </p:txBody>
            </p:sp>
            <p:sp>
              <p:nvSpPr>
                <p:cNvPr id="3109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30" y="3672"/>
                  <a:ext cx="1968" cy="5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r"/>
                  <a:r>
                    <a:rPr lang="en-US" sz="2400">
                      <a:latin typeface="Arial" charset="0"/>
                    </a:rPr>
                    <a:t>……………………………………..</a:t>
                  </a:r>
                </a:p>
              </p:txBody>
            </p:sp>
          </p:grpSp>
        </p:grpSp>
        <p:sp>
          <p:nvSpPr>
            <p:cNvPr id="3104" name="Text Box 15"/>
            <p:cNvSpPr txBox="1">
              <a:spLocks noChangeArrowheads="1"/>
            </p:cNvSpPr>
            <p:nvPr/>
          </p:nvSpPr>
          <p:spPr bwMode="auto">
            <a:xfrm>
              <a:off x="-124" y="3264"/>
              <a:ext cx="21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2400">
                  <a:latin typeface="Arial" charset="0"/>
                </a:rPr>
                <a:t>…………………………..</a:t>
              </a: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6019800" y="1219200"/>
            <a:ext cx="8153400" cy="3048000"/>
            <a:chOff x="192" y="762"/>
            <a:chExt cx="5136" cy="1920"/>
          </a:xfrm>
        </p:grpSpPr>
        <p:sp>
          <p:nvSpPr>
            <p:cNvPr id="3100" name="AutoShape 17"/>
            <p:cNvSpPr>
              <a:spLocks noChangeArrowheads="1"/>
            </p:cNvSpPr>
            <p:nvPr/>
          </p:nvSpPr>
          <p:spPr bwMode="auto">
            <a:xfrm>
              <a:off x="336" y="1100"/>
              <a:ext cx="4896" cy="1248"/>
            </a:xfrm>
            <a:prstGeom prst="flowChartAlternateProcess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sz="2800">
                <a:latin typeface="Arial" charset="0"/>
              </a:endParaRPr>
            </a:p>
          </p:txBody>
        </p:sp>
        <p:grpSp>
          <p:nvGrpSpPr>
            <p:cNvPr id="3101" name="Group 18"/>
            <p:cNvGrpSpPr>
              <a:grpSpLocks/>
            </p:cNvGrpSpPr>
            <p:nvPr/>
          </p:nvGrpSpPr>
          <p:grpSpPr bwMode="auto">
            <a:xfrm>
              <a:off x="192" y="762"/>
              <a:ext cx="5136" cy="1920"/>
              <a:chOff x="192" y="954"/>
              <a:chExt cx="5136" cy="1920"/>
            </a:xfrm>
          </p:grpSpPr>
          <p:sp>
            <p:nvSpPr>
              <p:cNvPr id="3102" name="AutoShape 19"/>
              <p:cNvSpPr>
                <a:spLocks noChangeArrowheads="1"/>
              </p:cNvSpPr>
              <p:nvPr/>
            </p:nvSpPr>
            <p:spPr bwMode="auto">
              <a:xfrm>
                <a:off x="192" y="954"/>
                <a:ext cx="5136" cy="1920"/>
              </a:xfrm>
              <a:prstGeom prst="horizontalScroll">
                <a:avLst>
                  <a:gd name="adj" fmla="val 12500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r>
                  <a:rPr lang="en-US" sz="2400" b="1">
                    <a:solidFill>
                      <a:schemeClr val="tx1"/>
                    </a:solidFill>
                    <a:latin typeface="Arial" charset="0"/>
                  </a:rPr>
                  <a:t>Ta nói           là </a:t>
                </a:r>
                <a:r>
                  <a:rPr lang="en-US" sz="2400" b="1" i="1">
                    <a:solidFill>
                      <a:srgbClr val="FF0000"/>
                    </a:solidFill>
                    <a:latin typeface="Arial" charset="0"/>
                  </a:rPr>
                  <a:t>số nghịch </a:t>
                </a:r>
                <a:r>
                  <a:rPr lang="vi-VN" sz="2400" b="1" i="1">
                    <a:solidFill>
                      <a:srgbClr val="FF0000"/>
                    </a:solidFill>
                    <a:latin typeface="Arial" charset="0"/>
                  </a:rPr>
                  <a:t>đ</a:t>
                </a:r>
                <a:r>
                  <a:rPr lang="en-US" sz="2400" b="1" i="1">
                    <a:solidFill>
                      <a:srgbClr val="FF0000"/>
                    </a:solidFill>
                    <a:latin typeface="Arial" charset="0"/>
                  </a:rPr>
                  <a:t>ảo</a:t>
                </a:r>
                <a:r>
                  <a:rPr lang="en-US" sz="2400" b="1">
                    <a:solidFill>
                      <a:schemeClr val="tx1"/>
                    </a:solidFill>
                    <a:latin typeface="Arial" charset="0"/>
                  </a:rPr>
                  <a:t> của –8, –8 cũng là </a:t>
                </a:r>
              </a:p>
              <a:p>
                <a:pPr algn="l"/>
                <a:r>
                  <a:rPr lang="en-US" sz="2400" b="1" i="1">
                    <a:solidFill>
                      <a:srgbClr val="FF0000"/>
                    </a:solidFill>
                    <a:latin typeface="Arial" charset="0"/>
                  </a:rPr>
                  <a:t>số nghịch </a:t>
                </a:r>
                <a:r>
                  <a:rPr lang="vi-VN" sz="2400" b="1" i="1">
                    <a:solidFill>
                      <a:srgbClr val="FF0000"/>
                    </a:solidFill>
                    <a:latin typeface="Arial" charset="0"/>
                  </a:rPr>
                  <a:t>đ</a:t>
                </a:r>
                <a:r>
                  <a:rPr lang="en-US" sz="2400" b="1" i="1">
                    <a:solidFill>
                      <a:srgbClr val="FF0000"/>
                    </a:solidFill>
                    <a:latin typeface="Arial" charset="0"/>
                  </a:rPr>
                  <a:t>ảo</a:t>
                </a:r>
                <a:r>
                  <a:rPr lang="en-US" sz="2400" b="1">
                    <a:solidFill>
                      <a:schemeClr val="tx1"/>
                    </a:solidFill>
                    <a:latin typeface="Arial" charset="0"/>
                  </a:rPr>
                  <a:t> của          ;  hai số –8 và         là </a:t>
                </a:r>
              </a:p>
              <a:p>
                <a:pPr algn="l"/>
                <a:r>
                  <a:rPr lang="en-US" sz="2400" b="1" i="1">
                    <a:solidFill>
                      <a:srgbClr val="FF0000"/>
                    </a:solidFill>
                    <a:latin typeface="Arial" charset="0"/>
                  </a:rPr>
                  <a:t>hai số nghịch </a:t>
                </a:r>
                <a:r>
                  <a:rPr lang="vi-VN" sz="2400" b="1" i="1">
                    <a:solidFill>
                      <a:srgbClr val="FF0000"/>
                    </a:solidFill>
                    <a:latin typeface="Arial" charset="0"/>
                  </a:rPr>
                  <a:t>đ</a:t>
                </a:r>
                <a:r>
                  <a:rPr lang="en-US" sz="2400" b="1" i="1">
                    <a:solidFill>
                      <a:srgbClr val="FF0000"/>
                    </a:solidFill>
                    <a:latin typeface="Arial" charset="0"/>
                  </a:rPr>
                  <a:t>ảo của nhau</a:t>
                </a:r>
                <a:r>
                  <a:rPr lang="en-US" sz="2400" b="1">
                    <a:solidFill>
                      <a:srgbClr val="FF0000"/>
                    </a:solidFill>
                    <a:latin typeface="Arial" charset="0"/>
                  </a:rPr>
                  <a:t> .</a:t>
                </a:r>
              </a:p>
            </p:txBody>
          </p:sp>
          <p:graphicFrame>
            <p:nvGraphicFramePr>
              <p:cNvPr id="3078" name="Object 20"/>
              <p:cNvGraphicFramePr>
                <a:graphicFrameLocks noChangeAspect="1"/>
              </p:cNvGraphicFramePr>
              <p:nvPr/>
            </p:nvGraphicFramePr>
            <p:xfrm>
              <a:off x="2256" y="1674"/>
              <a:ext cx="367" cy="624"/>
            </p:xfrm>
            <a:graphic>
              <a:graphicData uri="http://schemas.openxmlformats.org/presentationml/2006/ole">
                <p:oleObj spid="_x0000_s3078" name="Equation" r:id="rId10" imgW="253890" imgH="431613" progId="Equation.DSMT4">
                  <p:embed/>
                </p:oleObj>
              </a:graphicData>
            </a:graphic>
          </p:graphicFrame>
          <p:graphicFrame>
            <p:nvGraphicFramePr>
              <p:cNvPr id="3079" name="Object 21"/>
              <p:cNvGraphicFramePr>
                <a:graphicFrameLocks noChangeAspect="1"/>
              </p:cNvGraphicFramePr>
              <p:nvPr/>
            </p:nvGraphicFramePr>
            <p:xfrm>
              <a:off x="1209" y="1259"/>
              <a:ext cx="367" cy="624"/>
            </p:xfrm>
            <a:graphic>
              <a:graphicData uri="http://schemas.openxmlformats.org/presentationml/2006/ole">
                <p:oleObj spid="_x0000_s3079" name="Equation" r:id="rId11" imgW="253890" imgH="431613" progId="Equation.DSMT4">
                  <p:embed/>
                </p:oleObj>
              </a:graphicData>
            </a:graphic>
          </p:graphicFrame>
          <p:graphicFrame>
            <p:nvGraphicFramePr>
              <p:cNvPr id="3080" name="Object 22"/>
              <p:cNvGraphicFramePr>
                <a:graphicFrameLocks noChangeAspect="1"/>
              </p:cNvGraphicFramePr>
              <p:nvPr/>
            </p:nvGraphicFramePr>
            <p:xfrm>
              <a:off x="4080" y="1674"/>
              <a:ext cx="367" cy="624"/>
            </p:xfrm>
            <a:graphic>
              <a:graphicData uri="http://schemas.openxmlformats.org/presentationml/2006/ole">
                <p:oleObj spid="_x0000_s3080" name="Equation" r:id="rId12" imgW="253890" imgH="431613" progId="Equation.DSMT4">
                  <p:embed/>
                </p:oleObj>
              </a:graphicData>
            </a:graphic>
          </p:graphicFrame>
        </p:grpSp>
      </p:grpSp>
      <p:sp>
        <p:nvSpPr>
          <p:cNvPr id="3089" name="Slide Number Placeholder 3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36FA4193-DC7A-4546-A258-6B5DE64602ED}" type="slidenum">
              <a:rPr lang="en-US" sz="900">
                <a:solidFill>
                  <a:schemeClr val="tx1"/>
                </a:solidFill>
                <a:latin typeface="Arial" charset="0"/>
              </a:rPr>
              <a:pPr algn="r" eaLnBrk="1" hangingPunct="1"/>
              <a:t>3</a:t>
            </a:fld>
            <a:endParaRPr lang="en-US" sz="90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3090" name="Group 24"/>
          <p:cNvGrpSpPr>
            <a:grpSpLocks/>
          </p:cNvGrpSpPr>
          <p:nvPr/>
        </p:nvGrpSpPr>
        <p:grpSpPr bwMode="auto">
          <a:xfrm>
            <a:off x="125413" y="98425"/>
            <a:ext cx="6656387" cy="1539875"/>
            <a:chOff x="79" y="62"/>
            <a:chExt cx="4193" cy="970"/>
          </a:xfrm>
        </p:grpSpPr>
        <p:sp>
          <p:nvSpPr>
            <p:cNvPr id="3098" name="Text Box 25"/>
            <p:cNvSpPr txBox="1">
              <a:spLocks noChangeArrowheads="1"/>
            </p:cNvSpPr>
            <p:nvPr/>
          </p:nvSpPr>
          <p:spPr bwMode="auto">
            <a:xfrm>
              <a:off x="79" y="62"/>
              <a:ext cx="343" cy="291"/>
            </a:xfrm>
            <a:prstGeom prst="rect">
              <a:avLst/>
            </a:prstGeom>
            <a:solidFill>
              <a:srgbClr val="FF2980"/>
            </a:solidFill>
            <a:ln w="9525">
              <a:solidFill>
                <a:srgbClr val="FF298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Arial" charset="0"/>
                </a:rPr>
                <a:t>?1</a:t>
              </a:r>
            </a:p>
          </p:txBody>
        </p:sp>
        <p:sp>
          <p:nvSpPr>
            <p:cNvPr id="3099" name="Text Box 26"/>
            <p:cNvSpPr txBox="1">
              <a:spLocks noChangeArrowheads="1"/>
            </p:cNvSpPr>
            <p:nvPr/>
          </p:nvSpPr>
          <p:spPr bwMode="auto">
            <a:xfrm>
              <a:off x="528" y="68"/>
              <a:ext cx="161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400" b="1">
                  <a:solidFill>
                    <a:srgbClr val="0000CC"/>
                  </a:solidFill>
                  <a:latin typeface="Arial" charset="0"/>
                </a:rPr>
                <a:t>Làm phép nhân:</a:t>
              </a:r>
            </a:p>
          </p:txBody>
        </p:sp>
        <p:graphicFrame>
          <p:nvGraphicFramePr>
            <p:cNvPr id="3076" name="Object 27"/>
            <p:cNvGraphicFramePr>
              <a:graphicFrameLocks noChangeAspect="1"/>
            </p:cNvGraphicFramePr>
            <p:nvPr/>
          </p:nvGraphicFramePr>
          <p:xfrm>
            <a:off x="972" y="352"/>
            <a:ext cx="1140" cy="680"/>
          </p:xfrm>
          <a:graphic>
            <a:graphicData uri="http://schemas.openxmlformats.org/presentationml/2006/ole">
              <p:oleObj spid="_x0000_s3076" name="Equation" r:id="rId13" imgW="660113" imgH="393529" progId="Equation.DSMT4">
                <p:embed/>
              </p:oleObj>
            </a:graphicData>
          </a:graphic>
        </p:graphicFrame>
        <p:graphicFrame>
          <p:nvGraphicFramePr>
            <p:cNvPr id="3077" name="Object 28"/>
            <p:cNvGraphicFramePr>
              <a:graphicFrameLocks noChangeAspect="1"/>
            </p:cNvGraphicFramePr>
            <p:nvPr/>
          </p:nvGraphicFramePr>
          <p:xfrm>
            <a:off x="3216" y="324"/>
            <a:ext cx="1056" cy="670"/>
          </p:xfrm>
          <a:graphic>
            <a:graphicData uri="http://schemas.openxmlformats.org/presentationml/2006/ole">
              <p:oleObj spid="_x0000_s3077" name="Equation" r:id="rId14" imgW="800100" imgH="508000" progId="Equation.DSMT4">
                <p:embed/>
              </p:oleObj>
            </a:graphicData>
          </a:graphic>
        </p:graphicFrame>
      </p:grp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3352800" y="762000"/>
            <a:ext cx="3733800" cy="508000"/>
            <a:chOff x="2112" y="478"/>
            <a:chExt cx="2352" cy="320"/>
          </a:xfrm>
        </p:grpSpPr>
        <p:graphicFrame>
          <p:nvGraphicFramePr>
            <p:cNvPr id="3074" name="Object 30"/>
            <p:cNvGraphicFramePr>
              <a:graphicFrameLocks noChangeAspect="1"/>
            </p:cNvGraphicFramePr>
            <p:nvPr/>
          </p:nvGraphicFramePr>
          <p:xfrm>
            <a:off x="4284" y="478"/>
            <a:ext cx="180" cy="292"/>
          </p:xfrm>
          <a:graphic>
            <a:graphicData uri="http://schemas.openxmlformats.org/presentationml/2006/ole">
              <p:oleObj spid="_x0000_s3074" name="Equation" r:id="rId15" imgW="101468" imgH="164885" progId="Equation.DSMT4">
                <p:embed/>
              </p:oleObj>
            </a:graphicData>
          </a:graphic>
        </p:graphicFrame>
        <p:graphicFrame>
          <p:nvGraphicFramePr>
            <p:cNvPr id="3075" name="Object 31"/>
            <p:cNvGraphicFramePr>
              <a:graphicFrameLocks noChangeAspect="1"/>
            </p:cNvGraphicFramePr>
            <p:nvPr/>
          </p:nvGraphicFramePr>
          <p:xfrm>
            <a:off x="2112" y="506"/>
            <a:ext cx="180" cy="292"/>
          </p:xfrm>
          <a:graphic>
            <a:graphicData uri="http://schemas.openxmlformats.org/presentationml/2006/ole">
              <p:oleObj spid="_x0000_s3075" name="Equation" r:id="rId16" imgW="101468" imgH="164885" progId="Equation.DSMT4">
                <p:embed/>
              </p:oleObj>
            </a:graphicData>
          </a:graphic>
        </p:graphicFrame>
      </p:grpSp>
      <p:sp>
        <p:nvSpPr>
          <p:cNvPr id="179232" name="Text Box 32"/>
          <p:cNvSpPr txBox="1">
            <a:spLocks noChangeArrowheads="1"/>
          </p:cNvSpPr>
          <p:nvPr/>
        </p:nvSpPr>
        <p:spPr bwMode="auto">
          <a:xfrm>
            <a:off x="3657600" y="4468813"/>
            <a:ext cx="2266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2400" b="1">
                <a:solidFill>
                  <a:srgbClr val="FF0000"/>
                </a:solidFill>
                <a:latin typeface="Arial" charset="0"/>
              </a:rPr>
              <a:t>số nghịch </a:t>
            </a:r>
            <a:r>
              <a:rPr lang="vi-VN" sz="2400" b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ảo</a:t>
            </a:r>
          </a:p>
        </p:txBody>
      </p:sp>
      <p:sp>
        <p:nvSpPr>
          <p:cNvPr id="179233" name="Text Box 33"/>
          <p:cNvSpPr txBox="1">
            <a:spLocks noChangeArrowheads="1"/>
          </p:cNvSpPr>
          <p:nvPr/>
        </p:nvSpPr>
        <p:spPr bwMode="auto">
          <a:xfrm>
            <a:off x="887413" y="5070475"/>
            <a:ext cx="22669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2400" b="1">
                <a:solidFill>
                  <a:srgbClr val="FF0000"/>
                </a:solidFill>
                <a:latin typeface="Arial" charset="0"/>
              </a:rPr>
              <a:t>số nghịch </a:t>
            </a:r>
            <a:r>
              <a:rPr lang="vi-VN" sz="2400" b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ảo</a:t>
            </a:r>
          </a:p>
        </p:txBody>
      </p:sp>
      <p:sp>
        <p:nvSpPr>
          <p:cNvPr id="179234" name="Text Box 34"/>
          <p:cNvSpPr txBox="1">
            <a:spLocks noChangeArrowheads="1"/>
          </p:cNvSpPr>
          <p:nvPr/>
        </p:nvSpPr>
        <p:spPr bwMode="auto">
          <a:xfrm>
            <a:off x="463550" y="5727700"/>
            <a:ext cx="3343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2400" b="1">
                <a:solidFill>
                  <a:srgbClr val="FF0000"/>
                </a:solidFill>
                <a:latin typeface="Arial" charset="0"/>
              </a:rPr>
              <a:t>nghịch </a:t>
            </a:r>
            <a:r>
              <a:rPr lang="vi-VN" sz="2400" b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ảo của nhau.</a:t>
            </a:r>
          </a:p>
        </p:txBody>
      </p:sp>
      <p:grpSp>
        <p:nvGrpSpPr>
          <p:cNvPr id="9" name="Group 35"/>
          <p:cNvGrpSpPr>
            <a:grpSpLocks/>
          </p:cNvGrpSpPr>
          <p:nvPr/>
        </p:nvGrpSpPr>
        <p:grpSpPr bwMode="auto">
          <a:xfrm>
            <a:off x="1143000" y="1524000"/>
            <a:ext cx="7294563" cy="4857750"/>
            <a:chOff x="816" y="1008"/>
            <a:chExt cx="4595" cy="3060"/>
          </a:xfrm>
        </p:grpSpPr>
        <p:pic>
          <p:nvPicPr>
            <p:cNvPr id="3096" name="Picture 36" descr="34"/>
            <p:cNvPicPr>
              <a:picLocks noChangeAspect="1" noChangeArrowheads="1"/>
            </p:cNvPicPr>
            <p:nvPr/>
          </p:nvPicPr>
          <p:blipFill>
            <a:blip r:embed="rId1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704" y="3024"/>
              <a:ext cx="707" cy="1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97" name="AutoShape 37"/>
            <p:cNvSpPr>
              <a:spLocks noChangeArrowheads="1"/>
            </p:cNvSpPr>
            <p:nvPr/>
          </p:nvSpPr>
          <p:spPr bwMode="auto">
            <a:xfrm>
              <a:off x="816" y="1008"/>
              <a:ext cx="3264" cy="1344"/>
            </a:xfrm>
            <a:prstGeom prst="cloudCallout">
              <a:avLst>
                <a:gd name="adj1" fmla="val 73838"/>
                <a:gd name="adj2" fmla="val 100444"/>
              </a:avLst>
            </a:prstGeom>
            <a:solidFill>
              <a:srgbClr val="FFFF00"/>
            </a:solidFill>
            <a:ln w="9525">
              <a:solidFill>
                <a:srgbClr val="0000A8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</a:pPr>
              <a:r>
                <a:rPr lang="en-US" sz="2400" b="1">
                  <a:solidFill>
                    <a:schemeClr val="tx1"/>
                  </a:solidFill>
                  <a:latin typeface="Arial" charset="0"/>
                </a:rPr>
                <a:t>Vậy, thế nào là</a:t>
              </a:r>
            </a:p>
            <a:p>
              <a:pPr>
                <a:spcBef>
                  <a:spcPct val="0"/>
                </a:spcBef>
              </a:pPr>
              <a:r>
                <a:rPr lang="en-US" sz="2400" b="1">
                  <a:solidFill>
                    <a:schemeClr val="tx1"/>
                  </a:solidFill>
                  <a:latin typeface="Arial" charset="0"/>
                </a:rPr>
                <a:t> </a:t>
              </a: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hai số nghịch </a:t>
              </a:r>
              <a:r>
                <a:rPr lang="vi-VN" sz="2400" b="1">
                  <a:solidFill>
                    <a:srgbClr val="FF0000"/>
                  </a:solidFill>
                  <a:latin typeface="Arial" charset="0"/>
                </a:rPr>
                <a:t>đ</a:t>
              </a: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ảo</a:t>
              </a:r>
              <a:r>
                <a:rPr lang="en-US" sz="2400" b="1">
                  <a:solidFill>
                    <a:schemeClr val="tx1"/>
                  </a:solidFill>
                  <a:latin typeface="Arial" charset="0"/>
                </a:rPr>
                <a:t> </a:t>
              </a:r>
            </a:p>
            <a:p>
              <a:pPr>
                <a:spcBef>
                  <a:spcPct val="0"/>
                </a:spcBef>
              </a:pPr>
              <a:r>
                <a:rPr lang="en-US" sz="2400" b="1">
                  <a:solidFill>
                    <a:schemeClr val="tx1"/>
                  </a:solidFill>
                  <a:latin typeface="Arial" charset="0"/>
                </a:rPr>
                <a:t>của nhau?</a:t>
              </a: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17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79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179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32" grpId="0"/>
      <p:bldP spid="179232" grpId="1"/>
      <p:bldP spid="179233" grpId="0"/>
      <p:bldP spid="179233" grpId="1"/>
      <p:bldP spid="179234" grpId="0"/>
      <p:bldP spid="17923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5"/>
          <p:cNvGrpSpPr>
            <a:grpSpLocks/>
          </p:cNvGrpSpPr>
          <p:nvPr/>
        </p:nvGrpSpPr>
        <p:grpSpPr bwMode="auto">
          <a:xfrm>
            <a:off x="2003425" y="5880100"/>
            <a:ext cx="4913313" cy="977900"/>
            <a:chOff x="1262" y="3704"/>
            <a:chExt cx="3095" cy="616"/>
          </a:xfrm>
        </p:grpSpPr>
        <p:sp>
          <p:nvSpPr>
            <p:cNvPr id="4121" name="Text Box 76"/>
            <p:cNvSpPr txBox="1">
              <a:spLocks noChangeArrowheads="1"/>
            </p:cNvSpPr>
            <p:nvPr/>
          </p:nvSpPr>
          <p:spPr bwMode="auto">
            <a:xfrm>
              <a:off x="1262" y="3796"/>
              <a:ext cx="309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- Số nghịch </a:t>
              </a:r>
              <a:r>
                <a:rPr lang="vi-VN" sz="2800" b="1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ảo của       là:</a:t>
              </a:r>
              <a:r>
                <a:rPr lang="en-US" sz="2800" b="1">
                  <a:solidFill>
                    <a:srgbClr val="E51529"/>
                  </a:solidFill>
                  <a:latin typeface="Arial" charset="0"/>
                </a:rPr>
                <a:t> </a:t>
              </a:r>
              <a:r>
                <a:rPr lang="en-US" sz="2800" b="1">
                  <a:latin typeface="Arial" charset="0"/>
                </a:rPr>
                <a:t> </a:t>
              </a:r>
            </a:p>
          </p:txBody>
        </p:sp>
        <p:graphicFrame>
          <p:nvGraphicFramePr>
            <p:cNvPr id="4106" name="Object 86"/>
            <p:cNvGraphicFramePr>
              <a:graphicFrameLocks noChangeAspect="1"/>
            </p:cNvGraphicFramePr>
            <p:nvPr/>
          </p:nvGraphicFramePr>
          <p:xfrm>
            <a:off x="3556" y="3704"/>
            <a:ext cx="236" cy="616"/>
          </p:xfrm>
          <a:graphic>
            <a:graphicData uri="http://schemas.openxmlformats.org/presentationml/2006/ole">
              <p:oleObj spid="_x0000_s4106" name="Equation" r:id="rId3" imgW="165028" imgH="431613" progId="Equation.DSMT4">
                <p:embed/>
              </p:oleObj>
            </a:graphicData>
          </a:graphic>
        </p:graphicFrame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-120650" y="533400"/>
            <a:ext cx="8943975" cy="1517650"/>
            <a:chOff x="1" y="900"/>
            <a:chExt cx="5634" cy="956"/>
          </a:xfrm>
        </p:grpSpPr>
        <p:sp>
          <p:nvSpPr>
            <p:cNvPr id="4119" name="Text Box 7"/>
            <p:cNvSpPr txBox="1">
              <a:spLocks noChangeArrowheads="1"/>
            </p:cNvSpPr>
            <p:nvPr/>
          </p:nvSpPr>
          <p:spPr bwMode="auto">
            <a:xfrm>
              <a:off x="355" y="1254"/>
              <a:ext cx="5280" cy="602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500" b="1">
                  <a:solidFill>
                    <a:schemeClr val="tx1"/>
                  </a:solidFill>
                  <a:latin typeface="Arial" charset="0"/>
                  <a:sym typeface="Symbol" pitchFamily="18" charset="2"/>
                </a:rPr>
                <a:t>  </a:t>
              </a:r>
              <a:r>
                <a:rPr lang="en-US" sz="2800" b="1">
                  <a:solidFill>
                    <a:schemeClr val="tx1"/>
                  </a:solidFill>
                  <a:latin typeface="Arial" charset="0"/>
                  <a:sym typeface="Symbol" pitchFamily="18" charset="2"/>
                </a:rPr>
                <a:t>Hai số gọi là nghịch </a:t>
              </a:r>
              <a:r>
                <a:rPr lang="vi-VN" sz="2800" b="1">
                  <a:solidFill>
                    <a:schemeClr val="tx1"/>
                  </a:solidFill>
                  <a:latin typeface="Arial" charset="0"/>
                  <a:sym typeface="Symbol" pitchFamily="18" charset="2"/>
                </a:rPr>
                <a:t>đ</a:t>
              </a:r>
              <a:r>
                <a:rPr lang="en-US" sz="2800" b="1">
                  <a:solidFill>
                    <a:schemeClr val="tx1"/>
                  </a:solidFill>
                  <a:latin typeface="Arial" charset="0"/>
                  <a:sym typeface="Symbol" pitchFamily="18" charset="2"/>
                </a:rPr>
                <a:t>ảo của nhau nếu </a:t>
              </a:r>
              <a:r>
                <a:rPr lang="en-US" sz="2800" b="1">
                  <a:solidFill>
                    <a:srgbClr val="FF0000"/>
                  </a:solidFill>
                  <a:latin typeface="Arial" charset="0"/>
                  <a:sym typeface="Symbol" pitchFamily="18" charset="2"/>
                </a:rPr>
                <a:t>tích của chúng bằng 1.</a:t>
              </a:r>
            </a:p>
          </p:txBody>
        </p:sp>
        <p:sp>
          <p:nvSpPr>
            <p:cNvPr id="4120" name="Text Box 8"/>
            <p:cNvSpPr txBox="1">
              <a:spLocks noChangeArrowheads="1"/>
            </p:cNvSpPr>
            <p:nvPr/>
          </p:nvSpPr>
          <p:spPr bwMode="auto">
            <a:xfrm>
              <a:off x="1" y="900"/>
              <a:ext cx="15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*</a:t>
              </a: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 </a:t>
              </a:r>
              <a:r>
                <a:rPr lang="en-US" sz="2800" b="1" u="sng">
                  <a:solidFill>
                    <a:srgbClr val="0000CC"/>
                  </a:solidFill>
                  <a:latin typeface="Arial" charset="0"/>
                </a:rPr>
                <a:t>Định nghĩa</a:t>
              </a:r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:</a:t>
              </a:r>
            </a:p>
          </p:txBody>
        </p:sp>
      </p:grpSp>
      <p:sp>
        <p:nvSpPr>
          <p:cNvPr id="158790" name="Text Box 70"/>
          <p:cNvSpPr txBox="1">
            <a:spLocks noChangeArrowheads="1"/>
          </p:cNvSpPr>
          <p:nvPr/>
        </p:nvSpPr>
        <p:spPr bwMode="auto">
          <a:xfrm>
            <a:off x="204788" y="3960813"/>
            <a:ext cx="15033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2800" b="1" u="sng">
                <a:solidFill>
                  <a:srgbClr val="E51529"/>
                </a:solidFill>
                <a:latin typeface="Arial" charset="0"/>
              </a:rPr>
              <a:t>Đáp án</a:t>
            </a:r>
            <a:r>
              <a:rPr lang="en-US" sz="2800" b="1">
                <a:solidFill>
                  <a:srgbClr val="E51529"/>
                </a:solidFill>
                <a:latin typeface="Arial" charset="0"/>
              </a:rPr>
              <a:t>:</a:t>
            </a:r>
          </a:p>
        </p:txBody>
      </p:sp>
      <p:grpSp>
        <p:nvGrpSpPr>
          <p:cNvPr id="4" name="Group 88"/>
          <p:cNvGrpSpPr>
            <a:grpSpLocks/>
          </p:cNvGrpSpPr>
          <p:nvPr/>
        </p:nvGrpSpPr>
        <p:grpSpPr bwMode="auto">
          <a:xfrm>
            <a:off x="1905000" y="3962400"/>
            <a:ext cx="4714875" cy="839788"/>
            <a:chOff x="1223" y="2477"/>
            <a:chExt cx="2970" cy="529"/>
          </a:xfrm>
        </p:grpSpPr>
        <p:sp>
          <p:nvSpPr>
            <p:cNvPr id="4118" name="Text Box 72"/>
            <p:cNvSpPr txBox="1">
              <a:spLocks noChangeArrowheads="1"/>
            </p:cNvSpPr>
            <p:nvPr/>
          </p:nvSpPr>
          <p:spPr bwMode="auto">
            <a:xfrm>
              <a:off x="1223" y="2536"/>
              <a:ext cx="297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-</a:t>
              </a:r>
              <a:r>
                <a:rPr lang="en-US" sz="2800" b="1">
                  <a:solidFill>
                    <a:srgbClr val="E51529"/>
                  </a:solidFill>
                  <a:latin typeface="Arial" charset="0"/>
                </a:rPr>
                <a:t> </a:t>
              </a: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Số nghịch </a:t>
              </a:r>
              <a:r>
                <a:rPr lang="vi-VN" sz="2800" b="1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ảo của     là:  </a:t>
              </a:r>
            </a:p>
          </p:txBody>
        </p:sp>
        <p:graphicFrame>
          <p:nvGraphicFramePr>
            <p:cNvPr id="4105" name="Object 73"/>
            <p:cNvGraphicFramePr>
              <a:graphicFrameLocks noChangeAspect="1"/>
            </p:cNvGraphicFramePr>
            <p:nvPr/>
          </p:nvGraphicFramePr>
          <p:xfrm>
            <a:off x="3431" y="2477"/>
            <a:ext cx="192" cy="529"/>
          </p:xfrm>
          <a:graphic>
            <a:graphicData uri="http://schemas.openxmlformats.org/presentationml/2006/ole">
              <p:oleObj spid="_x0000_s4105" name="Equation" r:id="rId4" imgW="152334" imgH="418918" progId="Equation.DSMT4">
                <p:embed/>
              </p:oleObj>
            </a:graphicData>
          </a:graphic>
        </p:graphicFrame>
      </p:grpSp>
      <p:grpSp>
        <p:nvGrpSpPr>
          <p:cNvPr id="5" name="Group 77"/>
          <p:cNvGrpSpPr>
            <a:grpSpLocks/>
          </p:cNvGrpSpPr>
          <p:nvPr/>
        </p:nvGrpSpPr>
        <p:grpSpPr bwMode="auto">
          <a:xfrm>
            <a:off x="265113" y="2527300"/>
            <a:ext cx="7265987" cy="1479550"/>
            <a:chOff x="127" y="1724"/>
            <a:chExt cx="4577" cy="932"/>
          </a:xfrm>
        </p:grpSpPr>
        <p:sp>
          <p:nvSpPr>
            <p:cNvPr id="4116" name="Text Box 78"/>
            <p:cNvSpPr txBox="1">
              <a:spLocks noChangeArrowheads="1"/>
            </p:cNvSpPr>
            <p:nvPr/>
          </p:nvSpPr>
          <p:spPr bwMode="auto">
            <a:xfrm>
              <a:off x="127" y="1731"/>
              <a:ext cx="381" cy="330"/>
            </a:xfrm>
            <a:prstGeom prst="rect">
              <a:avLst/>
            </a:prstGeom>
            <a:solidFill>
              <a:srgbClr val="FF2980"/>
            </a:solidFill>
            <a:ln w="9525">
              <a:solidFill>
                <a:srgbClr val="FF298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chemeClr val="bg1"/>
                  </a:solidFill>
                  <a:latin typeface="Arial" charset="0"/>
                </a:rPr>
                <a:t>?3</a:t>
              </a:r>
            </a:p>
          </p:txBody>
        </p:sp>
        <p:sp>
          <p:nvSpPr>
            <p:cNvPr id="4117" name="Text Box 79"/>
            <p:cNvSpPr txBox="1">
              <a:spLocks noChangeArrowheads="1"/>
            </p:cNvSpPr>
            <p:nvPr/>
          </p:nvSpPr>
          <p:spPr bwMode="auto">
            <a:xfrm>
              <a:off x="528" y="1724"/>
              <a:ext cx="264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Tìm số nghịch </a:t>
              </a:r>
              <a:r>
                <a:rPr lang="vi-VN" sz="2800" b="1">
                  <a:solidFill>
                    <a:srgbClr val="0000CC"/>
                  </a:solidFill>
                  <a:latin typeface="Arial" charset="0"/>
                </a:rPr>
                <a:t>đ</a:t>
              </a:r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ảo của:</a:t>
              </a:r>
            </a:p>
          </p:txBody>
        </p:sp>
        <p:graphicFrame>
          <p:nvGraphicFramePr>
            <p:cNvPr id="4104" name="Object 80"/>
            <p:cNvGraphicFramePr>
              <a:graphicFrameLocks noChangeAspect="1"/>
            </p:cNvGraphicFramePr>
            <p:nvPr/>
          </p:nvGraphicFramePr>
          <p:xfrm>
            <a:off x="1392" y="2064"/>
            <a:ext cx="3312" cy="592"/>
          </p:xfrm>
          <a:graphic>
            <a:graphicData uri="http://schemas.openxmlformats.org/presentationml/2006/ole">
              <p:oleObj spid="_x0000_s4104" name="Equation" r:id="rId5" imgW="2413000" imgH="431800" progId="Equation.DSMT4">
                <p:embed/>
              </p:oleObj>
            </a:graphicData>
          </a:graphic>
        </p:graphicFrame>
      </p:grpSp>
      <p:graphicFrame>
        <p:nvGraphicFramePr>
          <p:cNvPr id="158801" name="Object 81"/>
          <p:cNvGraphicFramePr>
            <a:graphicFrameLocks noChangeAspect="1"/>
          </p:cNvGraphicFramePr>
          <p:nvPr/>
        </p:nvGraphicFramePr>
        <p:xfrm>
          <a:off x="6553200" y="3924300"/>
          <a:ext cx="838200" cy="838200"/>
        </p:xfrm>
        <a:graphic>
          <a:graphicData uri="http://schemas.openxmlformats.org/presentationml/2006/ole">
            <p:oleObj spid="_x0000_s4098" name="Equation" r:id="rId6" imgW="419100" imgH="419100" progId="Equation.DSMT4">
              <p:embed/>
            </p:oleObj>
          </a:graphicData>
        </a:graphic>
      </p:graphicFrame>
      <p:grpSp>
        <p:nvGrpSpPr>
          <p:cNvPr id="6" name="Group 89"/>
          <p:cNvGrpSpPr>
            <a:grpSpLocks/>
          </p:cNvGrpSpPr>
          <p:nvPr/>
        </p:nvGrpSpPr>
        <p:grpSpPr bwMode="auto">
          <a:xfrm>
            <a:off x="1981200" y="4648200"/>
            <a:ext cx="4814888" cy="523875"/>
            <a:chOff x="1236" y="2941"/>
            <a:chExt cx="3033" cy="330"/>
          </a:xfrm>
        </p:grpSpPr>
        <p:sp>
          <p:nvSpPr>
            <p:cNvPr id="4115" name="Text Box 74"/>
            <p:cNvSpPr txBox="1">
              <a:spLocks noChangeArrowheads="1"/>
            </p:cNvSpPr>
            <p:nvPr/>
          </p:nvSpPr>
          <p:spPr bwMode="auto">
            <a:xfrm>
              <a:off x="1236" y="2941"/>
              <a:ext cx="303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- Số nghịch </a:t>
              </a:r>
              <a:r>
                <a:rPr lang="vi-VN" sz="2800" b="1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ảo của      là:  </a:t>
              </a:r>
            </a:p>
          </p:txBody>
        </p:sp>
        <p:graphicFrame>
          <p:nvGraphicFramePr>
            <p:cNvPr id="4103" name="Object 82"/>
            <p:cNvGraphicFramePr>
              <a:graphicFrameLocks noChangeAspect="1"/>
            </p:cNvGraphicFramePr>
            <p:nvPr/>
          </p:nvGraphicFramePr>
          <p:xfrm>
            <a:off x="3444" y="3041"/>
            <a:ext cx="288" cy="224"/>
          </p:xfrm>
          <a:graphic>
            <a:graphicData uri="http://schemas.openxmlformats.org/presentationml/2006/ole">
              <p:oleObj spid="_x0000_s4103" name="Equation" r:id="rId7" imgW="228402" imgH="177646" progId="Equation.DSMT4">
                <p:embed/>
              </p:oleObj>
            </a:graphicData>
          </a:graphic>
        </p:graphicFrame>
      </p:grpSp>
      <p:graphicFrame>
        <p:nvGraphicFramePr>
          <p:cNvPr id="158803" name="Object 83"/>
          <p:cNvGraphicFramePr>
            <a:graphicFrameLocks noChangeAspect="1"/>
          </p:cNvGraphicFramePr>
          <p:nvPr/>
        </p:nvGraphicFramePr>
        <p:xfrm>
          <a:off x="6473825" y="4572000"/>
          <a:ext cx="536575" cy="914400"/>
        </p:xfrm>
        <a:graphic>
          <a:graphicData uri="http://schemas.openxmlformats.org/presentationml/2006/ole">
            <p:oleObj spid="_x0000_s4099" name="Equation" r:id="rId8" imgW="253890" imgH="431613" progId="Equation.DSMT4">
              <p:embed/>
            </p:oleObj>
          </a:graphicData>
        </a:graphic>
      </p:graphicFrame>
      <p:grpSp>
        <p:nvGrpSpPr>
          <p:cNvPr id="7" name="Group 94"/>
          <p:cNvGrpSpPr>
            <a:grpSpLocks/>
          </p:cNvGrpSpPr>
          <p:nvPr/>
        </p:nvGrpSpPr>
        <p:grpSpPr bwMode="auto">
          <a:xfrm>
            <a:off x="1981200" y="5257800"/>
            <a:ext cx="5111750" cy="825500"/>
            <a:chOff x="1249" y="3320"/>
            <a:chExt cx="3220" cy="520"/>
          </a:xfrm>
        </p:grpSpPr>
        <p:sp>
          <p:nvSpPr>
            <p:cNvPr id="4114" name="Text Box 75"/>
            <p:cNvSpPr txBox="1">
              <a:spLocks noChangeArrowheads="1"/>
            </p:cNvSpPr>
            <p:nvPr/>
          </p:nvSpPr>
          <p:spPr bwMode="auto">
            <a:xfrm>
              <a:off x="1249" y="3364"/>
              <a:ext cx="322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- Số nghịch </a:t>
              </a:r>
              <a:r>
                <a:rPr lang="vi-VN" sz="2800" b="1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ảo của         là:</a:t>
              </a:r>
              <a:r>
                <a:rPr lang="en-US" sz="2800" b="1">
                  <a:solidFill>
                    <a:srgbClr val="E51529"/>
                  </a:solidFill>
                  <a:latin typeface="Arial" charset="0"/>
                </a:rPr>
                <a:t> </a:t>
              </a:r>
              <a:r>
                <a:rPr lang="en-US" sz="2800" b="1">
                  <a:latin typeface="Arial" charset="0"/>
                </a:rPr>
                <a:t> </a:t>
              </a:r>
            </a:p>
          </p:txBody>
        </p:sp>
        <p:graphicFrame>
          <p:nvGraphicFramePr>
            <p:cNvPr id="4102" name="Object 84"/>
            <p:cNvGraphicFramePr>
              <a:graphicFrameLocks noChangeAspect="1"/>
            </p:cNvGraphicFramePr>
            <p:nvPr/>
          </p:nvGraphicFramePr>
          <p:xfrm>
            <a:off x="3443" y="3320"/>
            <a:ext cx="398" cy="520"/>
          </p:xfrm>
          <a:graphic>
            <a:graphicData uri="http://schemas.openxmlformats.org/presentationml/2006/ole">
              <p:oleObj spid="_x0000_s4102" name="Equation" r:id="rId9" imgW="330057" imgH="431613" progId="Equation.DSMT4">
                <p:embed/>
              </p:oleObj>
            </a:graphicData>
          </a:graphic>
        </p:graphicFrame>
      </p:grpSp>
      <p:graphicFrame>
        <p:nvGraphicFramePr>
          <p:cNvPr id="158805" name="Object 85"/>
          <p:cNvGraphicFramePr>
            <a:graphicFrameLocks noChangeAspect="1"/>
          </p:cNvGraphicFramePr>
          <p:nvPr/>
        </p:nvGraphicFramePr>
        <p:xfrm>
          <a:off x="6805613" y="5307013"/>
          <a:ext cx="585787" cy="742950"/>
        </p:xfrm>
        <a:graphic>
          <a:graphicData uri="http://schemas.openxmlformats.org/presentationml/2006/ole">
            <p:oleObj spid="_x0000_s4100" name="Equation" r:id="rId10" imgW="330200" imgH="419100" progId="Equation.DSMT4">
              <p:embed/>
            </p:oleObj>
          </a:graphicData>
        </a:graphic>
      </p:graphicFrame>
      <p:graphicFrame>
        <p:nvGraphicFramePr>
          <p:cNvPr id="158816" name="Object 96"/>
          <p:cNvGraphicFramePr>
            <a:graphicFrameLocks noChangeAspect="1"/>
          </p:cNvGraphicFramePr>
          <p:nvPr/>
        </p:nvGraphicFramePr>
        <p:xfrm>
          <a:off x="6635750" y="5880100"/>
          <a:ext cx="374650" cy="977900"/>
        </p:xfrm>
        <a:graphic>
          <a:graphicData uri="http://schemas.openxmlformats.org/presentationml/2006/ole">
            <p:oleObj spid="_x0000_s4101" name="Equation" r:id="rId11" imgW="165028" imgH="431613" progId="Equation.DSMT4">
              <p:embed/>
            </p:oleObj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8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274638"/>
            <a:ext cx="83820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r>
              <a:rPr lang="en-US" sz="3000" smtClean="0">
                <a:solidFill>
                  <a:srgbClr val="0000FF"/>
                </a:solidFill>
                <a:effectLst/>
                <a:latin typeface="Arial"/>
              </a:rPr>
              <a:t>? C</a:t>
            </a:r>
            <a:r>
              <a:rPr lang="vi-VN" sz="3000" smtClean="0">
                <a:solidFill>
                  <a:srgbClr val="0000FF"/>
                </a:solidFill>
                <a:effectLst/>
                <a:latin typeface="Arial"/>
              </a:rPr>
              <a:t>ác</a:t>
            </a:r>
            <a:r>
              <a:rPr lang="en-US" sz="3000" smtClean="0">
                <a:solidFill>
                  <a:srgbClr val="0000FF"/>
                </a:solidFill>
                <a:effectLst/>
                <a:latin typeface="Arial"/>
              </a:rPr>
              <a:t> s</a:t>
            </a:r>
            <a:r>
              <a:rPr lang="vi-VN" sz="3000" smtClean="0">
                <a:solidFill>
                  <a:srgbClr val="0000FF"/>
                </a:solidFill>
                <a:effectLst/>
                <a:latin typeface="Arial"/>
              </a:rPr>
              <a:t>ố</a:t>
            </a:r>
            <a:r>
              <a:rPr lang="en-US" sz="3000" smtClean="0">
                <a:solidFill>
                  <a:srgbClr val="0000FF"/>
                </a:solidFill>
                <a:effectLst/>
                <a:latin typeface="Arial"/>
              </a:rPr>
              <a:t> sau c</a:t>
            </a:r>
            <a:r>
              <a:rPr lang="vi-VN" sz="3000" smtClean="0">
                <a:solidFill>
                  <a:srgbClr val="0000FF"/>
                </a:solidFill>
                <a:effectLst/>
                <a:latin typeface="Arial"/>
              </a:rPr>
              <a:t>ó</a:t>
            </a:r>
            <a:r>
              <a:rPr lang="en-US" sz="3000" smtClean="0">
                <a:solidFill>
                  <a:srgbClr val="0000FF"/>
                </a:solidFill>
                <a:effectLst/>
                <a:latin typeface="Arial"/>
              </a:rPr>
              <a:t> l</a:t>
            </a:r>
            <a:r>
              <a:rPr lang="vi-VN" sz="3000" smtClean="0">
                <a:solidFill>
                  <a:srgbClr val="0000FF"/>
                </a:solidFill>
                <a:effectLst/>
                <a:latin typeface="Arial"/>
              </a:rPr>
              <a:t>à</a:t>
            </a:r>
            <a:r>
              <a:rPr lang="en-US" sz="3000" smtClean="0">
                <a:solidFill>
                  <a:srgbClr val="0000FF"/>
                </a:solidFill>
                <a:effectLst/>
                <a:latin typeface="Arial"/>
              </a:rPr>
              <a:t> ngh</a:t>
            </a:r>
            <a:r>
              <a:rPr lang="vi-VN" sz="3000" smtClean="0">
                <a:solidFill>
                  <a:srgbClr val="0000FF"/>
                </a:solidFill>
                <a:effectLst/>
                <a:latin typeface="Arial"/>
              </a:rPr>
              <a:t>ịch</a:t>
            </a:r>
            <a:r>
              <a:rPr lang="en-US" sz="3000" smtClean="0">
                <a:solidFill>
                  <a:srgbClr val="0000FF"/>
                </a:solidFill>
                <a:effectLst/>
                <a:latin typeface="Arial"/>
              </a:rPr>
              <a:t> </a:t>
            </a:r>
            <a:r>
              <a:rPr lang="vi-VN" sz="3000" smtClean="0">
                <a:solidFill>
                  <a:srgbClr val="0000FF"/>
                </a:solidFill>
                <a:effectLst/>
                <a:latin typeface="Arial"/>
              </a:rPr>
              <a:t>đảo</a:t>
            </a:r>
            <a:r>
              <a:rPr lang="en-US" sz="3000" smtClean="0">
                <a:solidFill>
                  <a:srgbClr val="0000FF"/>
                </a:solidFill>
                <a:effectLst/>
                <a:latin typeface="Arial"/>
              </a:rPr>
              <a:t> c</a:t>
            </a:r>
            <a:r>
              <a:rPr lang="vi-VN" sz="3000" smtClean="0">
                <a:solidFill>
                  <a:srgbClr val="0000FF"/>
                </a:solidFill>
                <a:effectLst/>
                <a:latin typeface="Arial"/>
              </a:rPr>
              <a:t>ủa</a:t>
            </a:r>
            <a:r>
              <a:rPr lang="en-US" sz="3000" smtClean="0">
                <a:solidFill>
                  <a:srgbClr val="0000FF"/>
                </a:solidFill>
                <a:effectLst/>
                <a:latin typeface="Arial"/>
              </a:rPr>
              <a:t> nhau kh</a:t>
            </a:r>
            <a:r>
              <a:rPr lang="vi-VN" sz="3000" smtClean="0">
                <a:solidFill>
                  <a:srgbClr val="0000FF"/>
                </a:solidFill>
                <a:effectLst/>
                <a:latin typeface="Arial"/>
              </a:rPr>
              <a:t>ô</a:t>
            </a:r>
            <a:r>
              <a:rPr lang="en-US" sz="3000" smtClean="0">
                <a:solidFill>
                  <a:srgbClr val="0000FF"/>
                </a:solidFill>
                <a:effectLst/>
                <a:latin typeface="Arial"/>
              </a:rPr>
              <a:t>ng? V</a:t>
            </a:r>
            <a:r>
              <a:rPr lang="vi-VN" sz="3000" smtClean="0">
                <a:solidFill>
                  <a:srgbClr val="0000FF"/>
                </a:solidFill>
                <a:effectLst/>
                <a:latin typeface="Arial"/>
              </a:rPr>
              <a:t>ì</a:t>
            </a:r>
            <a:r>
              <a:rPr lang="en-US" sz="3000" smtClean="0">
                <a:solidFill>
                  <a:srgbClr val="0000FF"/>
                </a:solidFill>
                <a:effectLst/>
                <a:latin typeface="Arial"/>
              </a:rPr>
              <a:t> sao?</a:t>
            </a:r>
            <a:endParaRPr lang="vi-VN" sz="3000" smtClean="0">
              <a:solidFill>
                <a:srgbClr val="0000FF"/>
              </a:solidFill>
              <a:effectLst/>
              <a:latin typeface="Arial"/>
            </a:endParaRPr>
          </a:p>
        </p:txBody>
      </p:sp>
      <p:sp>
        <p:nvSpPr>
          <p:cNvPr id="5125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804988"/>
            <a:ext cx="609600" cy="576262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smtClean="0"/>
              <a:t>a) </a:t>
            </a:r>
            <a:endParaRPr lang="vi-VN" smtClean="0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219200" y="1600200"/>
          <a:ext cx="620713" cy="1066800"/>
        </p:xfrm>
        <a:graphic>
          <a:graphicData uri="http://schemas.openxmlformats.org/presentationml/2006/ole">
            <p:oleObj spid="_x0000_s5122" name="Equation" r:id="rId3" imgW="228501" imgH="393529" progId="Equation.DSMT4">
              <p:embed/>
            </p:oleObj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/>
        </p:nvGraphicFramePr>
        <p:xfrm>
          <a:off x="2667000" y="1581150"/>
          <a:ext cx="377825" cy="1066800"/>
        </p:xfrm>
        <a:graphic>
          <a:graphicData uri="http://schemas.openxmlformats.org/presentationml/2006/ole">
            <p:oleObj spid="_x0000_s5123" name="Equation" r:id="rId4" imgW="139639" imgH="393529" progId="Equation.DSMT4">
              <p:embed/>
            </p:oleObj>
          </a:graphicData>
        </a:graphic>
      </p:graphicFrame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676400" y="1790700"/>
            <a:ext cx="9906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r>
              <a:rPr lang="vi-VN">
                <a:solidFill>
                  <a:schemeClr val="tx1"/>
                </a:solidFill>
                <a:latin typeface="Arial" charset="0"/>
              </a:rPr>
              <a:t>và</a:t>
            </a: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5486400" y="1752600"/>
            <a:ext cx="25146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r>
              <a:rPr lang="en-US" sz="2700">
                <a:solidFill>
                  <a:schemeClr val="tx1"/>
                </a:solidFill>
                <a:latin typeface="Arial" charset="0"/>
              </a:rPr>
              <a:t>b) </a:t>
            </a:r>
            <a:r>
              <a:rPr lang="vi-VN" sz="2700">
                <a:solidFill>
                  <a:schemeClr val="tx1"/>
                </a:solidFill>
                <a:latin typeface="Arial" charset="0"/>
              </a:rPr>
              <a:t> </a:t>
            </a:r>
            <a:r>
              <a:rPr lang="vi-VN">
                <a:solidFill>
                  <a:schemeClr val="tx1"/>
                </a:solidFill>
                <a:latin typeface="Arial" charset="0"/>
              </a:rPr>
              <a:t>2 và 0,5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298450" y="1074738"/>
            <a:ext cx="39862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400" b="1">
                <a:solidFill>
                  <a:srgbClr val="FF3300"/>
                </a:solidFill>
                <a:latin typeface="Arial" charset="0"/>
              </a:rPr>
              <a:t>a)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1395413" y="2830513"/>
          <a:ext cx="1023937" cy="882650"/>
        </p:xfrm>
        <a:graphic>
          <a:graphicData uri="http://schemas.openxmlformats.org/presentationml/2006/ole">
            <p:oleObj spid="_x0000_s6146" name="Equation" r:id="rId3" imgW="457002" imgH="393529" progId="Equation.DSMT4">
              <p:embed/>
            </p:oleObj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711200" y="3863975"/>
          <a:ext cx="2217738" cy="882650"/>
        </p:xfrm>
        <a:graphic>
          <a:graphicData uri="http://schemas.openxmlformats.org/presentationml/2006/ole">
            <p:oleObj spid="_x0000_s6147" name="Equation" r:id="rId4" imgW="990170" imgH="393529" progId="Equation.DSMT4">
              <p:embed/>
            </p:oleObj>
          </a:graphicData>
        </a:graphic>
      </p:graphicFrame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431800" y="5076825"/>
            <a:ext cx="12446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Vậy  </a:t>
            </a:r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1311275" y="4981575"/>
          <a:ext cx="1708150" cy="882650"/>
        </p:xfrm>
        <a:graphic>
          <a:graphicData uri="http://schemas.openxmlformats.org/presentationml/2006/ole">
            <p:oleObj spid="_x0000_s6148" name="Equation" r:id="rId5" imgW="761669" imgH="393529" progId="Equation.DSMT4">
              <p:embed/>
            </p:oleObj>
          </a:graphicData>
        </a:graphic>
      </p:graphicFrame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5207000" y="4884738"/>
          <a:ext cx="1963738" cy="1054100"/>
        </p:xfrm>
        <a:graphic>
          <a:graphicData uri="http://schemas.openxmlformats.org/presentationml/2006/ole">
            <p:oleObj spid="_x0000_s6149" name="Equation" r:id="rId6" imgW="876300" imgH="469900" progId="Equation.DSMT4">
              <p:embed/>
            </p:oleObj>
          </a:graphicData>
        </a:graphic>
      </p:graphicFrame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5387975" y="2886075"/>
          <a:ext cx="966788" cy="882650"/>
        </p:xfrm>
        <a:graphic>
          <a:graphicData uri="http://schemas.openxmlformats.org/presentationml/2006/ole">
            <p:oleObj spid="_x0000_s6150" name="Equation" r:id="rId7" imgW="431613" imgH="393529" progId="Equation.3">
              <p:embed/>
            </p:oleObj>
          </a:graphicData>
        </a:graphic>
      </p:graphicFrame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7143750" y="3043238"/>
            <a:ext cx="420688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6</a:t>
            </a:r>
          </a:p>
        </p:txBody>
      </p:sp>
      <p:graphicFrame>
        <p:nvGraphicFramePr>
          <p:cNvPr id="39946" name="Object 10"/>
          <p:cNvGraphicFramePr>
            <a:graphicFrameLocks noChangeAspect="1"/>
          </p:cNvGraphicFramePr>
          <p:nvPr/>
        </p:nvGraphicFramePr>
        <p:xfrm>
          <a:off x="5035550" y="3856038"/>
          <a:ext cx="1136650" cy="990600"/>
        </p:xfrm>
        <a:graphic>
          <a:graphicData uri="http://schemas.openxmlformats.org/presentationml/2006/ole">
            <p:oleObj spid="_x0000_s6151" name="Equation" r:id="rId8" imgW="508000" imgH="469900" progId="Equation.DSMT4">
              <p:embed/>
            </p:oleObj>
          </a:graphicData>
        </a:graphic>
      </p:graphicFrame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8266113" y="4130675"/>
            <a:ext cx="420687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6</a:t>
            </a:r>
          </a:p>
        </p:txBody>
      </p:sp>
      <p:graphicFrame>
        <p:nvGraphicFramePr>
          <p:cNvPr id="39948" name="Object 12"/>
          <p:cNvGraphicFramePr>
            <a:graphicFrameLocks noChangeAspect="1"/>
          </p:cNvGraphicFramePr>
          <p:nvPr/>
        </p:nvGraphicFramePr>
        <p:xfrm>
          <a:off x="2424113" y="2841625"/>
          <a:ext cx="1309687" cy="882650"/>
        </p:xfrm>
        <a:graphic>
          <a:graphicData uri="http://schemas.openxmlformats.org/presentationml/2006/ole">
            <p:oleObj spid="_x0000_s6152" name="Equation" r:id="rId9" imgW="583947" imgH="393529" progId="Equation.DSMT4">
              <p:embed/>
            </p:oleObj>
          </a:graphicData>
        </a:graphic>
      </p:graphicFrame>
      <p:graphicFrame>
        <p:nvGraphicFramePr>
          <p:cNvPr id="39949" name="Object 13"/>
          <p:cNvGraphicFramePr>
            <a:graphicFrameLocks noChangeAspect="1"/>
          </p:cNvGraphicFramePr>
          <p:nvPr/>
        </p:nvGraphicFramePr>
        <p:xfrm>
          <a:off x="6364288" y="2873375"/>
          <a:ext cx="854075" cy="882650"/>
        </p:xfrm>
        <a:graphic>
          <a:graphicData uri="http://schemas.openxmlformats.org/presentationml/2006/ole">
            <p:oleObj spid="_x0000_s6153" name="Equation" r:id="rId10" imgW="380835" imgH="393529" progId="Equation.3">
              <p:embed/>
            </p:oleObj>
          </a:graphicData>
        </a:graphic>
      </p:graphicFrame>
      <p:graphicFrame>
        <p:nvGraphicFramePr>
          <p:cNvPr id="39950" name="Object 14"/>
          <p:cNvGraphicFramePr>
            <a:graphicFrameLocks noChangeAspect="1"/>
          </p:cNvGraphicFramePr>
          <p:nvPr/>
        </p:nvGraphicFramePr>
        <p:xfrm>
          <a:off x="6172200" y="3856038"/>
          <a:ext cx="1195388" cy="990600"/>
        </p:xfrm>
        <a:graphic>
          <a:graphicData uri="http://schemas.openxmlformats.org/presentationml/2006/ole">
            <p:oleObj spid="_x0000_s6154" name="Equation" r:id="rId11" imgW="533169" imgH="469696" progId="Equation.DSMT4">
              <p:embed/>
            </p:oleObj>
          </a:graphicData>
        </a:graphic>
      </p:graphicFrame>
      <p:sp>
        <p:nvSpPr>
          <p:cNvPr id="39951" name="Line 15"/>
          <p:cNvSpPr>
            <a:spLocks noChangeShapeType="1"/>
          </p:cNvSpPr>
          <p:nvPr/>
        </p:nvSpPr>
        <p:spPr bwMode="auto">
          <a:xfrm flipH="1">
            <a:off x="4191000" y="1049338"/>
            <a:ext cx="15875" cy="4940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9952" name="Object 16"/>
          <p:cNvGraphicFramePr>
            <a:graphicFrameLocks noChangeAspect="1"/>
          </p:cNvGraphicFramePr>
          <p:nvPr/>
        </p:nvGraphicFramePr>
        <p:xfrm>
          <a:off x="7451725" y="3932238"/>
          <a:ext cx="854075" cy="882650"/>
        </p:xfrm>
        <a:graphic>
          <a:graphicData uri="http://schemas.openxmlformats.org/presentationml/2006/ole">
            <p:oleObj spid="_x0000_s6155" name="Equation" r:id="rId12" imgW="380835" imgH="393529" progId="Equation.DSMT4">
              <p:embed/>
            </p:oleObj>
          </a:graphicData>
        </a:graphic>
      </p:graphicFrame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279400" y="533400"/>
            <a:ext cx="551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</a:rPr>
              <a:t>Bài tập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: Tính và so sánh:</a:t>
            </a:r>
            <a:r>
              <a:rPr lang="en-US" sz="2800">
                <a:latin typeface="Arial" charset="0"/>
              </a:rPr>
              <a:t> </a:t>
            </a:r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4641850" y="1055688"/>
            <a:ext cx="39862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400" b="1">
                <a:solidFill>
                  <a:srgbClr val="FF3300"/>
                </a:solidFill>
                <a:latin typeface="Arial" charset="0"/>
              </a:rPr>
              <a:t>b)</a:t>
            </a:r>
          </a:p>
        </p:txBody>
      </p:sp>
      <p:graphicFrame>
        <p:nvGraphicFramePr>
          <p:cNvPr id="39955" name="Object 19"/>
          <p:cNvGraphicFramePr>
            <a:graphicFrameLocks noChangeAspect="1"/>
          </p:cNvGraphicFramePr>
          <p:nvPr/>
        </p:nvGraphicFramePr>
        <p:xfrm>
          <a:off x="774700" y="1706563"/>
          <a:ext cx="739775" cy="882650"/>
        </p:xfrm>
        <a:graphic>
          <a:graphicData uri="http://schemas.openxmlformats.org/presentationml/2006/ole">
            <p:oleObj spid="_x0000_s6156" name="Equation" r:id="rId13" imgW="330057" imgH="393529" progId="Equation.DSMT4">
              <p:embed/>
            </p:oleObj>
          </a:graphicData>
        </a:graphic>
      </p:graphicFrame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1574800" y="1781175"/>
            <a:ext cx="8636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và  </a:t>
            </a:r>
          </a:p>
        </p:txBody>
      </p:sp>
      <p:graphicFrame>
        <p:nvGraphicFramePr>
          <p:cNvPr id="39957" name="Object 21"/>
          <p:cNvGraphicFramePr>
            <a:graphicFrameLocks noChangeAspect="1"/>
          </p:cNvGraphicFramePr>
          <p:nvPr/>
        </p:nvGraphicFramePr>
        <p:xfrm>
          <a:off x="2209800" y="1646238"/>
          <a:ext cx="711200" cy="882650"/>
        </p:xfrm>
        <a:graphic>
          <a:graphicData uri="http://schemas.openxmlformats.org/presentationml/2006/ole">
            <p:oleObj spid="_x0000_s6157" name="Equation" r:id="rId14" imgW="317225" imgH="393359" progId="Equation.DSMT4">
              <p:embed/>
            </p:oleObj>
          </a:graphicData>
        </a:graphic>
      </p:graphicFrame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0" y="2943225"/>
            <a:ext cx="11303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Ta có:  </a:t>
            </a: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4489450" y="5095875"/>
            <a:ext cx="130175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Vậy  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4298950" y="2943225"/>
            <a:ext cx="11303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Ta có:  </a:t>
            </a:r>
          </a:p>
        </p:txBody>
      </p:sp>
      <p:graphicFrame>
        <p:nvGraphicFramePr>
          <p:cNvPr id="39961" name="Object 25"/>
          <p:cNvGraphicFramePr>
            <a:graphicFrameLocks noChangeAspect="1"/>
          </p:cNvGraphicFramePr>
          <p:nvPr/>
        </p:nvGraphicFramePr>
        <p:xfrm>
          <a:off x="5038725" y="1647825"/>
          <a:ext cx="711200" cy="882650"/>
        </p:xfrm>
        <a:graphic>
          <a:graphicData uri="http://schemas.openxmlformats.org/presentationml/2006/ole">
            <p:oleObj spid="_x0000_s6158" name="Equation" r:id="rId15" imgW="317225" imgH="393359" progId="Equation.3">
              <p:embed/>
            </p:oleObj>
          </a:graphicData>
        </a:graphic>
      </p:graphicFrame>
      <p:graphicFrame>
        <p:nvGraphicFramePr>
          <p:cNvPr id="39962" name="Object 26"/>
          <p:cNvGraphicFramePr>
            <a:graphicFrameLocks noChangeAspect="1"/>
          </p:cNvGraphicFramePr>
          <p:nvPr/>
        </p:nvGraphicFramePr>
        <p:xfrm>
          <a:off x="6384925" y="1606550"/>
          <a:ext cx="795338" cy="954088"/>
        </p:xfrm>
        <a:graphic>
          <a:graphicData uri="http://schemas.openxmlformats.org/presentationml/2006/ole">
            <p:oleObj spid="_x0000_s6159" name="Equation" r:id="rId16" imgW="355446" imgH="469696" progId="Equation.DSMT4">
              <p:embed/>
            </p:oleObj>
          </a:graphicData>
        </a:graphic>
      </p:graphicFrame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5873750" y="1781175"/>
            <a:ext cx="7493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và 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41" grpId="0"/>
      <p:bldP spid="39945" grpId="0"/>
      <p:bldP spid="39947" grpId="0"/>
      <p:bldP spid="39951" grpId="0" animBg="1"/>
      <p:bldP spid="39953" grpId="0"/>
      <p:bldP spid="39954" grpId="0"/>
      <p:bldP spid="39956" grpId="0"/>
      <p:bldP spid="39958" grpId="0"/>
      <p:bldP spid="39959" grpId="0"/>
      <p:bldP spid="39960" grpId="0"/>
      <p:bldP spid="399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452438" y="1465263"/>
            <a:ext cx="8382000" cy="1570037"/>
          </a:xfrm>
          <a:prstGeom prst="rect">
            <a:avLst/>
          </a:prstGeom>
          <a:solidFill>
            <a:srgbClr val="F2F274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tx1"/>
                </a:solidFill>
                <a:latin typeface="Arial" charset="0"/>
                <a:sym typeface="Symbol" pitchFamily="18" charset="2"/>
              </a:rPr>
              <a:t> Muốn chia một phân số hay một số nguyên cho một phân số, ta </a:t>
            </a:r>
            <a:r>
              <a:rPr lang="en-US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nhân số bị chia với số ngh</a:t>
            </a:r>
            <a:r>
              <a:rPr lang="en-US" b="1">
                <a:solidFill>
                  <a:schemeClr val="accent2"/>
                </a:solidFill>
                <a:latin typeface="Arial" charset="0"/>
                <a:sym typeface="Symbol" pitchFamily="18" charset="2"/>
              </a:rPr>
              <a:t>ị</a:t>
            </a:r>
            <a:r>
              <a:rPr lang="en-US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ch </a:t>
            </a:r>
            <a:r>
              <a:rPr lang="vi-VN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đ</a:t>
            </a:r>
            <a:r>
              <a:rPr lang="en-US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ảo của số chia</a:t>
            </a:r>
            <a:r>
              <a:rPr lang="en-US" b="1">
                <a:solidFill>
                  <a:schemeClr val="tx1"/>
                </a:solidFill>
                <a:latin typeface="Arial" charset="0"/>
                <a:sym typeface="Symbol" pitchFamily="18" charset="2"/>
              </a:rPr>
              <a:t>.</a:t>
            </a:r>
          </a:p>
        </p:txBody>
      </p:sp>
      <p:sp>
        <p:nvSpPr>
          <p:cNvPr id="7177" name="Text Box 10"/>
          <p:cNvSpPr txBox="1">
            <a:spLocks noChangeArrowheads="1"/>
          </p:cNvSpPr>
          <p:nvPr/>
        </p:nvSpPr>
        <p:spPr bwMode="auto">
          <a:xfrm>
            <a:off x="223838" y="609600"/>
            <a:ext cx="20970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b="1">
                <a:solidFill>
                  <a:srgbClr val="0000CC"/>
                </a:solidFill>
                <a:latin typeface="Arial" charset="0"/>
              </a:rPr>
              <a:t>*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b="1" u="sng">
                <a:solidFill>
                  <a:srgbClr val="0000CC"/>
                </a:solidFill>
                <a:latin typeface="Arial" charset="0"/>
              </a:rPr>
              <a:t>Quy tắc</a:t>
            </a:r>
            <a:r>
              <a:rPr lang="en-US" b="1">
                <a:solidFill>
                  <a:srgbClr val="0000CC"/>
                </a:solidFill>
                <a:latin typeface="Arial" charset="0"/>
              </a:rPr>
              <a:t>:</a:t>
            </a:r>
          </a:p>
        </p:txBody>
      </p:sp>
      <p:graphicFrame>
        <p:nvGraphicFramePr>
          <p:cNvPr id="7170" name="Object 15"/>
          <p:cNvGraphicFramePr>
            <a:graphicFrameLocks noChangeAspect="1"/>
          </p:cNvGraphicFramePr>
          <p:nvPr/>
        </p:nvGraphicFramePr>
        <p:xfrm>
          <a:off x="2597150" y="3303588"/>
          <a:ext cx="1371600" cy="1109662"/>
        </p:xfrm>
        <a:graphic>
          <a:graphicData uri="http://schemas.openxmlformats.org/presentationml/2006/ole">
            <p:oleObj spid="_x0000_s7170" name="Equation" r:id="rId3" imgW="533169" imgH="431613" progId="Equation.DSMT4">
              <p:embed/>
            </p:oleObj>
          </a:graphicData>
        </a:graphic>
      </p:graphicFrame>
      <p:graphicFrame>
        <p:nvGraphicFramePr>
          <p:cNvPr id="7171" name="Object 16"/>
          <p:cNvGraphicFramePr>
            <a:graphicFrameLocks noChangeAspect="1"/>
          </p:cNvGraphicFramePr>
          <p:nvPr/>
        </p:nvGraphicFramePr>
        <p:xfrm>
          <a:off x="4044950" y="3303588"/>
          <a:ext cx="1295400" cy="1100137"/>
        </p:xfrm>
        <a:graphic>
          <a:graphicData uri="http://schemas.openxmlformats.org/presentationml/2006/ole">
            <p:oleObj spid="_x0000_s7171" name="Equation" r:id="rId4" imgW="508000" imgH="431800" progId="Equation.DSMT4">
              <p:embed/>
            </p:oleObj>
          </a:graphicData>
        </a:graphic>
      </p:graphicFrame>
      <p:graphicFrame>
        <p:nvGraphicFramePr>
          <p:cNvPr id="7172" name="Object 17"/>
          <p:cNvGraphicFramePr>
            <a:graphicFrameLocks noChangeAspect="1"/>
          </p:cNvGraphicFramePr>
          <p:nvPr/>
        </p:nvGraphicFramePr>
        <p:xfrm>
          <a:off x="5410200" y="3276600"/>
          <a:ext cx="796925" cy="1176338"/>
        </p:xfrm>
        <a:graphic>
          <a:graphicData uri="http://schemas.openxmlformats.org/presentationml/2006/ole">
            <p:oleObj spid="_x0000_s7172" name="Equation" r:id="rId5" imgW="291973" imgH="431613" progId="Equation.DSMT4">
              <p:embed/>
            </p:oleObj>
          </a:graphicData>
        </a:graphic>
      </p:graphicFrame>
      <p:graphicFrame>
        <p:nvGraphicFramePr>
          <p:cNvPr id="7173" name="Object 18"/>
          <p:cNvGraphicFramePr>
            <a:graphicFrameLocks noChangeAspect="1"/>
          </p:cNvGraphicFramePr>
          <p:nvPr/>
        </p:nvGraphicFramePr>
        <p:xfrm>
          <a:off x="2590800" y="4572000"/>
          <a:ext cx="1295400" cy="1101725"/>
        </p:xfrm>
        <a:graphic>
          <a:graphicData uri="http://schemas.openxmlformats.org/presentationml/2006/ole">
            <p:oleObj spid="_x0000_s7173" name="Equation" r:id="rId6" imgW="508000" imgH="431800" progId="Equation.DSMT4">
              <p:embed/>
            </p:oleObj>
          </a:graphicData>
        </a:graphic>
      </p:graphicFrame>
      <p:graphicFrame>
        <p:nvGraphicFramePr>
          <p:cNvPr id="7174" name="Object 19"/>
          <p:cNvGraphicFramePr>
            <a:graphicFrameLocks noChangeAspect="1"/>
          </p:cNvGraphicFramePr>
          <p:nvPr/>
        </p:nvGraphicFramePr>
        <p:xfrm>
          <a:off x="3962400" y="4572000"/>
          <a:ext cx="1219200" cy="1090613"/>
        </p:xfrm>
        <a:graphic>
          <a:graphicData uri="http://schemas.openxmlformats.org/presentationml/2006/ole">
            <p:oleObj spid="_x0000_s7174" name="Equation" r:id="rId7" imgW="482391" imgH="431613" progId="Equation.DSMT4">
              <p:embed/>
            </p:oleObj>
          </a:graphicData>
        </a:graphic>
      </p:graphicFrame>
      <p:graphicFrame>
        <p:nvGraphicFramePr>
          <p:cNvPr id="7175" name="Object 20"/>
          <p:cNvGraphicFramePr>
            <a:graphicFrameLocks noChangeAspect="1"/>
          </p:cNvGraphicFramePr>
          <p:nvPr/>
        </p:nvGraphicFramePr>
        <p:xfrm>
          <a:off x="5318125" y="4572000"/>
          <a:ext cx="773113" cy="1143000"/>
        </p:xfrm>
        <a:graphic>
          <a:graphicData uri="http://schemas.openxmlformats.org/presentationml/2006/ole">
            <p:oleObj spid="_x0000_s7175" name="Equation" r:id="rId8" imgW="291973" imgH="431613" progId="Equation.DSMT4">
              <p:embed/>
            </p:oleObj>
          </a:graphicData>
        </a:graphic>
      </p:graphicFrame>
      <p:sp>
        <p:nvSpPr>
          <p:cNvPr id="7178" name="Text Box 18"/>
          <p:cNvSpPr txBox="1">
            <a:spLocks noChangeArrowheads="1"/>
          </p:cNvSpPr>
          <p:nvPr/>
        </p:nvSpPr>
        <p:spPr bwMode="auto">
          <a:xfrm>
            <a:off x="5791200" y="4724400"/>
            <a:ext cx="21336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(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c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≠ 0)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648200" y="2078038"/>
            <a:ext cx="3505200" cy="969962"/>
            <a:chOff x="2928" y="1309"/>
            <a:chExt cx="2208" cy="611"/>
          </a:xfrm>
        </p:grpSpPr>
        <p:sp>
          <p:nvSpPr>
            <p:cNvPr id="8221" name="Rectangle 40"/>
            <p:cNvSpPr>
              <a:spLocks noChangeArrowheads="1"/>
            </p:cNvSpPr>
            <p:nvPr/>
          </p:nvSpPr>
          <p:spPr bwMode="auto">
            <a:xfrm>
              <a:off x="2928" y="1309"/>
              <a:ext cx="624" cy="576"/>
            </a:xfrm>
            <a:prstGeom prst="rect">
              <a:avLst/>
            </a:prstGeom>
            <a:solidFill>
              <a:srgbClr val="FFFF66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sz="2800">
                <a:latin typeface="Arial" charset="0"/>
              </a:endParaRPr>
            </a:p>
          </p:txBody>
        </p:sp>
        <p:sp>
          <p:nvSpPr>
            <p:cNvPr id="8222" name="Rectangle 42"/>
            <p:cNvSpPr>
              <a:spLocks noChangeArrowheads="1"/>
            </p:cNvSpPr>
            <p:nvPr/>
          </p:nvSpPr>
          <p:spPr bwMode="auto">
            <a:xfrm>
              <a:off x="4512" y="1344"/>
              <a:ext cx="624" cy="576"/>
            </a:xfrm>
            <a:prstGeom prst="rect">
              <a:avLst/>
            </a:prstGeom>
            <a:solidFill>
              <a:srgbClr val="FFFF66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sz="2800">
                <a:latin typeface="Arial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381000" y="838200"/>
            <a:ext cx="8370888" cy="2214563"/>
            <a:chOff x="240" y="528"/>
            <a:chExt cx="5273" cy="1395"/>
          </a:xfrm>
        </p:grpSpPr>
        <p:graphicFrame>
          <p:nvGraphicFramePr>
            <p:cNvPr id="8194" name="Object 11"/>
            <p:cNvGraphicFramePr>
              <a:graphicFrameLocks noChangeAspect="1"/>
            </p:cNvGraphicFramePr>
            <p:nvPr/>
          </p:nvGraphicFramePr>
          <p:xfrm>
            <a:off x="270" y="569"/>
            <a:ext cx="1968" cy="613"/>
          </p:xfrm>
          <a:graphic>
            <a:graphicData uri="http://schemas.openxmlformats.org/presentationml/2006/ole">
              <p:oleObj spid="_x0000_s8194" name="Equation" r:id="rId3" imgW="1384300" imgH="431800" progId="Equation.DSMT4">
                <p:embed/>
              </p:oleObj>
            </a:graphicData>
          </a:graphic>
        </p:graphicFrame>
        <p:graphicFrame>
          <p:nvGraphicFramePr>
            <p:cNvPr id="8195" name="Object 15"/>
            <p:cNvGraphicFramePr>
              <a:graphicFrameLocks noChangeAspect="1"/>
            </p:cNvGraphicFramePr>
            <p:nvPr/>
          </p:nvGraphicFramePr>
          <p:xfrm>
            <a:off x="240" y="1310"/>
            <a:ext cx="2064" cy="599"/>
          </p:xfrm>
          <a:graphic>
            <a:graphicData uri="http://schemas.openxmlformats.org/presentationml/2006/ole">
              <p:oleObj spid="_x0000_s8195" name="Equation" r:id="rId4" imgW="1485900" imgH="431800" progId="Equation.DSMT4">
                <p:embed/>
              </p:oleObj>
            </a:graphicData>
          </a:graphic>
        </p:graphicFrame>
        <p:graphicFrame>
          <p:nvGraphicFramePr>
            <p:cNvPr id="8196" name="Object 23"/>
            <p:cNvGraphicFramePr>
              <a:graphicFrameLocks noChangeAspect="1"/>
            </p:cNvGraphicFramePr>
            <p:nvPr/>
          </p:nvGraphicFramePr>
          <p:xfrm>
            <a:off x="2672" y="528"/>
            <a:ext cx="2352" cy="645"/>
          </p:xfrm>
          <a:graphic>
            <a:graphicData uri="http://schemas.openxmlformats.org/presentationml/2006/ole">
              <p:oleObj spid="_x0000_s8196" name="Equation" r:id="rId5" imgW="1574800" imgH="431800" progId="Equation.DSMT4">
                <p:embed/>
              </p:oleObj>
            </a:graphicData>
          </a:graphic>
        </p:graphicFrame>
        <p:graphicFrame>
          <p:nvGraphicFramePr>
            <p:cNvPr id="8197" name="Object 29"/>
            <p:cNvGraphicFramePr>
              <a:graphicFrameLocks noChangeAspect="1"/>
            </p:cNvGraphicFramePr>
            <p:nvPr/>
          </p:nvGraphicFramePr>
          <p:xfrm>
            <a:off x="2637" y="1292"/>
            <a:ext cx="2876" cy="631"/>
          </p:xfrm>
          <a:graphic>
            <a:graphicData uri="http://schemas.openxmlformats.org/presentationml/2006/ole">
              <p:oleObj spid="_x0000_s8197" name="Equation" r:id="rId6" imgW="1968500" imgH="431800" progId="Equation.DSMT4">
                <p:embed/>
              </p:oleObj>
            </a:graphicData>
          </a:graphic>
        </p:graphicFrame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38100" y="150813"/>
            <a:ext cx="4991100" cy="468312"/>
            <a:chOff x="79" y="136"/>
            <a:chExt cx="3144" cy="295"/>
          </a:xfrm>
        </p:grpSpPr>
        <p:sp>
          <p:nvSpPr>
            <p:cNvPr id="8219" name="Text Box 5"/>
            <p:cNvSpPr txBox="1">
              <a:spLocks noChangeArrowheads="1"/>
            </p:cNvSpPr>
            <p:nvPr/>
          </p:nvSpPr>
          <p:spPr bwMode="auto">
            <a:xfrm>
              <a:off x="79" y="140"/>
              <a:ext cx="343" cy="291"/>
            </a:xfrm>
            <a:prstGeom prst="rect">
              <a:avLst/>
            </a:prstGeom>
            <a:solidFill>
              <a:srgbClr val="FF2980"/>
            </a:solidFill>
            <a:ln w="9525">
              <a:solidFill>
                <a:srgbClr val="FF298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Arial" charset="0"/>
                </a:rPr>
                <a:t>?5</a:t>
              </a:r>
            </a:p>
          </p:txBody>
        </p:sp>
        <p:sp>
          <p:nvSpPr>
            <p:cNvPr id="8220" name="Text Box 10"/>
            <p:cNvSpPr txBox="1">
              <a:spLocks noChangeArrowheads="1"/>
            </p:cNvSpPr>
            <p:nvPr/>
          </p:nvSpPr>
          <p:spPr bwMode="auto">
            <a:xfrm>
              <a:off x="287" y="136"/>
              <a:ext cx="2936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tx1"/>
                  </a:solidFill>
                  <a:latin typeface="Arial" charset="0"/>
                </a:rPr>
                <a:t>Hoàn thành các phép tính sau:</a:t>
              </a:r>
            </a:p>
          </p:txBody>
        </p:sp>
      </p:grpSp>
      <p:sp>
        <p:nvSpPr>
          <p:cNvPr id="198668" name="Text Box 12"/>
          <p:cNvSpPr txBox="1">
            <a:spLocks noChangeArrowheads="1"/>
          </p:cNvSpPr>
          <p:nvPr/>
        </p:nvSpPr>
        <p:spPr bwMode="auto">
          <a:xfrm>
            <a:off x="2400300" y="838200"/>
            <a:ext cx="385763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198669" name="Text Box 13"/>
          <p:cNvSpPr txBox="1">
            <a:spLocks noChangeArrowheads="1"/>
          </p:cNvSpPr>
          <p:nvPr/>
        </p:nvSpPr>
        <p:spPr bwMode="auto">
          <a:xfrm>
            <a:off x="3138488" y="849313"/>
            <a:ext cx="385762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198670" name="Text Box 14"/>
          <p:cNvSpPr txBox="1">
            <a:spLocks noChangeArrowheads="1"/>
          </p:cNvSpPr>
          <p:nvPr/>
        </p:nvSpPr>
        <p:spPr bwMode="auto">
          <a:xfrm>
            <a:off x="3117850" y="1346200"/>
            <a:ext cx="385763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198672" name="Text Box 16"/>
          <p:cNvSpPr txBox="1">
            <a:spLocks noChangeArrowheads="1"/>
          </p:cNvSpPr>
          <p:nvPr/>
        </p:nvSpPr>
        <p:spPr bwMode="auto">
          <a:xfrm>
            <a:off x="1931988" y="2009775"/>
            <a:ext cx="504825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-4</a:t>
            </a:r>
          </a:p>
        </p:txBody>
      </p:sp>
      <p:sp>
        <p:nvSpPr>
          <p:cNvPr id="198673" name="Text Box 17"/>
          <p:cNvSpPr txBox="1">
            <a:spLocks noChangeArrowheads="1"/>
          </p:cNvSpPr>
          <p:nvPr/>
        </p:nvSpPr>
        <p:spPr bwMode="auto">
          <a:xfrm>
            <a:off x="2051050" y="2516188"/>
            <a:ext cx="385763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5</a:t>
            </a:r>
          </a:p>
        </p:txBody>
      </p:sp>
      <p:sp>
        <p:nvSpPr>
          <p:cNvPr id="198674" name="Text Box 18"/>
          <p:cNvSpPr txBox="1">
            <a:spLocks noChangeArrowheads="1"/>
          </p:cNvSpPr>
          <p:nvPr/>
        </p:nvSpPr>
        <p:spPr bwMode="auto">
          <a:xfrm>
            <a:off x="2946400" y="2024063"/>
            <a:ext cx="70485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-16</a:t>
            </a:r>
          </a:p>
        </p:txBody>
      </p:sp>
      <p:sp>
        <p:nvSpPr>
          <p:cNvPr id="198675" name="Text Box 19"/>
          <p:cNvSpPr txBox="1">
            <a:spLocks noChangeArrowheads="1"/>
          </p:cNvSpPr>
          <p:nvPr/>
        </p:nvSpPr>
        <p:spPr bwMode="auto">
          <a:xfrm>
            <a:off x="3048000" y="2501900"/>
            <a:ext cx="585788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15</a:t>
            </a:r>
          </a:p>
        </p:txBody>
      </p:sp>
      <p:sp>
        <p:nvSpPr>
          <p:cNvPr id="198680" name="Text Box 24"/>
          <p:cNvSpPr txBox="1">
            <a:spLocks noChangeArrowheads="1"/>
          </p:cNvSpPr>
          <p:nvPr/>
        </p:nvSpPr>
        <p:spPr bwMode="auto">
          <a:xfrm>
            <a:off x="6784975" y="776288"/>
            <a:ext cx="385763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198681" name="Text Box 25"/>
          <p:cNvSpPr txBox="1">
            <a:spLocks noChangeArrowheads="1"/>
          </p:cNvSpPr>
          <p:nvPr/>
        </p:nvSpPr>
        <p:spPr bwMode="auto">
          <a:xfrm>
            <a:off x="6796088" y="1309688"/>
            <a:ext cx="385762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198682" name="Text Box 26"/>
          <p:cNvSpPr txBox="1">
            <a:spLocks noChangeArrowheads="1"/>
          </p:cNvSpPr>
          <p:nvPr/>
        </p:nvSpPr>
        <p:spPr bwMode="auto">
          <a:xfrm>
            <a:off x="7427913" y="788988"/>
            <a:ext cx="504825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-7</a:t>
            </a:r>
          </a:p>
        </p:txBody>
      </p:sp>
      <p:sp>
        <p:nvSpPr>
          <p:cNvPr id="198683" name="Text Box 27"/>
          <p:cNvSpPr txBox="1">
            <a:spLocks noChangeArrowheads="1"/>
          </p:cNvSpPr>
          <p:nvPr/>
        </p:nvSpPr>
        <p:spPr bwMode="auto">
          <a:xfrm>
            <a:off x="7526338" y="1295400"/>
            <a:ext cx="385762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198688" name="Text Box 32"/>
          <p:cNvSpPr txBox="1">
            <a:spLocks noChangeArrowheads="1"/>
          </p:cNvSpPr>
          <p:nvPr/>
        </p:nvSpPr>
        <p:spPr bwMode="auto">
          <a:xfrm>
            <a:off x="6616700" y="1989138"/>
            <a:ext cx="385763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198689" name="Text Box 33"/>
          <p:cNvSpPr txBox="1">
            <a:spLocks noChangeArrowheads="1"/>
          </p:cNvSpPr>
          <p:nvPr/>
        </p:nvSpPr>
        <p:spPr bwMode="auto">
          <a:xfrm>
            <a:off x="6589713" y="2514600"/>
            <a:ext cx="385762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198690" name="Text Box 34"/>
          <p:cNvSpPr txBox="1">
            <a:spLocks noChangeArrowheads="1"/>
          </p:cNvSpPr>
          <p:nvPr/>
        </p:nvSpPr>
        <p:spPr bwMode="auto">
          <a:xfrm>
            <a:off x="7362825" y="2001838"/>
            <a:ext cx="504825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-3</a:t>
            </a:r>
          </a:p>
        </p:txBody>
      </p:sp>
      <p:sp>
        <p:nvSpPr>
          <p:cNvPr id="198692" name="Text Box 36"/>
          <p:cNvSpPr txBox="1">
            <a:spLocks noChangeArrowheads="1"/>
          </p:cNvSpPr>
          <p:nvPr/>
        </p:nvSpPr>
        <p:spPr bwMode="auto">
          <a:xfrm>
            <a:off x="8216900" y="1989138"/>
            <a:ext cx="504825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-3</a:t>
            </a:r>
          </a:p>
        </p:txBody>
      </p:sp>
      <p:sp>
        <p:nvSpPr>
          <p:cNvPr id="198693" name="Text Box 37"/>
          <p:cNvSpPr txBox="1">
            <a:spLocks noChangeArrowheads="1"/>
          </p:cNvSpPr>
          <p:nvPr/>
        </p:nvSpPr>
        <p:spPr bwMode="auto">
          <a:xfrm>
            <a:off x="8328025" y="2514600"/>
            <a:ext cx="385763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  <p:sp>
        <p:nvSpPr>
          <p:cNvPr id="198700" name="AutoShape 44"/>
          <p:cNvSpPr>
            <a:spLocks noChangeArrowheads="1"/>
          </p:cNvSpPr>
          <p:nvPr/>
        </p:nvSpPr>
        <p:spPr bwMode="auto">
          <a:xfrm>
            <a:off x="1173163" y="4800600"/>
            <a:ext cx="6858000" cy="1752600"/>
          </a:xfrm>
          <a:prstGeom prst="star24">
            <a:avLst>
              <a:gd name="adj" fmla="val 44560"/>
            </a:avLst>
          </a:prstGeom>
          <a:solidFill>
            <a:srgbClr val="00CC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accent2"/>
                </a:solidFill>
                <a:latin typeface="Arial" charset="0"/>
              </a:rPr>
              <a:t>Ta giữ nguyên tử của phân số và </a:t>
            </a:r>
          </a:p>
          <a:p>
            <a:r>
              <a:rPr lang="en-US" sz="2400" b="1">
                <a:solidFill>
                  <a:schemeClr val="accent2"/>
                </a:solidFill>
                <a:latin typeface="Arial" charset="0"/>
              </a:rPr>
              <a:t>nhân mẫu với số nguyên.</a:t>
            </a:r>
          </a:p>
        </p:txBody>
      </p:sp>
      <p:sp>
        <p:nvSpPr>
          <p:cNvPr id="198701" name="AutoShape 45"/>
          <p:cNvSpPr>
            <a:spLocks noChangeArrowheads="1"/>
          </p:cNvSpPr>
          <p:nvPr/>
        </p:nvSpPr>
        <p:spPr bwMode="auto">
          <a:xfrm>
            <a:off x="762000" y="3429000"/>
            <a:ext cx="7391400" cy="1143000"/>
          </a:xfrm>
          <a:prstGeom prst="wedgeRoundRectCallout">
            <a:avLst>
              <a:gd name="adj1" fmla="val 46093"/>
              <a:gd name="adj2" fmla="val -86250"/>
              <a:gd name="adj3" fmla="val 16667"/>
            </a:avLst>
          </a:prstGeom>
          <a:solidFill>
            <a:srgbClr val="FF7C8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Từ câu d, hãy cho biết </a:t>
            </a:r>
            <a:r>
              <a:rPr lang="vi-VN" sz="2400" b="1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ể chia một phân số cho một số nguyên ta làm nh</a:t>
            </a:r>
            <a:r>
              <a:rPr lang="vi-VN" sz="2400" b="1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 thế nào?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8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8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8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8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9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9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9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9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9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9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9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9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9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19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9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98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98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8" grpId="0"/>
      <p:bldP spid="198669" grpId="0"/>
      <p:bldP spid="198670" grpId="0"/>
      <p:bldP spid="198672" grpId="0"/>
      <p:bldP spid="198673" grpId="0"/>
      <p:bldP spid="198674" grpId="0"/>
      <p:bldP spid="198675" grpId="0"/>
      <p:bldP spid="198680" grpId="0"/>
      <p:bldP spid="198681" grpId="0"/>
      <p:bldP spid="198682" grpId="0"/>
      <p:bldP spid="198683" grpId="0"/>
      <p:bldP spid="198688" grpId="0"/>
      <p:bldP spid="198689" grpId="0"/>
      <p:bldP spid="198690" grpId="0"/>
      <p:bldP spid="198692" grpId="0"/>
      <p:bldP spid="198693" grpId="0"/>
      <p:bldP spid="198700" grpId="0" animBg="1"/>
      <p:bldP spid="1987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622300" y="1676400"/>
            <a:ext cx="8153400" cy="1570038"/>
          </a:xfrm>
          <a:prstGeom prst="rect">
            <a:avLst/>
          </a:prstGeom>
          <a:solidFill>
            <a:srgbClr val="F2F274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>
                <a:solidFill>
                  <a:schemeClr val="tx1"/>
                </a:solidFill>
                <a:latin typeface="Arial" charset="0"/>
                <a:sym typeface="Symbol" pitchFamily="18" charset="2"/>
              </a:rPr>
              <a:t> Muốn chia một phân số cho một số nguyên (khác 0), ta </a:t>
            </a:r>
            <a:r>
              <a:rPr lang="en-US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giữ nguyên tử</a:t>
            </a:r>
            <a:r>
              <a:rPr lang="en-US" b="1">
                <a:solidFill>
                  <a:schemeClr val="tx1"/>
                </a:solidFill>
                <a:latin typeface="Arial" charset="0"/>
                <a:sym typeface="Symbol" pitchFamily="18" charset="2"/>
              </a:rPr>
              <a:t>  của phân số và </a:t>
            </a:r>
            <a:r>
              <a:rPr lang="en-US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nhân mẫu với số nguyên</a:t>
            </a:r>
            <a:r>
              <a:rPr lang="en-US" b="1">
                <a:solidFill>
                  <a:schemeClr val="tx1"/>
                </a:solidFill>
                <a:latin typeface="Arial" charset="0"/>
                <a:sym typeface="Symbol" pitchFamily="18" charset="2"/>
              </a:rPr>
              <a:t>.</a:t>
            </a:r>
            <a:endParaRPr lang="en-US" b="1">
              <a:solidFill>
                <a:srgbClr val="3333FF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9221" name="Text Box 14"/>
          <p:cNvSpPr txBox="1">
            <a:spLocks noChangeArrowheads="1"/>
          </p:cNvSpPr>
          <p:nvPr/>
        </p:nvSpPr>
        <p:spPr bwMode="auto">
          <a:xfrm>
            <a:off x="0" y="990600"/>
            <a:ext cx="4127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rgbClr val="0000CC"/>
                </a:solidFill>
                <a:latin typeface="Arial" charset="0"/>
              </a:rPr>
              <a:t>*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b="1" u="sng">
                <a:solidFill>
                  <a:srgbClr val="0000CC"/>
                </a:solidFill>
                <a:latin typeface="Arial" charset="0"/>
              </a:rPr>
              <a:t>Nhận xét</a:t>
            </a:r>
            <a:r>
              <a:rPr lang="en-US" b="1">
                <a:solidFill>
                  <a:srgbClr val="0000CC"/>
                </a:solidFill>
                <a:latin typeface="Arial" charset="0"/>
              </a:rPr>
              <a:t>:</a:t>
            </a:r>
          </a:p>
        </p:txBody>
      </p:sp>
      <p:graphicFrame>
        <p:nvGraphicFramePr>
          <p:cNvPr id="9218" name="Object 16"/>
          <p:cNvGraphicFramePr>
            <a:graphicFrameLocks noChangeAspect="1"/>
          </p:cNvGraphicFramePr>
          <p:nvPr/>
        </p:nvGraphicFramePr>
        <p:xfrm>
          <a:off x="2971800" y="3581400"/>
          <a:ext cx="1143000" cy="996950"/>
        </p:xfrm>
        <a:graphic>
          <a:graphicData uri="http://schemas.openxmlformats.org/presentationml/2006/ole">
            <p:oleObj spid="_x0000_s9218" name="Equation" r:id="rId3" imgW="495085" imgH="431613" progId="Equation.DSMT4">
              <p:embed/>
            </p:oleObj>
          </a:graphicData>
        </a:graphic>
      </p:graphicFrame>
      <p:graphicFrame>
        <p:nvGraphicFramePr>
          <p:cNvPr id="9219" name="Object 17"/>
          <p:cNvGraphicFramePr>
            <a:graphicFrameLocks noChangeAspect="1"/>
          </p:cNvGraphicFramePr>
          <p:nvPr/>
        </p:nvGraphicFramePr>
        <p:xfrm>
          <a:off x="4114800" y="3581400"/>
          <a:ext cx="1676400" cy="966788"/>
        </p:xfrm>
        <a:graphic>
          <a:graphicData uri="http://schemas.openxmlformats.org/presentationml/2006/ole">
            <p:oleObj spid="_x0000_s9219" name="Equation" r:id="rId4" imgW="748975" imgH="431613" progId="Equation.DSMT4">
              <p:embed/>
            </p:oleObj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5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5_Equity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8_Concours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2875</TotalTime>
  <Words>801</Words>
  <Application>Microsoft PowerPoint</Application>
  <PresentationFormat>On-screen Show (4:3)</PresentationFormat>
  <Paragraphs>135</Paragraphs>
  <Slides>18</Slides>
  <Notes>3</Notes>
  <HiddenSlides>0</HiddenSlides>
  <MMClips>0</MMClips>
  <ScaleCrop>false</ScaleCrop>
  <HeadingPairs>
    <vt:vector size="10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18</vt:i4>
      </vt:variant>
      <vt:variant>
        <vt:lpstr>Custom Shows</vt:lpstr>
      </vt:variant>
      <vt:variant>
        <vt:i4>1</vt:i4>
      </vt:variant>
    </vt:vector>
  </HeadingPairs>
  <TitlesOfParts>
    <vt:vector size="32" baseType="lpstr">
      <vt:lpstr>VNI-Times</vt:lpstr>
      <vt:lpstr>Arial</vt:lpstr>
      <vt:lpstr>Wingdings 2</vt:lpstr>
      <vt:lpstr>Times New Roman</vt:lpstr>
      <vt:lpstr>Wingdings 3</vt:lpstr>
      <vt:lpstr>Verdana</vt:lpstr>
      <vt:lpstr>.VnTime</vt:lpstr>
      <vt:lpstr>Symbol</vt:lpstr>
      <vt:lpstr>5_Equity</vt:lpstr>
      <vt:lpstr>8_Concourse</vt:lpstr>
      <vt:lpstr>MathType 5.0 Equation</vt:lpstr>
      <vt:lpstr>MathType 6.0 Equation</vt:lpstr>
      <vt:lpstr>Microsoft Equation 3.0</vt:lpstr>
      <vt:lpstr>Slide 1</vt:lpstr>
      <vt:lpstr>Slide 2</vt:lpstr>
      <vt:lpstr>Slide 3</vt:lpstr>
      <vt:lpstr>Slide 4</vt:lpstr>
      <vt:lpstr>? Các số sau có là nghịch đảo của nhau không? Vì sao?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Hướng dẫn bài 88 - SGK</vt:lpstr>
      <vt:lpstr>Custom Show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bµi so¹n to¸n 7  TiÕt 12: Tr­êng hîp b»ng nhau thø hai cña tam gi¸c c¹nh-gãc-c¹nh</dc:title>
  <dc:creator>Dang Quang Huy</dc:creator>
  <cp:lastModifiedBy>CSTeam</cp:lastModifiedBy>
  <cp:revision>234</cp:revision>
  <dcterms:created xsi:type="dcterms:W3CDTF">2003-07-28T04:10:05Z</dcterms:created>
  <dcterms:modified xsi:type="dcterms:W3CDTF">2016-06-30T02:14:14Z</dcterms:modified>
</cp:coreProperties>
</file>