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1"/>
  </p:notesMasterIdLst>
  <p:sldIdLst>
    <p:sldId id="257" r:id="rId2"/>
    <p:sldId id="305" r:id="rId3"/>
    <p:sldId id="284" r:id="rId4"/>
    <p:sldId id="314" r:id="rId5"/>
    <p:sldId id="329" r:id="rId6"/>
    <p:sldId id="320" r:id="rId7"/>
    <p:sldId id="317" r:id="rId8"/>
    <p:sldId id="318" r:id="rId9"/>
    <p:sldId id="32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  <a:srgbClr val="0033CC"/>
    <a:srgbClr val="FF9900"/>
    <a:srgbClr val="FFFFFF"/>
    <a:srgbClr val="FFE5FF"/>
    <a:srgbClr val="BAECCD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87" autoAdjust="0"/>
    <p:restoredTop sz="94660"/>
  </p:normalViewPr>
  <p:slideViewPr>
    <p:cSldViewPr>
      <p:cViewPr>
        <p:scale>
          <a:sx n="60" d="100"/>
          <a:sy n="60" d="100"/>
        </p:scale>
        <p:origin x="65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image" Target="../media/image19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12" Type="http://schemas.openxmlformats.org/officeDocument/2006/relationships/image" Target="../media/image18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11" Type="http://schemas.openxmlformats.org/officeDocument/2006/relationships/image" Target="../media/image17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wmf"/><Relationship Id="rId9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51.wmf"/><Relationship Id="rId7" Type="http://schemas.openxmlformats.org/officeDocument/2006/relationships/image" Target="../media/image39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5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7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C637B730-B414-4EF0-A7B9-801A0E449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935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1F1A1-862D-4CBF-A344-133776959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7A49C-138F-449D-84D1-CE835C51F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6C13A-197E-4114-A88E-9E5448F7C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96799-324E-4FDC-BB52-17E1B893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3E47E-4799-4411-B3C6-0CC8666D3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40DC9-3CCB-4788-86DC-B2E4E5F62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14405D-C150-457A-B0D0-6C6747846B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A92AE-46CD-423D-835F-0BA9601519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43FAC-0A75-4BDE-A53D-B769BE3D95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8C200-37A3-49BE-A03A-78A3B83C0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F4627-BE7F-41B1-A9EC-E1E31C8C8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7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F3A2B615-CA3B-49AE-86DA-95A2F78EFA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35" r:id="rId4"/>
    <p:sldLayoutId id="2147483841" r:id="rId5"/>
    <p:sldLayoutId id="2147483836" r:id="rId6"/>
    <p:sldLayoutId id="2147483842" r:id="rId7"/>
    <p:sldLayoutId id="2147483843" r:id="rId8"/>
    <p:sldLayoutId id="2147483844" r:id="rId9"/>
    <p:sldLayoutId id="2147483837" r:id="rId10"/>
    <p:sldLayoutId id="2147483845" r:id="rId11"/>
  </p:sldLayoutIdLst>
  <p:transition spd="slow">
    <p:wheel spokes="3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4.wmf"/><Relationship Id="rId26" Type="http://schemas.openxmlformats.org/officeDocument/2006/relationships/image" Target="../media/image18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.wmf"/><Relationship Id="rId20" Type="http://schemas.openxmlformats.org/officeDocument/2006/relationships/image" Target="../media/image15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7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9.wmf"/><Relationship Id="rId10" Type="http://schemas.openxmlformats.org/officeDocument/2006/relationships/image" Target="../media/image10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2.wmf"/><Relationship Id="rId22" Type="http://schemas.openxmlformats.org/officeDocument/2006/relationships/image" Target="../media/image16.wmf"/><Relationship Id="rId27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image" Target="../media/image30.png"/><Relationship Id="rId18" Type="http://schemas.openxmlformats.org/officeDocument/2006/relationships/image" Target="../media/image35.png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3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25.wmf"/><Relationship Id="rId11" Type="http://schemas.openxmlformats.org/officeDocument/2006/relationships/image" Target="../media/image28.png"/><Relationship Id="rId5" Type="http://schemas.openxmlformats.org/officeDocument/2006/relationships/oleObject" Target="../embeddings/oleObject20.bin"/><Relationship Id="rId15" Type="http://schemas.openxmlformats.org/officeDocument/2006/relationships/image" Target="../media/image32.png"/><Relationship Id="rId10" Type="http://schemas.openxmlformats.org/officeDocument/2006/relationships/image" Target="../media/image27.wmf"/><Relationship Id="rId19" Type="http://schemas.openxmlformats.org/officeDocument/2006/relationships/image" Target="../media/image36.png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2.png"/><Relationship Id="rId18" Type="http://schemas.openxmlformats.org/officeDocument/2006/relationships/image" Target="../media/image47.png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41.wmf"/><Relationship Id="rId17" Type="http://schemas.openxmlformats.org/officeDocument/2006/relationships/image" Target="../media/image46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5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44.png"/><Relationship Id="rId10" Type="http://schemas.openxmlformats.org/officeDocument/2006/relationships/image" Target="../media/image40.wmf"/><Relationship Id="rId19" Type="http://schemas.openxmlformats.org/officeDocument/2006/relationships/image" Target="../media/image48.png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4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40.wmf"/><Relationship Id="rId26" Type="http://schemas.openxmlformats.org/officeDocument/2006/relationships/image" Target="../media/image60.png"/><Relationship Id="rId3" Type="http://schemas.openxmlformats.org/officeDocument/2006/relationships/oleObject" Target="../embeddings/oleObject28.bin"/><Relationship Id="rId21" Type="http://schemas.openxmlformats.org/officeDocument/2006/relationships/image" Target="../media/image55.png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5.bin"/><Relationship Id="rId25" Type="http://schemas.openxmlformats.org/officeDocument/2006/relationships/image" Target="../media/image5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9.wmf"/><Relationship Id="rId20" Type="http://schemas.openxmlformats.org/officeDocument/2006/relationships/image" Target="../media/image54.png"/><Relationship Id="rId29" Type="http://schemas.openxmlformats.org/officeDocument/2006/relationships/image" Target="../media/image63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32.bin"/><Relationship Id="rId24" Type="http://schemas.openxmlformats.org/officeDocument/2006/relationships/image" Target="../media/image58.png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23" Type="http://schemas.openxmlformats.org/officeDocument/2006/relationships/image" Target="../media/image57.png"/><Relationship Id="rId28" Type="http://schemas.openxmlformats.org/officeDocument/2006/relationships/image" Target="../media/image62.png"/><Relationship Id="rId10" Type="http://schemas.openxmlformats.org/officeDocument/2006/relationships/image" Target="../media/image52.wmf"/><Relationship Id="rId19" Type="http://schemas.openxmlformats.org/officeDocument/2006/relationships/image" Target="../media/image53.png"/><Relationship Id="rId31" Type="http://schemas.openxmlformats.org/officeDocument/2006/relationships/image" Target="../media/image65.png"/><Relationship Id="rId4" Type="http://schemas.openxmlformats.org/officeDocument/2006/relationships/image" Target="../media/image49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8.wmf"/><Relationship Id="rId22" Type="http://schemas.openxmlformats.org/officeDocument/2006/relationships/image" Target="../media/image56.png"/><Relationship Id="rId27" Type="http://schemas.openxmlformats.org/officeDocument/2006/relationships/image" Target="../media/image61.png"/><Relationship Id="rId30" Type="http://schemas.openxmlformats.org/officeDocument/2006/relationships/image" Target="../media/image6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oleObject" Target="../embeddings/oleObject36.bin"/><Relationship Id="rId7" Type="http://schemas.openxmlformats.org/officeDocument/2006/relationships/image" Target="../media/image7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7.wmf"/><Relationship Id="rId11" Type="http://schemas.openxmlformats.org/officeDocument/2006/relationships/image" Target="../media/image69.wmf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39.bin"/><Relationship Id="rId4" Type="http://schemas.openxmlformats.org/officeDocument/2006/relationships/image" Target="../media/image66.wmf"/><Relationship Id="rId9" Type="http://schemas.openxmlformats.org/officeDocument/2006/relationships/image" Target="../media/image6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7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6.wmf"/><Relationship Id="rId11" Type="http://schemas.openxmlformats.org/officeDocument/2006/relationships/image" Target="../media/image74.png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73.png"/><Relationship Id="rId4" Type="http://schemas.openxmlformats.org/officeDocument/2006/relationships/image" Target="../media/image71.wmf"/><Relationship Id="rId9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752600" y="533400"/>
            <a:ext cx="5121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 b="1" dirty="0">
                <a:latin typeface="Arial" charset="0"/>
              </a:rPr>
              <a:t>KIỂM TRA BÀI CŨ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685800" y="31242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dirty="0" err="1">
                <a:latin typeface="Arial" charset="0"/>
              </a:rPr>
              <a:t>Bài</a:t>
            </a:r>
            <a:r>
              <a:rPr lang="en-US" sz="2400" dirty="0">
                <a:latin typeface="Arial" charset="0"/>
              </a:rPr>
              <a:t> 1</a:t>
            </a:r>
            <a:r>
              <a:rPr lang="en-US" dirty="0">
                <a:latin typeface="Arial" charset="0"/>
              </a:rPr>
              <a:t>: </a:t>
            </a:r>
            <a:r>
              <a:rPr lang="en-US" sz="2400" dirty="0" err="1">
                <a:latin typeface="Arial" charset="0"/>
              </a:rPr>
              <a:t>Tính</a:t>
            </a:r>
            <a:r>
              <a:rPr lang="en-US" sz="2400" dirty="0">
                <a:latin typeface="Arial" charset="0"/>
              </a:rPr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667000" y="1295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FF0000"/>
                </a:solidFill>
                <a:latin typeface="Arial" charset="0"/>
              </a:rPr>
              <a:t>Phép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charset="0"/>
              </a:rPr>
              <a:t>cộng</a:t>
            </a:r>
            <a:r>
              <a:rPr lang="en-US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2400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" charset="0"/>
              </a:rPr>
              <a:t>số</a:t>
            </a:r>
            <a:endParaRPr lang="en-US" sz="2400" b="1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1393825" y="3116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034" name="Text Box 12"/>
          <p:cNvSpPr txBox="1">
            <a:spLocks noChangeArrowheads="1"/>
          </p:cNvSpPr>
          <p:nvPr/>
        </p:nvSpPr>
        <p:spPr bwMode="auto">
          <a:xfrm>
            <a:off x="1584325" y="29337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35" name="Text Box 15"/>
          <p:cNvSpPr txBox="1">
            <a:spLocks noChangeArrowheads="1"/>
          </p:cNvSpPr>
          <p:nvPr/>
        </p:nvSpPr>
        <p:spPr bwMode="auto">
          <a:xfrm>
            <a:off x="2286000" y="2743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36" name="Text Box 21"/>
          <p:cNvSpPr txBox="1">
            <a:spLocks noChangeArrowheads="1"/>
          </p:cNvSpPr>
          <p:nvPr/>
        </p:nvSpPr>
        <p:spPr bwMode="auto">
          <a:xfrm>
            <a:off x="3641725" y="27813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37" name="Text Box 23"/>
          <p:cNvSpPr txBox="1">
            <a:spLocks noChangeArrowheads="1"/>
          </p:cNvSpPr>
          <p:nvPr/>
        </p:nvSpPr>
        <p:spPr bwMode="auto">
          <a:xfrm>
            <a:off x="3336925" y="27051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6171" name="Object 27"/>
          <p:cNvGraphicFramePr>
            <a:graphicFrameLocks noChangeAspect="1"/>
          </p:cNvGraphicFramePr>
          <p:nvPr/>
        </p:nvGraphicFramePr>
        <p:xfrm>
          <a:off x="3048000" y="365760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266469" imgH="393359" progId="Equation.3">
                  <p:embed/>
                </p:oleObj>
              </mc:Choice>
              <mc:Fallback>
                <p:oleObj name="Equation" r:id="rId3" imgW="266469" imgH="393359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800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Text Box 28"/>
          <p:cNvSpPr txBox="1">
            <a:spLocks noChangeArrowheads="1"/>
          </p:cNvSpPr>
          <p:nvPr/>
        </p:nvSpPr>
        <p:spPr bwMode="auto">
          <a:xfrm>
            <a:off x="4479925" y="30099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39" name="Text Box 30"/>
          <p:cNvSpPr txBox="1">
            <a:spLocks noChangeArrowheads="1"/>
          </p:cNvSpPr>
          <p:nvPr/>
        </p:nvSpPr>
        <p:spPr bwMode="auto">
          <a:xfrm>
            <a:off x="381000" y="2743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040" name="Text Box 33"/>
          <p:cNvSpPr txBox="1">
            <a:spLocks noChangeArrowheads="1"/>
          </p:cNvSpPr>
          <p:nvPr/>
        </p:nvSpPr>
        <p:spPr bwMode="auto">
          <a:xfrm>
            <a:off x="1965325" y="36957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6185" name="Object 41"/>
          <p:cNvGraphicFramePr>
            <a:graphicFrameLocks noChangeAspect="1"/>
          </p:cNvGraphicFramePr>
          <p:nvPr/>
        </p:nvGraphicFramePr>
        <p:xfrm>
          <a:off x="3048000" y="4495800"/>
          <a:ext cx="9477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330057" imgH="393529" progId="Equation.3">
                  <p:embed/>
                </p:oleObj>
              </mc:Choice>
              <mc:Fallback>
                <p:oleObj name="Equation" r:id="rId5" imgW="330057" imgH="393529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495800"/>
                        <a:ext cx="9477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685800" y="1981200"/>
            <a:ext cx="78533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Muốn cộng hai phân số có cùng mẫu số ta làm thế nào?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914400" y="2362200"/>
            <a:ext cx="7183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66FF"/>
                </a:solidFill>
                <a:latin typeface="Arial" charset="0"/>
              </a:rPr>
              <a:t>(ta cộng hai tử số với nhau và giữ nguyên mẫu số).</a:t>
            </a:r>
          </a:p>
        </p:txBody>
      </p:sp>
      <p:graphicFrame>
        <p:nvGraphicFramePr>
          <p:cNvPr id="19" name="Object 27"/>
          <p:cNvGraphicFramePr>
            <a:graphicFrameLocks noChangeAspect="1"/>
          </p:cNvGraphicFramePr>
          <p:nvPr/>
        </p:nvGraphicFramePr>
        <p:xfrm>
          <a:off x="1371600" y="3657600"/>
          <a:ext cx="160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7" imgW="533169" imgH="393529" progId="Equation.3">
                  <p:embed/>
                </p:oleObj>
              </mc:Choice>
              <mc:Fallback>
                <p:oleObj name="Equation" r:id="rId7" imgW="533169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657600"/>
                        <a:ext cx="1600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1"/>
          <p:cNvGraphicFramePr>
            <a:graphicFrameLocks noChangeAspect="1"/>
          </p:cNvGraphicFramePr>
          <p:nvPr/>
        </p:nvGraphicFramePr>
        <p:xfrm>
          <a:off x="1295400" y="4495800"/>
          <a:ext cx="1860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9" imgW="647419" imgH="393529" progId="Equation.3">
                  <p:embed/>
                </p:oleObj>
              </mc:Choice>
              <mc:Fallback>
                <p:oleObj name="Equation" r:id="rId9" imgW="647419" imgH="39352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95800"/>
                        <a:ext cx="186055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/>
      <p:bldP spid="6152" grpId="0"/>
      <p:bldP spid="6188" grpId="0"/>
      <p:bldP spid="61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3429000" y="457200"/>
            <a:ext cx="2287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4000" b="1">
                <a:solidFill>
                  <a:srgbClr val="FF9900"/>
                </a:solidFill>
                <a:latin typeface="Arial" charset="0"/>
              </a:rPr>
              <a:t>BÀI MỚI</a:t>
            </a:r>
          </a:p>
        </p:txBody>
      </p:sp>
      <p:sp>
        <p:nvSpPr>
          <p:cNvPr id="65547" name="WordArt 11"/>
          <p:cNvSpPr>
            <a:spLocks noChangeArrowheads="1" noChangeShapeType="1" noTextEdit="1"/>
          </p:cNvSpPr>
          <p:nvPr/>
        </p:nvSpPr>
        <p:spPr bwMode="auto">
          <a:xfrm>
            <a:off x="1600200" y="1752600"/>
            <a:ext cx="5715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solidFill>
                  <a:srgbClr val="0033CC">
                    <a:alpha val="76077"/>
                  </a:srgbClr>
                </a:solidFill>
                <a:latin typeface="Arial"/>
                <a:cs typeface="Arial"/>
              </a:rPr>
              <a:t>PHÉP CỘNG PHÂN SỐ </a:t>
            </a:r>
          </a:p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solidFill>
                  <a:srgbClr val="0033CC">
                    <a:alpha val="76077"/>
                  </a:srgbClr>
                </a:solidFill>
                <a:latin typeface="Arial"/>
                <a:cs typeface="Arial"/>
              </a:rPr>
              <a:t>(tiếp theo)</a:t>
            </a:r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2" grpId="0"/>
      <p:bldP spid="655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152400" y="838200"/>
            <a:ext cx="1165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3333FF"/>
                </a:solidFill>
                <a:latin typeface="Arial" charset="0"/>
              </a:rPr>
              <a:t>1/ Ví dụ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:</a:t>
            </a:r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152400" y="1143000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Arial" charset="0"/>
              </a:rPr>
              <a:t>      </a:t>
            </a:r>
            <a:r>
              <a:rPr lang="en-US" sz="2000" dirty="0" err="1">
                <a:latin typeface="Arial" charset="0"/>
              </a:rPr>
              <a:t>Có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một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băng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giấy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màu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bạn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Hà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lấy</a:t>
            </a:r>
            <a:r>
              <a:rPr lang="en-US" sz="2000" dirty="0">
                <a:latin typeface="Arial" charset="0"/>
              </a:rPr>
              <a:t>       </a:t>
            </a:r>
            <a:r>
              <a:rPr lang="en-US" sz="2000" dirty="0" err="1">
                <a:latin typeface="Arial" charset="0"/>
              </a:rPr>
              <a:t>băng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giấy</a:t>
            </a:r>
            <a:r>
              <a:rPr lang="en-US" sz="2000" dirty="0">
                <a:latin typeface="Arial" charset="0"/>
              </a:rPr>
              <a:t>, </a:t>
            </a:r>
            <a:r>
              <a:rPr lang="en-US" sz="2000" dirty="0" err="1">
                <a:latin typeface="Arial" charset="0"/>
              </a:rPr>
              <a:t>bạn</a:t>
            </a:r>
            <a:r>
              <a:rPr lang="en-US" sz="2000" dirty="0">
                <a:latin typeface="Arial" charset="0"/>
              </a:rPr>
              <a:t> An </a:t>
            </a:r>
            <a:r>
              <a:rPr lang="en-US" sz="2000" dirty="0" err="1">
                <a:latin typeface="Arial" charset="0"/>
              </a:rPr>
              <a:t>lấy</a:t>
            </a:r>
            <a:r>
              <a:rPr lang="en-US" sz="2000" dirty="0">
                <a:latin typeface="Arial" charset="0"/>
              </a:rPr>
              <a:t>     </a:t>
            </a:r>
            <a:r>
              <a:rPr lang="en-US" sz="2000" dirty="0" err="1" smtClean="0">
                <a:latin typeface="Arial" charset="0"/>
              </a:rPr>
              <a:t>băng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 smtClean="0">
                <a:latin typeface="Arial" charset="0"/>
              </a:rPr>
              <a:t>giấy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>
                <a:latin typeface="Arial" charset="0"/>
              </a:rPr>
              <a:t>.  </a:t>
            </a:r>
          </a:p>
          <a:p>
            <a:endParaRPr lang="en-US" sz="2000" dirty="0" smtClean="0">
              <a:latin typeface="Arial" charset="0"/>
            </a:endParaRPr>
          </a:p>
          <a:p>
            <a:r>
              <a:rPr lang="en-US" sz="2000" dirty="0" err="1" smtClean="0">
                <a:latin typeface="Arial" charset="0"/>
              </a:rPr>
              <a:t>Hỏi</a:t>
            </a:r>
            <a:r>
              <a:rPr lang="en-US" sz="2000" dirty="0" smtClean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cả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hai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bạn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đã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lấy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bao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nhiêu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phần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của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băng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giấy</a:t>
            </a:r>
            <a:r>
              <a:rPr lang="en-US" sz="2000" dirty="0">
                <a:latin typeface="Arial" charset="0"/>
              </a:rPr>
              <a:t> </a:t>
            </a:r>
            <a:r>
              <a:rPr lang="en-US" sz="2000" dirty="0" err="1">
                <a:latin typeface="Arial" charset="0"/>
              </a:rPr>
              <a:t>màu</a:t>
            </a:r>
            <a:r>
              <a:rPr lang="en-US" sz="2000" dirty="0">
                <a:latin typeface="Arial" charset="0"/>
              </a:rPr>
              <a:t>?</a:t>
            </a:r>
          </a:p>
        </p:txBody>
      </p:sp>
      <p:sp>
        <p:nvSpPr>
          <p:cNvPr id="2065" name="Text Box 23"/>
          <p:cNvSpPr txBox="1">
            <a:spLocks noChangeArrowheads="1"/>
          </p:cNvSpPr>
          <p:nvPr/>
        </p:nvSpPr>
        <p:spPr bwMode="auto">
          <a:xfrm>
            <a:off x="304800" y="3276600"/>
            <a:ext cx="6858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6" name="Text Box 25"/>
          <p:cNvSpPr txBox="1">
            <a:spLocks noChangeArrowheads="1"/>
          </p:cNvSpPr>
          <p:nvPr/>
        </p:nvSpPr>
        <p:spPr bwMode="auto">
          <a:xfrm>
            <a:off x="609600" y="35052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2067" name="Text Box 45"/>
          <p:cNvSpPr txBox="1">
            <a:spLocks noChangeArrowheads="1"/>
          </p:cNvSpPr>
          <p:nvPr/>
        </p:nvSpPr>
        <p:spPr bwMode="auto">
          <a:xfrm>
            <a:off x="838200" y="-38100"/>
            <a:ext cx="7543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                                  </a:t>
            </a:r>
            <a:endParaRPr lang="en-US" sz="1600" b="1">
              <a:latin typeface="Arial" charset="0"/>
            </a:endParaRPr>
          </a:p>
          <a:p>
            <a:r>
              <a:rPr lang="en-US" sz="1600" b="1">
                <a:latin typeface="Arial" charset="0"/>
              </a:rPr>
              <a:t>                                                          Toán</a:t>
            </a:r>
          </a:p>
          <a:p>
            <a:r>
              <a:rPr lang="en-US" sz="1600">
                <a:latin typeface="Arial" charset="0"/>
              </a:rPr>
              <a:t>                               </a:t>
            </a:r>
            <a:r>
              <a:rPr lang="en-US" sz="2800" b="1">
                <a:solidFill>
                  <a:srgbClr val="FF3300"/>
                </a:solidFill>
                <a:latin typeface="Arial" charset="0"/>
              </a:rPr>
              <a:t>Phép cộng phân số (tt)</a:t>
            </a:r>
          </a:p>
        </p:txBody>
      </p:sp>
      <p:sp>
        <p:nvSpPr>
          <p:cNvPr id="2068" name="Rectangle 50"/>
          <p:cNvSpPr>
            <a:spLocks noChangeArrowheads="1"/>
          </p:cNvSpPr>
          <p:nvPr/>
        </p:nvSpPr>
        <p:spPr bwMode="auto">
          <a:xfrm>
            <a:off x="4451350" y="3246438"/>
            <a:ext cx="2428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 </a:t>
            </a:r>
          </a:p>
        </p:txBody>
      </p:sp>
      <p:sp>
        <p:nvSpPr>
          <p:cNvPr id="2069" name="Text Box 60"/>
          <p:cNvSpPr txBox="1">
            <a:spLocks noChangeArrowheads="1"/>
          </p:cNvSpPr>
          <p:nvPr/>
        </p:nvSpPr>
        <p:spPr bwMode="auto">
          <a:xfrm>
            <a:off x="4860925" y="12573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4397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9814927"/>
              </p:ext>
            </p:extLst>
          </p:nvPr>
        </p:nvGraphicFramePr>
        <p:xfrm>
          <a:off x="4724400" y="1066800"/>
          <a:ext cx="30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5" name="Equation" r:id="rId3" imgW="152334" imgH="393529" progId="Equation.3">
                  <p:embed/>
                </p:oleObj>
              </mc:Choice>
              <mc:Fallback>
                <p:oleObj name="Equation" r:id="rId3" imgW="152334" imgH="393529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066800"/>
                        <a:ext cx="30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0" name="Text Box 63"/>
          <p:cNvSpPr txBox="1">
            <a:spLocks noChangeArrowheads="1"/>
          </p:cNvSpPr>
          <p:nvPr/>
        </p:nvSpPr>
        <p:spPr bwMode="auto">
          <a:xfrm>
            <a:off x="2346325" y="51435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4402" name="Object 66"/>
          <p:cNvGraphicFramePr>
            <a:graphicFrameLocks noChangeAspect="1"/>
          </p:cNvGraphicFramePr>
          <p:nvPr/>
        </p:nvGraphicFramePr>
        <p:xfrm>
          <a:off x="4953000" y="3352800"/>
          <a:ext cx="554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6" name="Equation" r:id="rId5" imgW="253890" imgH="393529" progId="Equation.3">
                  <p:embed/>
                </p:oleObj>
              </mc:Choice>
              <mc:Fallback>
                <p:oleObj name="Equation" r:id="rId5" imgW="253890" imgH="393529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352800"/>
                        <a:ext cx="554038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05" name="Text Box 69"/>
          <p:cNvSpPr txBox="1">
            <a:spLocks noChangeArrowheads="1"/>
          </p:cNvSpPr>
          <p:nvPr/>
        </p:nvSpPr>
        <p:spPr bwMode="auto">
          <a:xfrm>
            <a:off x="685800" y="2190750"/>
            <a:ext cx="28051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Ta thực hiện phép tính:</a:t>
            </a:r>
          </a:p>
        </p:txBody>
      </p:sp>
      <p:sp>
        <p:nvSpPr>
          <p:cNvPr id="2072" name="Text Box 70"/>
          <p:cNvSpPr txBox="1">
            <a:spLocks noChangeArrowheads="1"/>
          </p:cNvSpPr>
          <p:nvPr/>
        </p:nvSpPr>
        <p:spPr bwMode="auto">
          <a:xfrm>
            <a:off x="4038600" y="20574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14409" name="Text Box 73"/>
          <p:cNvSpPr txBox="1">
            <a:spLocks noChangeArrowheads="1"/>
          </p:cNvSpPr>
          <p:nvPr/>
        </p:nvSpPr>
        <p:spPr bwMode="auto">
          <a:xfrm>
            <a:off x="304800" y="2895600"/>
            <a:ext cx="4086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Arial" charset="0"/>
              </a:rPr>
              <a:t>* </a:t>
            </a:r>
            <a:r>
              <a:rPr lang="en-US" sz="2000" b="1" dirty="0" err="1">
                <a:latin typeface="Arial" charset="0"/>
              </a:rPr>
              <a:t>Quy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đồng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mẫu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số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hai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phân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số</a:t>
            </a:r>
            <a:r>
              <a:rPr lang="en-US" sz="2000" dirty="0">
                <a:latin typeface="Arial" charset="0"/>
              </a:rPr>
              <a:t>:</a:t>
            </a:r>
          </a:p>
        </p:txBody>
      </p:sp>
      <p:sp>
        <p:nvSpPr>
          <p:cNvPr id="2074" name="Text Box 77"/>
          <p:cNvSpPr txBox="1">
            <a:spLocks noChangeArrowheads="1"/>
          </p:cNvSpPr>
          <p:nvPr/>
        </p:nvSpPr>
        <p:spPr bwMode="auto">
          <a:xfrm>
            <a:off x="2346325" y="3390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4414" name="Object 78"/>
          <p:cNvGraphicFramePr>
            <a:graphicFrameLocks noChangeAspect="1"/>
          </p:cNvGraphicFramePr>
          <p:nvPr/>
        </p:nvGraphicFramePr>
        <p:xfrm>
          <a:off x="1600200" y="3276600"/>
          <a:ext cx="838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7" imgW="304536" imgH="393359" progId="Equation.3">
                  <p:embed/>
                </p:oleObj>
              </mc:Choice>
              <mc:Fallback>
                <p:oleObj name="Equation" r:id="rId7" imgW="304536" imgH="393359" progId="Equation.3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838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19" name="Object 83"/>
          <p:cNvGraphicFramePr>
            <a:graphicFrameLocks noChangeAspect="1"/>
          </p:cNvGraphicFramePr>
          <p:nvPr/>
        </p:nvGraphicFramePr>
        <p:xfrm>
          <a:off x="2667000" y="3352800"/>
          <a:ext cx="533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9" imgW="266469" imgH="393359" progId="Equation.3">
                  <p:embed/>
                </p:oleObj>
              </mc:Choice>
              <mc:Fallback>
                <p:oleObj name="Equation" r:id="rId9" imgW="266469" imgH="393359" progId="Equation.3">
                  <p:embed/>
                  <p:pic>
                    <p:nvPicPr>
                      <p:cNvPr id="0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533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5" name="Text Box 85"/>
          <p:cNvSpPr txBox="1">
            <a:spLocks noChangeArrowheads="1"/>
          </p:cNvSpPr>
          <p:nvPr/>
        </p:nvSpPr>
        <p:spPr bwMode="auto">
          <a:xfrm>
            <a:off x="5927725" y="3390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4422" name="Object 86"/>
          <p:cNvGraphicFramePr>
            <a:graphicFrameLocks noChangeAspect="1"/>
          </p:cNvGraphicFramePr>
          <p:nvPr/>
        </p:nvGraphicFramePr>
        <p:xfrm>
          <a:off x="5562600" y="3352800"/>
          <a:ext cx="68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11" imgW="304536" imgH="393359" progId="Equation.3">
                  <p:embed/>
                </p:oleObj>
              </mc:Choice>
              <mc:Fallback>
                <p:oleObj name="Equation" r:id="rId11" imgW="304536" imgH="393359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352800"/>
                        <a:ext cx="6858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6" name="Text Box 88"/>
          <p:cNvSpPr txBox="1">
            <a:spLocks noChangeArrowheads="1"/>
          </p:cNvSpPr>
          <p:nvPr/>
        </p:nvSpPr>
        <p:spPr bwMode="auto">
          <a:xfrm>
            <a:off x="6613525" y="3390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4425" name="Object 89"/>
          <p:cNvGraphicFramePr>
            <a:graphicFrameLocks noChangeAspect="1"/>
          </p:cNvGraphicFramePr>
          <p:nvPr/>
        </p:nvGraphicFramePr>
        <p:xfrm>
          <a:off x="6400800" y="3352800"/>
          <a:ext cx="533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13" imgW="266469" imgH="393359" progId="Equation.3">
                  <p:embed/>
                </p:oleObj>
              </mc:Choice>
              <mc:Fallback>
                <p:oleObj name="Equation" r:id="rId13" imgW="266469" imgH="393359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352800"/>
                        <a:ext cx="533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26" name="Text Box 90"/>
          <p:cNvSpPr txBox="1">
            <a:spLocks noChangeArrowheads="1"/>
          </p:cNvSpPr>
          <p:nvPr/>
        </p:nvSpPr>
        <p:spPr bwMode="auto">
          <a:xfrm>
            <a:off x="381000" y="4038600"/>
            <a:ext cx="25923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latin typeface="Arial" charset="0"/>
              </a:rPr>
              <a:t>* </a:t>
            </a:r>
            <a:r>
              <a:rPr lang="en-US" sz="2000" b="1" dirty="0" err="1">
                <a:latin typeface="Arial" charset="0"/>
              </a:rPr>
              <a:t>Cộng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hai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phân</a:t>
            </a:r>
            <a:r>
              <a:rPr lang="en-US" sz="2000" b="1" dirty="0">
                <a:latin typeface="Arial" charset="0"/>
              </a:rPr>
              <a:t> </a:t>
            </a:r>
            <a:r>
              <a:rPr lang="en-US" sz="2000" b="1" dirty="0" err="1">
                <a:latin typeface="Arial" charset="0"/>
              </a:rPr>
              <a:t>số</a:t>
            </a:r>
            <a:r>
              <a:rPr lang="en-US" sz="2000" b="1" dirty="0">
                <a:latin typeface="Arial" charset="0"/>
              </a:rPr>
              <a:t>:</a:t>
            </a:r>
          </a:p>
        </p:txBody>
      </p:sp>
      <p:graphicFrame>
        <p:nvGraphicFramePr>
          <p:cNvPr id="14430" name="Object 9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5908031"/>
              </p:ext>
            </p:extLst>
          </p:nvPr>
        </p:nvGraphicFramePr>
        <p:xfrm>
          <a:off x="7543800" y="1038225"/>
          <a:ext cx="304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15" imgW="139639" imgH="393529" progId="Equation.3">
                  <p:embed/>
                </p:oleObj>
              </mc:Choice>
              <mc:Fallback>
                <p:oleObj name="Equation" r:id="rId15" imgW="139639" imgH="393529" progId="Equation.3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1038225"/>
                        <a:ext cx="3048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5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5741252"/>
              </p:ext>
            </p:extLst>
          </p:nvPr>
        </p:nvGraphicFramePr>
        <p:xfrm>
          <a:off x="2743200" y="4495800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17" imgW="253890" imgH="393529" progId="Equation.3">
                  <p:embed/>
                </p:oleObj>
              </mc:Choice>
              <mc:Fallback>
                <p:oleObj name="Equation" r:id="rId17" imgW="253890" imgH="393529" progId="Equation.3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95800"/>
                        <a:ext cx="914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7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6048955"/>
              </p:ext>
            </p:extLst>
          </p:nvPr>
        </p:nvGraphicFramePr>
        <p:xfrm>
          <a:off x="3657600" y="45720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19" imgW="266469" imgH="393359" progId="Equation.3">
                  <p:embed/>
                </p:oleObj>
              </mc:Choice>
              <mc:Fallback>
                <p:oleObj name="Equation" r:id="rId19" imgW="266469" imgH="393359" progId="Equation.3">
                  <p:embed/>
                  <p:pic>
                    <p:nvPicPr>
                      <p:cNvPr id="0" name="Object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572000"/>
                        <a:ext cx="83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" name="Text Box 103"/>
          <p:cNvSpPr txBox="1">
            <a:spLocks noChangeArrowheads="1"/>
          </p:cNvSpPr>
          <p:nvPr/>
        </p:nvSpPr>
        <p:spPr bwMode="auto">
          <a:xfrm>
            <a:off x="4403725" y="43815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4441" name="Text Box 105"/>
          <p:cNvSpPr txBox="1">
            <a:spLocks noChangeArrowheads="1"/>
          </p:cNvSpPr>
          <p:nvPr/>
        </p:nvSpPr>
        <p:spPr bwMode="auto">
          <a:xfrm>
            <a:off x="381000" y="5410200"/>
            <a:ext cx="1533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0033CC"/>
                </a:solidFill>
                <a:latin typeface="Arial" charset="0"/>
              </a:rPr>
              <a:t>2/ Ghi nhớ</a:t>
            </a:r>
            <a:r>
              <a:rPr lang="en-US" sz="2000">
                <a:solidFill>
                  <a:srgbClr val="0033CC"/>
                </a:solidFill>
                <a:latin typeface="Arial" charset="0"/>
              </a:rPr>
              <a:t>:</a:t>
            </a:r>
          </a:p>
        </p:txBody>
      </p:sp>
      <p:sp>
        <p:nvSpPr>
          <p:cNvPr id="14442" name="Text Box 106"/>
          <p:cNvSpPr txBox="1">
            <a:spLocks noChangeArrowheads="1"/>
          </p:cNvSpPr>
          <p:nvPr/>
        </p:nvSpPr>
        <p:spPr bwMode="auto">
          <a:xfrm>
            <a:off x="1981200" y="5410200"/>
            <a:ext cx="6338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latin typeface="Arial" charset="0"/>
              </a:rPr>
              <a:t>Muốn cộng hai phân số khác mẫu số, ta quy đồng </a:t>
            </a:r>
          </a:p>
          <a:p>
            <a:r>
              <a:rPr lang="en-US" sz="2000" b="1">
                <a:latin typeface="Arial" charset="0"/>
              </a:rPr>
              <a:t>mẫu số hai phân số, rồi cộng hai phân số đó.</a:t>
            </a:r>
          </a:p>
        </p:txBody>
      </p:sp>
      <p:graphicFrame>
        <p:nvGraphicFramePr>
          <p:cNvPr id="14505" name="Object 1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490909"/>
              </p:ext>
            </p:extLst>
          </p:nvPr>
        </p:nvGraphicFramePr>
        <p:xfrm>
          <a:off x="4495800" y="457200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21" imgW="152334" imgH="393529" progId="Equation.3">
                  <p:embed/>
                </p:oleObj>
              </mc:Choice>
              <mc:Fallback>
                <p:oleObj name="Equation" r:id="rId21" imgW="152334" imgH="393529" progId="Equation.3">
                  <p:embed/>
                  <p:pic>
                    <p:nvPicPr>
                      <p:cNvPr id="0" name="Object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57200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06" name="Object 170"/>
          <p:cNvGraphicFramePr>
            <a:graphicFrameLocks noChangeAspect="1"/>
          </p:cNvGraphicFramePr>
          <p:nvPr/>
        </p:nvGraphicFramePr>
        <p:xfrm>
          <a:off x="990600" y="3276600"/>
          <a:ext cx="533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23" imgW="266469" imgH="393359" progId="Equation.3">
                  <p:embed/>
                </p:oleObj>
              </mc:Choice>
              <mc:Fallback>
                <p:oleObj name="Equation" r:id="rId23" imgW="266469" imgH="393359" progId="Equation.3">
                  <p:embed/>
                  <p:pic>
                    <p:nvPicPr>
                      <p:cNvPr id="0" name="Object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76600"/>
                        <a:ext cx="5334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12" name="Oval 176"/>
          <p:cNvSpPr>
            <a:spLocks noChangeArrowheads="1"/>
          </p:cNvSpPr>
          <p:nvPr/>
        </p:nvSpPr>
        <p:spPr bwMode="auto">
          <a:xfrm>
            <a:off x="2819400" y="3352800"/>
            <a:ext cx="457200" cy="762000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14513" name="Oval 177"/>
          <p:cNvSpPr>
            <a:spLocks noChangeArrowheads="1"/>
          </p:cNvSpPr>
          <p:nvPr/>
        </p:nvSpPr>
        <p:spPr bwMode="auto">
          <a:xfrm>
            <a:off x="6553200" y="3352800"/>
            <a:ext cx="457200" cy="762000"/>
          </a:xfrm>
          <a:prstGeom prst="ellipse">
            <a:avLst/>
          </a:pr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40" name="Object 1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602736"/>
              </p:ext>
            </p:extLst>
          </p:nvPr>
        </p:nvGraphicFramePr>
        <p:xfrm>
          <a:off x="3657600" y="2133600"/>
          <a:ext cx="762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25" imgW="380835" imgH="393529" progId="Equation.3">
                  <p:embed/>
                </p:oleObj>
              </mc:Choice>
              <mc:Fallback>
                <p:oleObj name="Equation" r:id="rId25" imgW="380835" imgH="393529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7620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494862"/>
              </p:ext>
            </p:extLst>
          </p:nvPr>
        </p:nvGraphicFramePr>
        <p:xfrm>
          <a:off x="1200150" y="4514850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Equation" r:id="rId27" imgW="495085" imgH="393529" progId="Equation.3">
                  <p:embed/>
                </p:oleObj>
              </mc:Choice>
              <mc:Fallback>
                <p:oleObj name="Equation" r:id="rId27" imgW="495085" imgH="393529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150" y="4514850"/>
                        <a:ext cx="15621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4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4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4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14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14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5" dur="500"/>
                                        <p:tgtEl>
                                          <p:spTgt spid="14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1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14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0" dur="80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1" dur="80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80"/>
                                        <p:tgtEl>
                                          <p:spTgt spid="14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5" grpId="0"/>
      <p:bldP spid="14356" grpId="0"/>
      <p:bldP spid="14405" grpId="0"/>
      <p:bldP spid="14409" grpId="0"/>
      <p:bldP spid="14426" grpId="0"/>
      <p:bldP spid="14441" grpId="0"/>
      <p:bldP spid="14442" grpId="0"/>
      <p:bldP spid="14512" grpId="0" animBg="1"/>
      <p:bldP spid="145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3"/>
          <p:cNvSpPr txBox="1">
            <a:spLocks noChangeArrowheads="1"/>
          </p:cNvSpPr>
          <p:nvPr/>
        </p:nvSpPr>
        <p:spPr bwMode="auto">
          <a:xfrm>
            <a:off x="1219200" y="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3085" name="Text Box 84"/>
          <p:cNvSpPr txBox="1">
            <a:spLocks noChangeArrowheads="1"/>
          </p:cNvSpPr>
          <p:nvPr/>
        </p:nvSpPr>
        <p:spPr bwMode="auto">
          <a:xfrm>
            <a:off x="285750" y="409307"/>
            <a:ext cx="88582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Arial" charset="0"/>
              </a:rPr>
              <a:t>1/ </a:t>
            </a:r>
            <a:r>
              <a:rPr lang="en-US" sz="2400" b="1" dirty="0" err="1">
                <a:latin typeface="Arial" charset="0"/>
              </a:rPr>
              <a:t>Ví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dụ</a:t>
            </a:r>
            <a:r>
              <a:rPr lang="en-US" sz="2400" b="1" dirty="0">
                <a:latin typeface="Arial" charset="0"/>
              </a:rPr>
              <a:t>:</a:t>
            </a:r>
          </a:p>
          <a:p>
            <a:r>
              <a:rPr lang="en-US" sz="2400" b="1" dirty="0">
                <a:latin typeface="Arial" charset="0"/>
              </a:rPr>
              <a:t>2/ </a:t>
            </a:r>
            <a:r>
              <a:rPr lang="en-US" sz="2400" b="1" dirty="0" err="1">
                <a:latin typeface="Arial" charset="0"/>
              </a:rPr>
              <a:t>Ghi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nhớ</a:t>
            </a:r>
            <a:r>
              <a:rPr lang="en-US" sz="2400" b="1" dirty="0">
                <a:latin typeface="Arial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Muốn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cộng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khác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mẫu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, ta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quy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đồng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mẫu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2400" b="1" dirty="0" smtClean="0">
                <a:solidFill>
                  <a:srgbClr val="FF0000"/>
                </a:solidFill>
                <a:latin typeface="Arial" charset="0"/>
              </a:rPr>
              <a:t>, </a:t>
            </a:r>
            <a:r>
              <a:rPr lang="en-US" sz="2400" b="1" dirty="0" err="1" smtClean="0">
                <a:solidFill>
                  <a:srgbClr val="FF0000"/>
                </a:solidFill>
                <a:latin typeface="Arial" charset="0"/>
              </a:rPr>
              <a:t>rồi</a:t>
            </a:r>
            <a:r>
              <a:rPr lang="en-US" sz="2400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cộng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hai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đó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.</a:t>
            </a:r>
          </a:p>
        </p:txBody>
      </p:sp>
      <p:sp>
        <p:nvSpPr>
          <p:cNvPr id="85078" name="Text Box 86"/>
          <p:cNvSpPr txBox="1">
            <a:spLocks noChangeArrowheads="1"/>
          </p:cNvSpPr>
          <p:nvPr/>
        </p:nvSpPr>
        <p:spPr bwMode="auto">
          <a:xfrm>
            <a:off x="762000" y="1995398"/>
            <a:ext cx="10198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dirty="0" err="1">
                <a:latin typeface="Arial" charset="0"/>
              </a:rPr>
              <a:t>Ví</a:t>
            </a:r>
            <a:r>
              <a:rPr lang="en-US" sz="2400" b="1" i="1" dirty="0">
                <a:latin typeface="Arial" charset="0"/>
              </a:rPr>
              <a:t> </a:t>
            </a:r>
            <a:r>
              <a:rPr lang="en-US" sz="2400" b="1" i="1" dirty="0" err="1">
                <a:latin typeface="Arial" charset="0"/>
              </a:rPr>
              <a:t>dụ</a:t>
            </a:r>
            <a:r>
              <a:rPr lang="en-US" sz="2400" i="1" dirty="0">
                <a:latin typeface="Arial" charset="0"/>
              </a:rPr>
              <a:t>:</a:t>
            </a:r>
          </a:p>
        </p:txBody>
      </p:sp>
      <p:graphicFrame>
        <p:nvGraphicFramePr>
          <p:cNvPr id="85090" name="Object 98"/>
          <p:cNvGraphicFramePr>
            <a:graphicFrameLocks noChangeAspect="1"/>
          </p:cNvGraphicFramePr>
          <p:nvPr/>
        </p:nvGraphicFramePr>
        <p:xfrm>
          <a:off x="1989138" y="1981200"/>
          <a:ext cx="1582737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3" imgW="380835" imgH="393529" progId="Equation.3">
                  <p:embed/>
                </p:oleObj>
              </mc:Choice>
              <mc:Fallback>
                <p:oleObj name="Equation" r:id="rId3" imgW="380835" imgH="393529" progId="Equation.3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38" y="1981200"/>
                        <a:ext cx="1582737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641321" y="2057400"/>
                <a:ext cx="766235" cy="78034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1321" y="2057400"/>
                <a:ext cx="766235" cy="780342"/>
              </a:xfrm>
              <a:prstGeom prst="rect">
                <a:avLst/>
              </a:prstGeom>
              <a:blipFill rotWithShape="0">
                <a:blip r:embed="rId5"/>
                <a:stretch>
                  <a:fillRect l="-35714" t="-5469" b="-17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4521200" y="2057400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200" y="2057400"/>
                <a:ext cx="766235" cy="783420"/>
              </a:xfrm>
              <a:prstGeom prst="rect">
                <a:avLst/>
              </a:prstGeom>
              <a:blipFill rotWithShape="0">
                <a:blip r:embed="rId6"/>
                <a:stretch>
                  <a:fillRect l="-36800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5470525" y="2080244"/>
                <a:ext cx="766235" cy="782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0525" y="2080244"/>
                <a:ext cx="766235" cy="782330"/>
              </a:xfrm>
              <a:prstGeom prst="rect">
                <a:avLst/>
              </a:prstGeom>
              <a:blipFill rotWithShape="0">
                <a:blip r:embed="rId7"/>
                <a:stretch>
                  <a:fillRect l="-35714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5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5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78" grpId="0"/>
      <p:bldP spid="2" grpId="0"/>
      <p:bldP spid="4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3"/>
          <p:cNvSpPr txBox="1">
            <a:spLocks noChangeArrowheads="1"/>
          </p:cNvSpPr>
          <p:nvPr/>
        </p:nvSpPr>
        <p:spPr bwMode="auto">
          <a:xfrm>
            <a:off x="5241925" y="37719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3" name="Text Box 95"/>
          <p:cNvSpPr txBox="1">
            <a:spLocks noChangeArrowheads="1"/>
          </p:cNvSpPr>
          <p:nvPr/>
        </p:nvSpPr>
        <p:spPr bwMode="auto">
          <a:xfrm>
            <a:off x="5775325" y="16383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4" name="Text Box 99"/>
          <p:cNvSpPr txBox="1">
            <a:spLocks noChangeArrowheads="1"/>
          </p:cNvSpPr>
          <p:nvPr/>
        </p:nvSpPr>
        <p:spPr bwMode="auto">
          <a:xfrm>
            <a:off x="3184525" y="16383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" name="Text Box 114"/>
          <p:cNvSpPr txBox="1">
            <a:spLocks noChangeArrowheads="1"/>
          </p:cNvSpPr>
          <p:nvPr/>
        </p:nvSpPr>
        <p:spPr bwMode="auto">
          <a:xfrm>
            <a:off x="647815" y="405468"/>
            <a:ext cx="224131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cs typeface="Times New Roman" panose="02020603050405020304" pitchFamily="18" charset="0"/>
              </a:rPr>
              <a:t>3/ </a:t>
            </a:r>
            <a:r>
              <a:rPr lang="en-US" sz="2800" b="1" dirty="0" err="1">
                <a:cs typeface="Times New Roman" panose="02020603050405020304" pitchFamily="18" charset="0"/>
              </a:rPr>
              <a:t>Luyện</a:t>
            </a:r>
            <a:r>
              <a:rPr lang="en-US" sz="2800" b="1" dirty="0"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" name="Text Box 115"/>
          <p:cNvSpPr txBox="1">
            <a:spLocks noChangeArrowheads="1"/>
          </p:cNvSpPr>
          <p:nvPr/>
        </p:nvSpPr>
        <p:spPr bwMode="auto">
          <a:xfrm>
            <a:off x="1107234" y="1007597"/>
            <a:ext cx="10919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7" name="Text Box 116"/>
          <p:cNvSpPr txBox="1">
            <a:spLocks noChangeArrowheads="1"/>
          </p:cNvSpPr>
          <p:nvPr/>
        </p:nvSpPr>
        <p:spPr bwMode="auto">
          <a:xfrm>
            <a:off x="2021634" y="1007597"/>
            <a:ext cx="8627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Tính</a:t>
            </a:r>
            <a:endParaRPr lang="en-US" sz="2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Text Box 118"/>
          <p:cNvSpPr txBox="1">
            <a:spLocks noChangeArrowheads="1"/>
          </p:cNvSpPr>
          <p:nvPr/>
        </p:nvSpPr>
        <p:spPr bwMode="auto">
          <a:xfrm>
            <a:off x="1584325" y="17145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9" name="Object 1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112690"/>
              </p:ext>
            </p:extLst>
          </p:nvPr>
        </p:nvGraphicFramePr>
        <p:xfrm>
          <a:off x="1219200" y="1600200"/>
          <a:ext cx="198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3" imgW="533169" imgH="393529" progId="Equation.3">
                  <p:embed/>
                </p:oleObj>
              </mc:Choice>
              <mc:Fallback>
                <p:oleObj name="Equation" r:id="rId3" imgW="53316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00200"/>
                        <a:ext cx="1981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137"/>
          <p:cNvSpPr txBox="1">
            <a:spLocks noChangeArrowheads="1"/>
          </p:cNvSpPr>
          <p:nvPr/>
        </p:nvSpPr>
        <p:spPr bwMode="auto">
          <a:xfrm>
            <a:off x="1508125" y="25527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2" name="Object 1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567745"/>
              </p:ext>
            </p:extLst>
          </p:nvPr>
        </p:nvGraphicFramePr>
        <p:xfrm>
          <a:off x="1219200" y="2514600"/>
          <a:ext cx="2057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5" imgW="520474" imgH="393529" progId="Equation.3">
                  <p:embed/>
                </p:oleObj>
              </mc:Choice>
              <mc:Fallback>
                <p:oleObj name="Equation" r:id="rId5" imgW="52047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20574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45"/>
          <p:cNvSpPr txBox="1">
            <a:spLocks noChangeArrowheads="1"/>
          </p:cNvSpPr>
          <p:nvPr/>
        </p:nvSpPr>
        <p:spPr bwMode="auto">
          <a:xfrm>
            <a:off x="3032125" y="270510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15" name="Object 1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479287"/>
              </p:ext>
            </p:extLst>
          </p:nvPr>
        </p:nvGraphicFramePr>
        <p:xfrm>
          <a:off x="1219200" y="3429000"/>
          <a:ext cx="1981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7" imgW="520474" imgH="393529" progId="Equation.3">
                  <p:embed/>
                </p:oleObj>
              </mc:Choice>
              <mc:Fallback>
                <p:oleObj name="Equation" r:id="rId7" imgW="52047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19812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75449"/>
              </p:ext>
            </p:extLst>
          </p:nvPr>
        </p:nvGraphicFramePr>
        <p:xfrm>
          <a:off x="4972050" y="1339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9" imgW="114151" imgH="215619" progId="Equation.3">
                  <p:embed/>
                </p:oleObj>
              </mc:Choice>
              <mc:Fallback>
                <p:oleObj name="Equation" r:id="rId9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13398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392487" y="1632588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2487" y="1632588"/>
                <a:ext cx="766235" cy="783420"/>
              </a:xfrm>
              <a:prstGeom prst="rect">
                <a:avLst/>
              </a:prstGeom>
              <a:blipFill rotWithShape="0">
                <a:blip r:embed="rId11"/>
                <a:stretch>
                  <a:fillRect l="-36800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272366" y="1632588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366" y="1632588"/>
                <a:ext cx="766235" cy="783420"/>
              </a:xfrm>
              <a:prstGeom prst="rect">
                <a:avLst/>
              </a:prstGeom>
              <a:blipFill rotWithShape="0">
                <a:blip r:embed="rId12"/>
                <a:stretch>
                  <a:fillRect l="-36508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221691" y="1655432"/>
                <a:ext cx="766235" cy="782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1691" y="1655432"/>
                <a:ext cx="766235" cy="782330"/>
              </a:xfrm>
              <a:prstGeom prst="rect">
                <a:avLst/>
              </a:prstGeom>
              <a:blipFill rotWithShape="0">
                <a:blip r:embed="rId13"/>
                <a:stretch>
                  <a:fillRect l="-36800" t="-5469" b="-17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3350682" y="2623188"/>
                <a:ext cx="766235" cy="7948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0682" y="2623188"/>
                <a:ext cx="766235" cy="794833"/>
              </a:xfrm>
              <a:prstGeom prst="rect">
                <a:avLst/>
              </a:prstGeom>
              <a:blipFill rotWithShape="0">
                <a:blip r:embed="rId14"/>
                <a:stretch>
                  <a:fillRect l="-36800" t="-3817" b="-17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4230561" y="2623188"/>
                <a:ext cx="766235" cy="78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561" y="2623188"/>
                <a:ext cx="766235" cy="785793"/>
              </a:xfrm>
              <a:prstGeom prst="rect">
                <a:avLst/>
              </a:prstGeom>
              <a:blipFill rotWithShape="0">
                <a:blip r:embed="rId15"/>
                <a:stretch>
                  <a:fillRect l="-36508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5179886" y="2646032"/>
                <a:ext cx="766235" cy="7948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57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9886" y="2646032"/>
                <a:ext cx="766235" cy="794833"/>
              </a:xfrm>
              <a:prstGeom prst="rect">
                <a:avLst/>
              </a:prstGeom>
              <a:blipFill rotWithShape="0">
                <a:blip r:embed="rId16"/>
                <a:stretch>
                  <a:fillRect l="-36800" t="-3846" b="-1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3294995" y="3525723"/>
                <a:ext cx="766235" cy="78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995" y="3525723"/>
                <a:ext cx="766235" cy="785793"/>
              </a:xfrm>
              <a:prstGeom prst="rect">
                <a:avLst/>
              </a:prstGeom>
              <a:blipFill rotWithShape="0">
                <a:blip r:embed="rId17"/>
                <a:stretch>
                  <a:fillRect l="-36800" t="-5426" b="-17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4174874" y="3525723"/>
                <a:ext cx="766235" cy="786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4874" y="3525723"/>
                <a:ext cx="766235" cy="786882"/>
              </a:xfrm>
              <a:prstGeom prst="rect">
                <a:avLst/>
              </a:prstGeom>
              <a:blipFill rotWithShape="0">
                <a:blip r:embed="rId18"/>
                <a:stretch>
                  <a:fillRect l="-36508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5124199" y="3548567"/>
                <a:ext cx="766235" cy="786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4199" y="3548567"/>
                <a:ext cx="766235" cy="786882"/>
              </a:xfrm>
              <a:prstGeom prst="rect">
                <a:avLst/>
              </a:prstGeom>
              <a:blipFill rotWithShape="0">
                <a:blip r:embed="rId19"/>
                <a:stretch>
                  <a:fillRect l="-36800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59821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Rectangle 4"/>
          <p:cNvSpPr>
            <a:spLocks noChangeArrowheads="1"/>
          </p:cNvSpPr>
          <p:nvPr/>
        </p:nvSpPr>
        <p:spPr bwMode="auto">
          <a:xfrm>
            <a:off x="-381000" y="1951038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400">
              <a:latin typeface="Arial" charset="0"/>
            </a:endParaRPr>
          </a:p>
        </p:txBody>
      </p:sp>
      <p:sp>
        <p:nvSpPr>
          <p:cNvPr id="94218" name="AutoShape 10"/>
          <p:cNvSpPr>
            <a:spLocks noChangeArrowheads="1"/>
          </p:cNvSpPr>
          <p:nvPr/>
        </p:nvSpPr>
        <p:spPr bwMode="auto">
          <a:xfrm>
            <a:off x="2647891" y="2393752"/>
            <a:ext cx="2614254" cy="318932"/>
          </a:xfrm>
          <a:prstGeom prst="curvedUpArrow">
            <a:avLst>
              <a:gd name="adj1" fmla="val 166667"/>
              <a:gd name="adj2" fmla="val 333333"/>
              <a:gd name="adj3" fmla="val 3333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94219" name="AutoShape 11"/>
          <p:cNvSpPr>
            <a:spLocks noChangeArrowheads="1"/>
          </p:cNvSpPr>
          <p:nvPr/>
        </p:nvSpPr>
        <p:spPr bwMode="auto">
          <a:xfrm>
            <a:off x="4793218" y="2410601"/>
            <a:ext cx="2450945" cy="331787"/>
          </a:xfrm>
          <a:prstGeom prst="curvedUpArrow">
            <a:avLst>
              <a:gd name="adj1" fmla="val 140000"/>
              <a:gd name="adj2" fmla="val 280000"/>
              <a:gd name="adj3" fmla="val 28125"/>
            </a:avLst>
          </a:prstGeom>
          <a:gradFill rotWithShape="1">
            <a:gsLst>
              <a:gs pos="0">
                <a:srgbClr val="3333FF"/>
              </a:gs>
              <a:gs pos="100000">
                <a:srgbClr val="2D2DE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94232" name="Rectangle 24"/>
          <p:cNvSpPr>
            <a:spLocks noChangeArrowheads="1"/>
          </p:cNvSpPr>
          <p:nvPr/>
        </p:nvSpPr>
        <p:spPr bwMode="auto">
          <a:xfrm>
            <a:off x="350836" y="475447"/>
            <a:ext cx="1173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94233" name="Rectangle 25"/>
          <p:cNvSpPr>
            <a:spLocks noChangeArrowheads="1"/>
          </p:cNvSpPr>
          <p:nvPr/>
        </p:nvSpPr>
        <p:spPr bwMode="auto">
          <a:xfrm>
            <a:off x="1415187" y="475447"/>
            <a:ext cx="2518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Tính (</a:t>
            </a:r>
            <a:r>
              <a:rPr 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theo mẫu</a:t>
            </a:r>
            <a:r>
              <a:rPr 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4235" name="Rectangle 27"/>
          <p:cNvSpPr>
            <a:spLocks noChangeArrowheads="1"/>
          </p:cNvSpPr>
          <p:nvPr/>
        </p:nvSpPr>
        <p:spPr bwMode="auto">
          <a:xfrm>
            <a:off x="533400" y="1524000"/>
            <a:ext cx="9028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0066FF"/>
                </a:solidFill>
                <a:cs typeface="Times New Roman" panose="02020603050405020304" pitchFamily="18" charset="0"/>
              </a:rPr>
              <a:t>Mẫu</a:t>
            </a:r>
            <a:r>
              <a:rPr lang="en-US" sz="2400" b="1" dirty="0">
                <a:solidFill>
                  <a:srgbClr val="0066FF"/>
                </a:solidFill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94240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040711"/>
              </p:ext>
            </p:extLst>
          </p:nvPr>
        </p:nvGraphicFramePr>
        <p:xfrm>
          <a:off x="838200" y="3505200"/>
          <a:ext cx="21272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7" name="Equation" r:id="rId3" imgW="596641" imgH="393529" progId="Equation.3">
                  <p:embed/>
                </p:oleObj>
              </mc:Choice>
              <mc:Fallback>
                <p:oleObj name="Equation" r:id="rId3" imgW="596641" imgH="393529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05200"/>
                        <a:ext cx="212725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139594"/>
              </p:ext>
            </p:extLst>
          </p:nvPr>
        </p:nvGraphicFramePr>
        <p:xfrm>
          <a:off x="914400" y="4267200"/>
          <a:ext cx="19812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8" name="Equation" r:id="rId5" imgW="596641" imgH="393529" progId="Equation.3">
                  <p:embed/>
                </p:oleObj>
              </mc:Choice>
              <mc:Fallback>
                <p:oleObj name="Equation" r:id="rId5" imgW="596641" imgH="393529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267200"/>
                        <a:ext cx="19812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170580"/>
              </p:ext>
            </p:extLst>
          </p:nvPr>
        </p:nvGraphicFramePr>
        <p:xfrm>
          <a:off x="5486400" y="3429000"/>
          <a:ext cx="2514600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9" name="Equation" r:id="rId7" imgW="685800" imgH="393700" progId="Equation.3">
                  <p:embed/>
                </p:oleObj>
              </mc:Choice>
              <mc:Fallback>
                <p:oleObj name="Equation" r:id="rId7" imgW="685800" imgH="3937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429000"/>
                        <a:ext cx="2514600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4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182762"/>
              </p:ext>
            </p:extLst>
          </p:nvPr>
        </p:nvGraphicFramePr>
        <p:xfrm>
          <a:off x="5486400" y="4267200"/>
          <a:ext cx="22860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0" name="Equation" r:id="rId9" imgW="622030" imgH="393529" progId="Equation.3">
                  <p:embed/>
                </p:oleObj>
              </mc:Choice>
              <mc:Fallback>
                <p:oleObj name="Equation" r:id="rId9" imgW="622030" imgH="393529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267200"/>
                        <a:ext cx="228600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60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390385"/>
              </p:ext>
            </p:extLst>
          </p:nvPr>
        </p:nvGraphicFramePr>
        <p:xfrm>
          <a:off x="7315200" y="1436972"/>
          <a:ext cx="9667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1" name="Equation" r:id="rId11" imgW="342751" imgH="393529" progId="Equation.3">
                  <p:embed/>
                </p:oleObj>
              </mc:Choice>
              <mc:Fallback>
                <p:oleObj name="Equation" r:id="rId11" imgW="342751" imgH="393529" progId="Equation.3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436972"/>
                        <a:ext cx="9667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3276600" y="1371600"/>
                <a:ext cx="557845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1371600"/>
                <a:ext cx="557845" cy="921984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3955018" y="1436972"/>
                <a:ext cx="1676400" cy="8826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0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5 </m:t>
                        </m:r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 3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7 </m:t>
                        </m:r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 3</m:t>
                        </m:r>
                      </m:den>
                    </m:f>
                  </m:oMath>
                </a14:m>
                <a:r>
                  <a:rPr lang="en-US" sz="3200" dirty="0" smtClean="0"/>
                  <a:t> =</a:t>
                </a:r>
                <a:endParaRPr lang="en-US" sz="32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018" y="1436972"/>
                <a:ext cx="1676400" cy="882614"/>
              </a:xfrm>
              <a:prstGeom prst="rect">
                <a:avLst/>
              </a:prstGeom>
              <a:blipFill rotWithShape="0">
                <a:blip r:embed="rId14"/>
                <a:stretch>
                  <a:fillRect l="-18545" t="-3448" r="-7636" b="-179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5670627" y="1377285"/>
                <a:ext cx="557845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21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0627" y="1377285"/>
                <a:ext cx="557845" cy="921984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6365283" y="1371600"/>
                <a:ext cx="1676400" cy="96718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400" dirty="0" smtClean="0"/>
                  <a:t>+</a:t>
                </a:r>
                <a:r>
                  <a:rPr lang="en-US" sz="4400" dirty="0" smtClean="0">
                    <a:solidFill>
                      <a:srgbClr val="FF33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FF3300"/>
                            </a:solidFill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:endParaRPr lang="en-US" sz="36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5283" y="1371600"/>
                <a:ext cx="1676400" cy="967188"/>
              </a:xfrm>
              <a:prstGeom prst="rect">
                <a:avLst/>
              </a:prstGeom>
              <a:blipFill rotWithShape="0">
                <a:blip r:embed="rId16"/>
                <a:stretch>
                  <a:fillRect l="-20000" t="-3145" b="-18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524000" y="1368977"/>
                <a:ext cx="1692771" cy="9682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44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en-US" sz="3600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368977"/>
                <a:ext cx="1692771" cy="968214"/>
              </a:xfrm>
              <a:prstGeom prst="rect">
                <a:avLst/>
              </a:prstGeom>
              <a:blipFill rotWithShape="0">
                <a:blip r:embed="rId17"/>
                <a:stretch>
                  <a:fillRect t="-3165" r="-15108" b="-18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1524000" y="1371600"/>
                <a:ext cx="1692771" cy="9682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den>
                    </m:f>
                  </m:oMath>
                </a14:m>
                <a:r>
                  <a:rPr lang="en-US" sz="44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4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en-US" sz="3600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0" y="1371600"/>
                <a:ext cx="1692771" cy="968214"/>
              </a:xfrm>
              <a:prstGeom prst="rect">
                <a:avLst/>
              </a:prstGeom>
              <a:blipFill rotWithShape="0">
                <a:blip r:embed="rId18"/>
                <a:stretch>
                  <a:fillRect t="-3145" r="-15108" b="-182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8276097" y="1510164"/>
                <a:ext cx="570669" cy="783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6097" y="1510164"/>
                <a:ext cx="570669" cy="783997"/>
              </a:xfrm>
              <a:prstGeom prst="rect">
                <a:avLst/>
              </a:prstGeom>
              <a:blipFill rotWithShape="0">
                <a:blip r:embed="rId19"/>
                <a:stretch>
                  <a:fillRect l="-49462" t="-5469" r="-13978" b="-17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4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9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0.01111 L -0.26372 0.0039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94" y="-37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0.03495 L -0.25278 0.00162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94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39" y="-1667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6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94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94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4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94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8" grpId="0" animBg="1"/>
      <p:bldP spid="94218" grpId="1" animBg="1"/>
      <p:bldP spid="94219" grpId="0" animBg="1"/>
      <p:bldP spid="94219" grpId="1" animBg="1"/>
      <p:bldP spid="94235" grpId="0"/>
      <p:bldP spid="2" grpId="0"/>
      <p:bldP spid="31" grpId="0"/>
      <p:bldP spid="31" grpId="1"/>
      <p:bldP spid="32" grpId="0"/>
      <p:bldP spid="32" grpId="1"/>
      <p:bldP spid="33" grpId="0"/>
      <p:bldP spid="33" grpId="1"/>
      <p:bldP spid="3" grpId="0"/>
      <p:bldP spid="34" grpId="0"/>
      <p:bldP spid="35" grpId="0"/>
      <p:bldP spid="35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3"/>
          <p:cNvSpPr txBox="1">
            <a:spLocks noChangeArrowheads="1"/>
          </p:cNvSpPr>
          <p:nvPr/>
        </p:nvSpPr>
        <p:spPr bwMode="auto">
          <a:xfrm>
            <a:off x="1219200" y="0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1219200" y="0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>
              <a:latin typeface="Arial" charset="0"/>
            </a:endParaRPr>
          </a:p>
        </p:txBody>
      </p:sp>
      <p:sp>
        <p:nvSpPr>
          <p:cNvPr id="15" name="Text Box 26"/>
          <p:cNvSpPr txBox="1">
            <a:spLocks noChangeArrowheads="1"/>
          </p:cNvSpPr>
          <p:nvPr/>
        </p:nvSpPr>
        <p:spPr bwMode="auto">
          <a:xfrm>
            <a:off x="1828800" y="1305580"/>
            <a:ext cx="144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 err="1" smtClean="0">
                <a:solidFill>
                  <a:srgbClr val="0033CC"/>
                </a:solidFill>
                <a:cs typeface="Times New Roman" panose="02020603050405020304" pitchFamily="18" charset="0"/>
              </a:rPr>
              <a:t>Mẫu</a:t>
            </a:r>
            <a:r>
              <a:rPr lang="en-US" sz="2800" dirty="0" smtClean="0">
                <a:solidFill>
                  <a:srgbClr val="0033CC"/>
                </a:solidFill>
                <a:cs typeface="Times New Roman" panose="02020603050405020304" pitchFamily="18" charset="0"/>
              </a:rPr>
              <a:t>:</a:t>
            </a:r>
            <a:endParaRPr lang="en-US" sz="2800" dirty="0">
              <a:solidFill>
                <a:srgbClr val="0033CC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9325638"/>
              </p:ext>
            </p:extLst>
          </p:nvPr>
        </p:nvGraphicFramePr>
        <p:xfrm>
          <a:off x="2971800" y="1143000"/>
          <a:ext cx="13446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3" imgW="571252" imgH="393529" progId="Equation.3">
                  <p:embed/>
                </p:oleObj>
              </mc:Choice>
              <mc:Fallback>
                <p:oleObj name="Equation" r:id="rId3" imgW="57125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143000"/>
                        <a:ext cx="13446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983520"/>
              </p:ext>
            </p:extLst>
          </p:nvPr>
        </p:nvGraphicFramePr>
        <p:xfrm>
          <a:off x="4419600" y="11430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5" imgW="330057" imgH="393529" progId="Equation.3">
                  <p:embed/>
                </p:oleObj>
              </mc:Choice>
              <mc:Fallback>
                <p:oleObj name="Equation" r:id="rId5" imgW="33005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1430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5988718"/>
              </p:ext>
            </p:extLst>
          </p:nvPr>
        </p:nvGraphicFramePr>
        <p:xfrm>
          <a:off x="5423279" y="11430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7" imgW="330057" imgH="393529" progId="Equation.3">
                  <p:embed/>
                </p:oleObj>
              </mc:Choice>
              <mc:Fallback>
                <p:oleObj name="Equation" r:id="rId7" imgW="33005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3279" y="11430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1214405"/>
              </p:ext>
            </p:extLst>
          </p:nvPr>
        </p:nvGraphicFramePr>
        <p:xfrm>
          <a:off x="6477000" y="1143000"/>
          <a:ext cx="357188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9" imgW="228501" imgH="393529" progId="Equation.3">
                  <p:embed/>
                </p:oleObj>
              </mc:Choice>
              <mc:Fallback>
                <p:oleObj name="Equation" r:id="rId9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143000"/>
                        <a:ext cx="357188" cy="806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350836" y="475447"/>
            <a:ext cx="11731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1415187" y="475447"/>
            <a:ext cx="2518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Tính (</a:t>
            </a:r>
            <a:r>
              <a:rPr 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theo mẫu</a:t>
            </a:r>
            <a:r>
              <a:rPr lang="en-US" sz="280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22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7550621"/>
              </p:ext>
            </p:extLst>
          </p:nvPr>
        </p:nvGraphicFramePr>
        <p:xfrm>
          <a:off x="1462959" y="2307016"/>
          <a:ext cx="2528460" cy="9057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11" imgW="596641" imgH="393529" progId="Equation.3">
                  <p:embed/>
                </p:oleObj>
              </mc:Choice>
              <mc:Fallback>
                <p:oleObj name="Equation" r:id="rId11" imgW="59664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959" y="2307016"/>
                        <a:ext cx="2528460" cy="90571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637620"/>
              </p:ext>
            </p:extLst>
          </p:nvPr>
        </p:nvGraphicFramePr>
        <p:xfrm>
          <a:off x="1446896" y="3302757"/>
          <a:ext cx="2524229" cy="9304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13" imgW="596641" imgH="393529" progId="Equation.3">
                  <p:embed/>
                </p:oleObj>
              </mc:Choice>
              <mc:Fallback>
                <p:oleObj name="Equation" r:id="rId13" imgW="59664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896" y="3302757"/>
                        <a:ext cx="2524229" cy="93040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4334917"/>
              </p:ext>
            </p:extLst>
          </p:nvPr>
        </p:nvGraphicFramePr>
        <p:xfrm>
          <a:off x="1440686" y="4268834"/>
          <a:ext cx="2600395" cy="912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8" name="Equation" r:id="rId15" imgW="685800" imgH="393700" progId="Equation.3">
                  <p:embed/>
                </p:oleObj>
              </mc:Choice>
              <mc:Fallback>
                <p:oleObj name="Equation" r:id="rId15" imgW="6858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0686" y="4268834"/>
                        <a:ext cx="2600395" cy="91276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330726"/>
              </p:ext>
            </p:extLst>
          </p:nvPr>
        </p:nvGraphicFramePr>
        <p:xfrm>
          <a:off x="1462959" y="5272666"/>
          <a:ext cx="2786774" cy="890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9" name="Equation" r:id="rId17" imgW="622030" imgH="393529" progId="Equation.3">
                  <p:embed/>
                </p:oleObj>
              </mc:Choice>
              <mc:Fallback>
                <p:oleObj name="Equation" r:id="rId17" imgW="62203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959" y="5272666"/>
                        <a:ext cx="2786774" cy="89021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4064948" y="2394136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4948" y="2394136"/>
                <a:ext cx="766235" cy="783420"/>
              </a:xfrm>
              <a:prstGeom prst="rect">
                <a:avLst/>
              </a:prstGeom>
              <a:blipFill rotWithShape="0">
                <a:blip r:embed="rId19"/>
                <a:stretch>
                  <a:fillRect l="-36508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4944827" y="2394136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4827" y="2394136"/>
                <a:ext cx="766235" cy="783420"/>
              </a:xfrm>
              <a:prstGeom prst="rect">
                <a:avLst/>
              </a:prstGeom>
              <a:blipFill rotWithShape="0">
                <a:blip r:embed="rId20"/>
                <a:stretch>
                  <a:fillRect l="-35714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/>
              <p:cNvSpPr txBox="1"/>
              <p:nvPr/>
            </p:nvSpPr>
            <p:spPr>
              <a:xfrm>
                <a:off x="5894152" y="2416980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152" y="2416980"/>
                <a:ext cx="766235" cy="783420"/>
              </a:xfrm>
              <a:prstGeom prst="rect">
                <a:avLst/>
              </a:prstGeom>
              <a:blipFill rotWithShape="0">
                <a:blip r:embed="rId21"/>
                <a:stretch>
                  <a:fillRect l="-36508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6820731" y="2429313"/>
                <a:ext cx="570669" cy="7823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0731" y="2429313"/>
                <a:ext cx="570669" cy="782330"/>
              </a:xfrm>
              <a:prstGeom prst="rect">
                <a:avLst/>
              </a:prstGeom>
              <a:blipFill rotWithShape="0">
                <a:blip r:embed="rId22"/>
                <a:stretch>
                  <a:fillRect l="-48936" t="-5469" r="-12766" b="-179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4080144" y="3365353"/>
                <a:ext cx="766235" cy="7846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0144" y="3365353"/>
                <a:ext cx="766235" cy="784638"/>
              </a:xfrm>
              <a:prstGeom prst="rect">
                <a:avLst/>
              </a:prstGeom>
              <a:blipFill rotWithShape="0">
                <a:blip r:embed="rId23"/>
                <a:stretch>
                  <a:fillRect l="-35714" t="-5426" b="-17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4960023" y="3365353"/>
                <a:ext cx="766235" cy="7913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0023" y="3365353"/>
                <a:ext cx="766235" cy="791370"/>
              </a:xfrm>
              <a:prstGeom prst="rect">
                <a:avLst/>
              </a:prstGeom>
              <a:blipFill rotWithShape="0">
                <a:blip r:embed="rId24"/>
                <a:stretch>
                  <a:fillRect l="-36800" t="-3846" b="-18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/>
              <p:cNvSpPr txBox="1"/>
              <p:nvPr/>
            </p:nvSpPr>
            <p:spPr>
              <a:xfrm>
                <a:off x="5909348" y="3388197"/>
                <a:ext cx="766235" cy="7834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19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348" y="3388197"/>
                <a:ext cx="766235" cy="783420"/>
              </a:xfrm>
              <a:prstGeom prst="rect">
                <a:avLst/>
              </a:prstGeom>
              <a:blipFill rotWithShape="0">
                <a:blip r:embed="rId25"/>
                <a:stretch>
                  <a:fillRect l="-35714" t="-4688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4130607" y="4349256"/>
                <a:ext cx="766235" cy="786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0607" y="4349256"/>
                <a:ext cx="766235" cy="786882"/>
              </a:xfrm>
              <a:prstGeom prst="rect">
                <a:avLst/>
              </a:prstGeom>
              <a:blipFill rotWithShape="0">
                <a:blip r:embed="rId26"/>
                <a:stretch>
                  <a:fillRect l="-36800" t="-4615" b="-1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5010486" y="4349256"/>
                <a:ext cx="766235" cy="7913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0486" y="4349256"/>
                <a:ext cx="766235" cy="791370"/>
              </a:xfrm>
              <a:prstGeom prst="rect">
                <a:avLst/>
              </a:prstGeom>
              <a:blipFill rotWithShape="0">
                <a:blip r:embed="rId27"/>
                <a:stretch>
                  <a:fillRect l="-36508" t="-4615" b="-1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TextBox 36"/>
              <p:cNvSpPr txBox="1"/>
              <p:nvPr/>
            </p:nvSpPr>
            <p:spPr>
              <a:xfrm>
                <a:off x="5959811" y="4372100"/>
                <a:ext cx="766235" cy="786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38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81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9811" y="4372100"/>
                <a:ext cx="766235" cy="786882"/>
              </a:xfrm>
              <a:prstGeom prst="rect">
                <a:avLst/>
              </a:prstGeom>
              <a:blipFill rotWithShape="0">
                <a:blip r:embed="rId28"/>
                <a:stretch>
                  <a:fillRect l="-36800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/>
              <p:cNvSpPr txBox="1"/>
              <p:nvPr/>
            </p:nvSpPr>
            <p:spPr>
              <a:xfrm>
                <a:off x="4225292" y="5343251"/>
                <a:ext cx="766235" cy="7948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5292" y="5343251"/>
                <a:ext cx="766235" cy="794833"/>
              </a:xfrm>
              <a:prstGeom prst="rect">
                <a:avLst/>
              </a:prstGeom>
              <a:blipFill rotWithShape="0">
                <a:blip r:embed="rId29"/>
                <a:stretch>
                  <a:fillRect l="-35714" t="-3846" b="-1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5105171" y="5343251"/>
                <a:ext cx="766235" cy="7948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171" y="5343251"/>
                <a:ext cx="766235" cy="794833"/>
              </a:xfrm>
              <a:prstGeom prst="rect">
                <a:avLst/>
              </a:prstGeom>
              <a:blipFill rotWithShape="0">
                <a:blip r:embed="rId30"/>
                <a:stretch>
                  <a:fillRect l="-35714" t="-3846" b="-1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6054496" y="5366095"/>
                <a:ext cx="766235" cy="786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61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496" y="5366095"/>
                <a:ext cx="766235" cy="786882"/>
              </a:xfrm>
              <a:prstGeom prst="rect">
                <a:avLst/>
              </a:prstGeom>
              <a:blipFill rotWithShape="0">
                <a:blip r:embed="rId31"/>
                <a:stretch>
                  <a:fillRect l="-35714" t="-4651" b="-186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  <p:bldP spid="32" grpId="0"/>
      <p:bldP spid="33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3"/>
          <p:cNvSpPr txBox="1">
            <a:spLocks noChangeArrowheads="1"/>
          </p:cNvSpPr>
          <p:nvPr/>
        </p:nvSpPr>
        <p:spPr bwMode="auto">
          <a:xfrm>
            <a:off x="1219200" y="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151" name="Text Box 28"/>
          <p:cNvSpPr txBox="1">
            <a:spLocks noChangeArrowheads="1"/>
          </p:cNvSpPr>
          <p:nvPr/>
        </p:nvSpPr>
        <p:spPr bwMode="auto">
          <a:xfrm>
            <a:off x="1219200" y="0"/>
            <a:ext cx="18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6154" name="Text Box 31"/>
          <p:cNvSpPr txBox="1">
            <a:spLocks noChangeArrowheads="1"/>
          </p:cNvSpPr>
          <p:nvPr/>
        </p:nvSpPr>
        <p:spPr bwMode="auto">
          <a:xfrm>
            <a:off x="282951" y="427938"/>
            <a:ext cx="10919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3:</a:t>
            </a:r>
          </a:p>
        </p:txBody>
      </p:sp>
      <p:sp>
        <p:nvSpPr>
          <p:cNvPr id="89123" name="Text Box 35"/>
          <p:cNvSpPr txBox="1">
            <a:spLocks noChangeArrowheads="1"/>
          </p:cNvSpPr>
          <p:nvPr/>
        </p:nvSpPr>
        <p:spPr bwMode="auto">
          <a:xfrm>
            <a:off x="495868" y="468946"/>
            <a:ext cx="813406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       </a:t>
            </a:r>
            <a:r>
              <a:rPr lang="en-US" sz="2400" dirty="0">
                <a:latin typeface="Arial" charset="0"/>
              </a:rPr>
              <a:t>  </a:t>
            </a:r>
            <a:r>
              <a:rPr lang="en-US" sz="2800" dirty="0" err="1">
                <a:cs typeface="Times New Roman" panose="02020603050405020304" pitchFamily="18" charset="0"/>
              </a:rPr>
              <a:t>Một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xe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đầu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thứ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cs typeface="Times New Roman" panose="02020603050405020304" pitchFamily="18" charset="0"/>
              </a:rPr>
              <a:t>Hỏi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đó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bao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nhiêu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phần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89125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237726"/>
              </p:ext>
            </p:extLst>
          </p:nvPr>
        </p:nvGraphicFramePr>
        <p:xfrm>
          <a:off x="5824821" y="393867"/>
          <a:ext cx="228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139639" imgH="393529" progId="Equation.3">
                  <p:embed/>
                </p:oleObj>
              </mc:Choice>
              <mc:Fallback>
                <p:oleObj name="Equation" r:id="rId3" imgW="139639" imgH="393529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821" y="393867"/>
                        <a:ext cx="228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12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2112858"/>
              </p:ext>
            </p:extLst>
          </p:nvPr>
        </p:nvGraphicFramePr>
        <p:xfrm>
          <a:off x="3757824" y="837794"/>
          <a:ext cx="333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824" y="837794"/>
                        <a:ext cx="3333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45" name="Line 57"/>
          <p:cNvSpPr>
            <a:spLocks noChangeShapeType="1"/>
          </p:cNvSpPr>
          <p:nvPr/>
        </p:nvSpPr>
        <p:spPr bwMode="auto">
          <a:xfrm>
            <a:off x="2590800" y="3810000"/>
            <a:ext cx="5562600" cy="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9146" name="Picture 58" descr="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81200" y="3352800"/>
            <a:ext cx="8382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47" name="AutoShape 59"/>
          <p:cNvSpPr>
            <a:spLocks/>
          </p:cNvSpPr>
          <p:nvPr/>
        </p:nvSpPr>
        <p:spPr bwMode="auto">
          <a:xfrm rot="5400000">
            <a:off x="3390900" y="3009900"/>
            <a:ext cx="457200" cy="2057400"/>
          </a:xfrm>
          <a:prstGeom prst="rightBrace">
            <a:avLst>
              <a:gd name="adj1" fmla="val 375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 sz="1600">
              <a:latin typeface="Arial" charset="0"/>
            </a:endParaRPr>
          </a:p>
        </p:txBody>
      </p:sp>
      <p:graphicFrame>
        <p:nvGraphicFramePr>
          <p:cNvPr id="89148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760908"/>
              </p:ext>
            </p:extLst>
          </p:nvPr>
        </p:nvGraphicFramePr>
        <p:xfrm>
          <a:off x="3429000" y="4324351"/>
          <a:ext cx="368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8" imgW="139639" imgH="393529" progId="Equation.3">
                  <p:embed/>
                </p:oleObj>
              </mc:Choice>
              <mc:Fallback>
                <p:oleObj name="Equation" r:id="rId8" imgW="139639" imgH="393529" progId="Equation.3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324351"/>
                        <a:ext cx="368300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9149" name="Picture 61" descr="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343400" y="3352800"/>
            <a:ext cx="83820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50" name="AutoShape 62"/>
          <p:cNvSpPr>
            <a:spLocks/>
          </p:cNvSpPr>
          <p:nvPr/>
        </p:nvSpPr>
        <p:spPr bwMode="auto">
          <a:xfrm rot="5400000">
            <a:off x="4987131" y="3547269"/>
            <a:ext cx="427038" cy="1104900"/>
          </a:xfrm>
          <a:prstGeom prst="rightBrace">
            <a:avLst>
              <a:gd name="adj1" fmla="val 215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aphicFrame>
        <p:nvGraphicFramePr>
          <p:cNvPr id="89151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1878669"/>
              </p:ext>
            </p:extLst>
          </p:nvPr>
        </p:nvGraphicFramePr>
        <p:xfrm>
          <a:off x="4953000" y="4267200"/>
          <a:ext cx="381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267200"/>
                        <a:ext cx="381000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52" name="AutoShape 64"/>
          <p:cNvSpPr>
            <a:spLocks/>
          </p:cNvSpPr>
          <p:nvPr/>
        </p:nvSpPr>
        <p:spPr bwMode="auto">
          <a:xfrm rot="16200000">
            <a:off x="3733800" y="1752600"/>
            <a:ext cx="914400" cy="3200400"/>
          </a:xfrm>
          <a:prstGeom prst="rightBrace">
            <a:avLst>
              <a:gd name="adj1" fmla="val 2916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89153" name="Text Box 65"/>
          <p:cNvSpPr txBox="1">
            <a:spLocks noChangeArrowheads="1"/>
          </p:cNvSpPr>
          <p:nvPr/>
        </p:nvSpPr>
        <p:spPr bwMode="auto">
          <a:xfrm>
            <a:off x="2895600" y="2514600"/>
            <a:ext cx="2667000" cy="40005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CC0099"/>
                </a:solidFill>
                <a:latin typeface="Arial"/>
              </a:rPr>
              <a:t>   </a:t>
            </a:r>
            <a:r>
              <a:rPr lang="en-US" sz="2000" dirty="0">
                <a:solidFill>
                  <a:srgbClr val="3333FF"/>
                </a:solidFill>
                <a:latin typeface="Arial"/>
              </a:rPr>
              <a:t>? </a:t>
            </a:r>
            <a:r>
              <a:rPr lang="en-US" sz="2000" dirty="0" err="1" smtClean="0">
                <a:solidFill>
                  <a:srgbClr val="3333FF"/>
                </a:solidFill>
                <a:latin typeface="Arial"/>
              </a:rPr>
              <a:t>Quãng</a:t>
            </a:r>
            <a:r>
              <a:rPr lang="en-US" sz="2000" dirty="0" smtClean="0">
                <a:solidFill>
                  <a:srgbClr val="3333FF"/>
                </a:solidFill>
                <a:latin typeface="Arial"/>
              </a:rPr>
              <a:t> </a:t>
            </a:r>
            <a:r>
              <a:rPr lang="en-US" sz="2000" dirty="0" err="1">
                <a:solidFill>
                  <a:srgbClr val="3333FF"/>
                </a:solidFill>
                <a:latin typeface="Arial"/>
              </a:rPr>
              <a:t>đường</a:t>
            </a:r>
            <a:endParaRPr lang="en-US" sz="2000" dirty="0">
              <a:solidFill>
                <a:srgbClr val="3333FF"/>
              </a:solidFill>
              <a:latin typeface="Arial"/>
            </a:endParaRPr>
          </a:p>
        </p:txBody>
      </p:sp>
      <p:sp>
        <p:nvSpPr>
          <p:cNvPr id="89155" name="Text Box 67"/>
          <p:cNvSpPr txBox="1">
            <a:spLocks noChangeArrowheads="1"/>
          </p:cNvSpPr>
          <p:nvPr/>
        </p:nvSpPr>
        <p:spPr bwMode="auto">
          <a:xfrm>
            <a:off x="3659306" y="1929020"/>
            <a:ext cx="1295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Tóm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</a:rPr>
              <a:t>tắt</a:t>
            </a:r>
            <a:endParaRPr lang="en-US" sz="2400" b="1" dirty="0">
              <a:solidFill>
                <a:srgbClr val="FF0000"/>
              </a:solidFill>
              <a:latin typeface="Arial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048000" y="914400"/>
            <a:ext cx="510540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75979" y="1295400"/>
            <a:ext cx="552002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92789" y="1752600"/>
            <a:ext cx="733201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346707" y="1310185"/>
            <a:ext cx="2014821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8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8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417 -0.00185 L 0.25833 -3.7037E-7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89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8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9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89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9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7 L 0.12917 -0.0009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89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8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9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9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9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89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45" grpId="0" animBg="1"/>
      <p:bldP spid="89147" grpId="0" animBg="1"/>
      <p:bldP spid="89150" grpId="0" animBg="1"/>
      <p:bldP spid="89152" grpId="0" animBg="1"/>
      <p:bldP spid="89153" grpId="0" animBg="1"/>
      <p:bldP spid="891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2946517" y="2220311"/>
            <a:ext cx="16850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giải</a:t>
            </a:r>
            <a:endParaRPr lang="en-US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107544" name="Text Box 24"/>
          <p:cNvSpPr txBox="1">
            <a:spLocks noChangeArrowheads="1"/>
          </p:cNvSpPr>
          <p:nvPr/>
        </p:nvSpPr>
        <p:spPr bwMode="auto">
          <a:xfrm>
            <a:off x="1374917" y="2963235"/>
            <a:ext cx="51924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err="1">
                <a:cs typeface="Times New Roman" panose="02020603050405020304" pitchFamily="18" charset="0"/>
              </a:rPr>
              <a:t>Sau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hai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giờ</a:t>
            </a:r>
            <a:r>
              <a:rPr lang="en-US" sz="3600" dirty="0">
                <a:cs typeface="Times New Roman" panose="02020603050405020304" pitchFamily="18" charset="0"/>
              </a:rPr>
              <a:t> ô </a:t>
            </a:r>
            <a:r>
              <a:rPr lang="en-US" sz="3600" dirty="0" err="1">
                <a:cs typeface="Times New Roman" panose="02020603050405020304" pitchFamily="18" charset="0"/>
              </a:rPr>
              <a:t>tô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đi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là</a:t>
            </a:r>
            <a:r>
              <a:rPr lang="en-US" sz="3600" dirty="0"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7546" name="Text Box 26"/>
          <p:cNvSpPr txBox="1">
            <a:spLocks noChangeArrowheads="1"/>
          </p:cNvSpPr>
          <p:nvPr/>
        </p:nvSpPr>
        <p:spPr bwMode="auto">
          <a:xfrm>
            <a:off x="4109707" y="3773024"/>
            <a:ext cx="292259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cs typeface="Times New Roman" panose="02020603050405020304" pitchFamily="18" charset="0"/>
              </a:rPr>
              <a:t>quãng</a:t>
            </a:r>
            <a:r>
              <a:rPr lang="en-US" sz="3600" dirty="0"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2048723" y="4815933"/>
            <a:ext cx="16850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cs typeface="Times New Roman" panose="02020603050405020304" pitchFamily="18" charset="0"/>
              </a:rPr>
              <a:t>Đáp số:</a:t>
            </a:r>
            <a:r>
              <a:rPr lang="en-US" sz="2800"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07548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155493"/>
              </p:ext>
            </p:extLst>
          </p:nvPr>
        </p:nvGraphicFramePr>
        <p:xfrm>
          <a:off x="3657600" y="4761683"/>
          <a:ext cx="695128" cy="953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3" imgW="228501" imgH="393529" progId="Equation.3">
                  <p:embed/>
                </p:oleObj>
              </mc:Choice>
              <mc:Fallback>
                <p:oleObj name="Equation" r:id="rId3" imgW="228501" imgH="393529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761683"/>
                        <a:ext cx="695128" cy="95331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49" name="Text Box 29"/>
          <p:cNvSpPr txBox="1">
            <a:spLocks noChangeArrowheads="1"/>
          </p:cNvSpPr>
          <p:nvPr/>
        </p:nvSpPr>
        <p:spPr bwMode="auto">
          <a:xfrm>
            <a:off x="4267200" y="4746302"/>
            <a:ext cx="26148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>
                <a:cs typeface="Times New Roman" panose="02020603050405020304" pitchFamily="18" charset="0"/>
              </a:rPr>
              <a:t>quãng đường</a:t>
            </a:r>
          </a:p>
        </p:txBody>
      </p:sp>
      <p:sp>
        <p:nvSpPr>
          <p:cNvPr id="34" name="Text Box 31"/>
          <p:cNvSpPr txBox="1">
            <a:spLocks noChangeArrowheads="1"/>
          </p:cNvSpPr>
          <p:nvPr/>
        </p:nvSpPr>
        <p:spPr bwMode="auto">
          <a:xfrm>
            <a:off x="282951" y="475157"/>
            <a:ext cx="109196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cs typeface="Times New Roman" panose="02020603050405020304" pitchFamily="18" charset="0"/>
              </a:rPr>
              <a:t>3:</a:t>
            </a:r>
          </a:p>
        </p:txBody>
      </p:sp>
      <p:sp>
        <p:nvSpPr>
          <p:cNvPr id="35" name="Text Box 35"/>
          <p:cNvSpPr txBox="1">
            <a:spLocks noChangeArrowheads="1"/>
          </p:cNvSpPr>
          <p:nvPr/>
        </p:nvSpPr>
        <p:spPr bwMode="auto">
          <a:xfrm>
            <a:off x="495868" y="468946"/>
            <a:ext cx="813406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       </a:t>
            </a:r>
            <a:r>
              <a:rPr lang="en-US" sz="2400" dirty="0">
                <a:latin typeface="Arial" charset="0"/>
              </a:rPr>
              <a:t>  </a:t>
            </a:r>
            <a:r>
              <a:rPr lang="en-US" sz="2800" dirty="0" err="1">
                <a:cs typeface="Times New Roman" panose="02020603050405020304" pitchFamily="18" charset="0"/>
              </a:rPr>
              <a:t>Một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xe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đầu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thứ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cs typeface="Times New Roman" panose="02020603050405020304" pitchFamily="18" charset="0"/>
              </a:rPr>
              <a:t>Hỏi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đó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bao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nhiêu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phần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36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027334"/>
              </p:ext>
            </p:extLst>
          </p:nvPr>
        </p:nvGraphicFramePr>
        <p:xfrm>
          <a:off x="5824821" y="393867"/>
          <a:ext cx="228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5" imgW="139639" imgH="393529" progId="Equation.3">
                  <p:embed/>
                </p:oleObj>
              </mc:Choice>
              <mc:Fallback>
                <p:oleObj name="Equation" r:id="rId5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821" y="393867"/>
                        <a:ext cx="2286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595813"/>
              </p:ext>
            </p:extLst>
          </p:nvPr>
        </p:nvGraphicFramePr>
        <p:xfrm>
          <a:off x="3757824" y="837794"/>
          <a:ext cx="3333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7" imgW="152334" imgH="393529" progId="Equation.3">
                  <p:embed/>
                </p:oleObj>
              </mc:Choice>
              <mc:Fallback>
                <p:oleObj name="Equation" r:id="rId7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824" y="837794"/>
                        <a:ext cx="3333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35"/>
          <p:cNvSpPr txBox="1">
            <a:spLocks noChangeArrowheads="1"/>
          </p:cNvSpPr>
          <p:nvPr/>
        </p:nvSpPr>
        <p:spPr bwMode="auto">
          <a:xfrm>
            <a:off x="504967" y="468946"/>
            <a:ext cx="813406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       </a:t>
            </a:r>
            <a:r>
              <a:rPr lang="en-US" sz="2400" dirty="0">
                <a:latin typeface="Arial" charset="0"/>
              </a:rPr>
              <a:t>  </a:t>
            </a:r>
            <a:r>
              <a:rPr lang="en-US" sz="2800" dirty="0" err="1">
                <a:cs typeface="Times New Roman" panose="02020603050405020304" pitchFamily="18" charset="0"/>
              </a:rPr>
              <a:t>Một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xe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đầu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quãng</a:t>
            </a:r>
            <a:r>
              <a:rPr 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thứ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     </a:t>
            </a:r>
            <a:r>
              <a:rPr lang="en-US" sz="2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quãng</a:t>
            </a:r>
            <a:r>
              <a:rPr lang="en-US" sz="28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cs typeface="Times New Roman" panose="02020603050405020304" pitchFamily="18" charset="0"/>
              </a:rPr>
              <a:t>Hỏi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sau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hai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giờ</a:t>
            </a:r>
            <a:r>
              <a:rPr lang="en-US" sz="2800" dirty="0">
                <a:cs typeface="Times New Roman" panose="02020603050405020304" pitchFamily="18" charset="0"/>
              </a:rPr>
              <a:t> ô </a:t>
            </a:r>
            <a:r>
              <a:rPr lang="en-US" sz="2800" dirty="0" err="1">
                <a:cs typeface="Times New Roman" panose="02020603050405020304" pitchFamily="18" charset="0"/>
              </a:rPr>
              <a:t>tô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đó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chạy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bao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nhiêu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phần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của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quãng</a:t>
            </a:r>
            <a:r>
              <a:rPr lang="en-US" sz="2800" dirty="0"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cs typeface="Times New Roman" panose="02020603050405020304" pitchFamily="18" charset="0"/>
              </a:rPr>
              <a:t>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/>
              <p:cNvSpPr txBox="1"/>
              <p:nvPr/>
            </p:nvSpPr>
            <p:spPr>
              <a:xfrm>
                <a:off x="1832563" y="3721447"/>
                <a:ext cx="1453924" cy="9621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400" dirty="0" smtClean="0"/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US" sz="3600" dirty="0" smtClean="0"/>
                  <a:t> =</a:t>
                </a:r>
                <a:endParaRPr lang="en-US" sz="3600" dirty="0"/>
              </a:p>
            </p:txBody>
          </p:sp>
        </mc:Choice>
        <mc:Fallback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563" y="3721447"/>
                <a:ext cx="1453924" cy="962123"/>
              </a:xfrm>
              <a:prstGeom prst="rect">
                <a:avLst/>
              </a:prstGeom>
              <a:blipFill rotWithShape="0">
                <a:blip r:embed="rId9"/>
                <a:stretch>
                  <a:fillRect l="-420" t="-4430" r="-18067" b="-183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/>
              <p:cNvSpPr txBox="1"/>
              <p:nvPr/>
            </p:nvSpPr>
            <p:spPr>
              <a:xfrm>
                <a:off x="3364237" y="3720835"/>
                <a:ext cx="618759" cy="961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4400" dirty="0" smtClean="0"/>
                  <a:t> </a:t>
                </a:r>
                <a:endParaRPr lang="en-US" sz="3600" dirty="0"/>
              </a:p>
            </p:txBody>
          </p:sp>
        </mc:Choice>
        <mc:Fallback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237" y="3720835"/>
                <a:ext cx="618759" cy="961738"/>
              </a:xfrm>
              <a:prstGeom prst="rect">
                <a:avLst/>
              </a:prstGeom>
              <a:blipFill rotWithShape="0">
                <a:blip r:embed="rId10"/>
                <a:stretch>
                  <a:fillRect l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4032122" y="3733800"/>
                <a:ext cx="1538883" cy="961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400" dirty="0" smtClean="0"/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4400" dirty="0" smtClean="0"/>
                  <a:t> = </a:t>
                </a:r>
                <a:endParaRPr lang="en-US" sz="3600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2122" y="3733800"/>
                <a:ext cx="1538883" cy="961738"/>
              </a:xfrm>
              <a:prstGeom prst="rect">
                <a:avLst/>
              </a:prstGeom>
              <a:blipFill rotWithShape="0">
                <a:blip r:embed="rId11"/>
                <a:stretch>
                  <a:fillRect l="-21739" t="-4459" r="-20949" b="-18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5629641" y="3714924"/>
                <a:ext cx="618759" cy="961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37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56</m:t>
                        </m:r>
                      </m:den>
                    </m:f>
                  </m:oMath>
                </a14:m>
                <a:r>
                  <a:rPr lang="en-US" sz="4400" dirty="0" smtClean="0"/>
                  <a:t> </a:t>
                </a:r>
                <a:endParaRPr lang="en-US" sz="3600" dirty="0"/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29641" y="3714924"/>
                <a:ext cx="618759" cy="961738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75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545 4.44444E-6 L -0.23854 -0.000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8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3" dur="5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43" grpId="0"/>
      <p:bldP spid="107544" grpId="0"/>
      <p:bldP spid="107546" grpId="0"/>
      <p:bldP spid="107547" grpId="0"/>
      <p:bldP spid="107549" grpId="0"/>
      <p:bldP spid="38" grpId="0"/>
      <p:bldP spid="39" grpId="0"/>
      <p:bldP spid="40" grpId="0"/>
      <p:bldP spid="40" grpId="1"/>
      <p:bldP spid="41" grpId="0"/>
      <p:bldP spid="41" grpId="1"/>
      <p:bldP spid="42" grpId="0"/>
      <p:bldP spid="42" grpId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3870</TotalTime>
  <Words>388</Words>
  <Application>Microsoft Office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Cambria Math</vt:lpstr>
      <vt:lpstr>Franklin Gothic Book</vt:lpstr>
      <vt:lpstr>Franklin Gothic Medium</vt:lpstr>
      <vt:lpstr>Times New Roman</vt:lpstr>
      <vt:lpstr>Wingdings 2</vt:lpstr>
      <vt:lpstr>Trek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 Baika</dc:creator>
  <cp:lastModifiedBy>PROBOOK</cp:lastModifiedBy>
  <cp:revision>112</cp:revision>
  <dcterms:created xsi:type="dcterms:W3CDTF">2011-03-05T09:46:07Z</dcterms:created>
  <dcterms:modified xsi:type="dcterms:W3CDTF">2021-02-21T09:36:29Z</dcterms:modified>
</cp:coreProperties>
</file>