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7" r:id="rId2"/>
    <p:sldId id="278" r:id="rId3"/>
    <p:sldId id="285" r:id="rId4"/>
    <p:sldId id="280" r:id="rId5"/>
    <p:sldId id="287" r:id="rId6"/>
    <p:sldId id="282" r:id="rId7"/>
    <p:sldId id="28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33"/>
    <a:srgbClr val="CC9900"/>
    <a:srgbClr val="FFFFFF"/>
    <a:srgbClr val="0000FF"/>
    <a:srgbClr val="CC0000"/>
    <a:srgbClr val="00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</p:grp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0" y="-76200"/>
            <a:ext cx="9144000" cy="12954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Freeform 15"/>
          <p:cNvSpPr>
            <a:spLocks/>
          </p:cNvSpPr>
          <p:nvPr/>
        </p:nvSpPr>
        <p:spPr bwMode="auto">
          <a:xfrm>
            <a:off x="0" y="914400"/>
            <a:ext cx="9144000" cy="538163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16"/>
          <p:cNvSpPr>
            <a:spLocks/>
          </p:cNvSpPr>
          <p:nvPr/>
        </p:nvSpPr>
        <p:spPr bwMode="auto">
          <a:xfrm>
            <a:off x="0" y="838200"/>
            <a:ext cx="9144000" cy="533400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57400" y="3505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F02D1-F086-413B-9D95-441A06184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A02E6-634F-4BF3-B484-B2F47A85E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65687-B62B-4B5F-8159-7BCF1EB53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5DD9-13E3-4FB6-A6D0-2BBAA6A20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B280E-D22C-4AF6-B2A0-5F742A633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2C64F-9797-49A7-996D-3E9F3281E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9A9CB-E129-4FC3-ADC3-9D02625E5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1792C-D248-41F3-8C21-7C9933B93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E1B23-22A7-4EA5-9ED0-16B94462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54337-6376-4DFE-8EFF-50B73790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60E9D-FEB9-403B-8D95-8A113107F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4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5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6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7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8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</p:grpSp>
      <p:sp>
        <p:nvSpPr>
          <p:cNvPr id="92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pPr>
              <a:defRPr/>
            </a:pPr>
            <a:fld id="{BAA92037-1F3B-48F1-BB6E-0F5E22CB1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13"/>
          <p:cNvSpPr>
            <a:spLocks noChangeArrowheads="1"/>
          </p:cNvSpPr>
          <p:nvPr/>
        </p:nvSpPr>
        <p:spPr bwMode="auto">
          <a:xfrm>
            <a:off x="0" y="-76200"/>
            <a:ext cx="9144000" cy="12954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Freeform 14"/>
          <p:cNvSpPr>
            <a:spLocks/>
          </p:cNvSpPr>
          <p:nvPr/>
        </p:nvSpPr>
        <p:spPr bwMode="auto">
          <a:xfrm>
            <a:off x="0" y="914400"/>
            <a:ext cx="9144000" cy="538163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15"/>
          <p:cNvSpPr>
            <a:spLocks/>
          </p:cNvSpPr>
          <p:nvPr/>
        </p:nvSpPr>
        <p:spPr bwMode="auto">
          <a:xfrm>
            <a:off x="0" y="838200"/>
            <a:ext cx="9144000" cy="533400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2.xml"/><Relationship Id="rId4" Type="http://schemas.openxmlformats.org/officeDocument/2006/relationships/image" Target="../media/image2.jpeg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slide" Target="slide2.xml"/><Relationship Id="rId4" Type="http://schemas.openxmlformats.org/officeDocument/2006/relationships/image" Target="../media/image2.jpeg"/><Relationship Id="rId9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23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5125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5127" name="WordArt 15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5128" name="Text Box 1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5129" name="Text Box 18"/>
          <p:cNvSpPr txBox="1">
            <a:spLocks noChangeArrowheads="1"/>
          </p:cNvSpPr>
          <p:nvPr/>
        </p:nvSpPr>
        <p:spPr bwMode="auto">
          <a:xfrm>
            <a:off x="1981200" y="19050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2362200" y="1981200"/>
            <a:ext cx="632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Arial" charset="0"/>
              </a:rPr>
              <a:t>Kiểm tra bài cũ: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Tính: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2       4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6       5</a:t>
            </a:r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2438400" y="3429000"/>
            <a:ext cx="2286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2971800" y="3429000"/>
            <a:ext cx="2286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2667000" y="3200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+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3276600" y="3200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=</a:t>
            </a:r>
          </a:p>
        </p:txBody>
      </p:sp>
      <p:sp>
        <p:nvSpPr>
          <p:cNvPr id="35878" name="Text Box 38"/>
          <p:cNvSpPr txBox="1">
            <a:spLocks noChangeArrowheads="1"/>
          </p:cNvSpPr>
          <p:nvPr/>
        </p:nvSpPr>
        <p:spPr bwMode="auto">
          <a:xfrm>
            <a:off x="3581400" y="2971800"/>
            <a:ext cx="914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34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30</a:t>
            </a:r>
          </a:p>
        </p:txBody>
      </p: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3657600" y="3429000"/>
            <a:ext cx="3048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/>
      <p:bldP spid="35864" grpId="0" animBg="1"/>
      <p:bldP spid="35865" grpId="0" animBg="1"/>
      <p:bldP spid="35871" grpId="0"/>
      <p:bldP spid="35872" grpId="0"/>
      <p:bldP spid="35878" grpId="0"/>
      <p:bldP spid="358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47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6149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52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6153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1981200" y="1676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Ví dụ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Chiều dài  5m, chiều rộng 3m. Tính diện tích hình chữ nhật.</a:t>
            </a:r>
          </a:p>
        </p:txBody>
      </p:sp>
      <p:sp>
        <p:nvSpPr>
          <p:cNvPr id="6155" name="Text Box 20"/>
          <p:cNvSpPr txBox="1">
            <a:spLocks noChangeArrowheads="1"/>
          </p:cNvSpPr>
          <p:nvPr/>
        </p:nvSpPr>
        <p:spPr bwMode="auto">
          <a:xfrm>
            <a:off x="2057400" y="43434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0981" name="WordArt 21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40982" name="Text Box 2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1981200" y="1676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Ví dụ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Chiều dài  5m, chiều rộng 3m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 Tính diện tích hình chữ nhật.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981200" y="1676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Ví dụ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Chiều dài  5m, chiều rộng 3m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 Tính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diện tích hình chữ nhật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3200400" y="25908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S = 5 x 3 = 15 (m</a:t>
            </a:r>
            <a:r>
              <a:rPr lang="en-US" sz="2400" b="1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381000" y="26670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/>
      <p:bldP spid="40981" grpId="0" animBg="1"/>
      <p:bldP spid="40982" grpId="0"/>
      <p:bldP spid="40983" grpId="0"/>
      <p:bldP spid="40984" grpId="0"/>
      <p:bldP spid="40985" grpId="0"/>
      <p:bldP spid="410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9" name="Picture 3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1031" name="Picture 5" descr="Logo-BG&amp;DD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34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1035" name="Text Box 1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037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1038" name="Text Box 14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1039" name="Line 42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0" name="Text Box 48"/>
          <p:cNvSpPr txBox="1">
            <a:spLocks noChangeArrowheads="1"/>
          </p:cNvSpPr>
          <p:nvPr/>
        </p:nvSpPr>
        <p:spPr bwMode="auto">
          <a:xfrm>
            <a:off x="4800600" y="365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041" name="Text Box 53"/>
          <p:cNvSpPr txBox="1">
            <a:spLocks noChangeArrowheads="1"/>
          </p:cNvSpPr>
          <p:nvPr/>
        </p:nvSpPr>
        <p:spPr bwMode="auto">
          <a:xfrm>
            <a:off x="228600" y="3276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1042" name="Text Box 54"/>
          <p:cNvSpPr txBox="1">
            <a:spLocks noChangeArrowheads="1"/>
          </p:cNvSpPr>
          <p:nvPr/>
        </p:nvSpPr>
        <p:spPr bwMode="auto">
          <a:xfrm>
            <a:off x="228600" y="2971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1043" name="Text Box 55"/>
          <p:cNvSpPr txBox="1">
            <a:spLocks noChangeArrowheads="1"/>
          </p:cNvSpPr>
          <p:nvPr/>
        </p:nvSpPr>
        <p:spPr bwMode="auto">
          <a:xfrm>
            <a:off x="228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1044" name="Rectangle 76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45" name="Rectangle 78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46" name="Rectangle 9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3344" name="Text Box 96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 chiều dài      m và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53345" name="Text Box 97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53346" name="Line 98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47" name="Text Box 99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53348" name="Line 100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54" name="Text Box 106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53355" name="Text Box 107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53356" name="Line 108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57" name="Text Box 109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53358" name="Line 110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59" name="Text Box 111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 dirty="0" err="1">
                <a:solidFill>
                  <a:srgbClr val="0000FF"/>
                </a:solidFill>
                <a:latin typeface="Arial" charset="0"/>
              </a:rPr>
              <a:t>Ví</a:t>
            </a:r>
            <a:r>
              <a:rPr lang="en-US" b="1" i="1" u="sng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b="1" i="1" u="sng" dirty="0" err="1">
                <a:solidFill>
                  <a:srgbClr val="0000FF"/>
                </a:solidFill>
                <a:latin typeface="Arial" charset="0"/>
              </a:rPr>
              <a:t>dụ</a:t>
            </a:r>
            <a:r>
              <a:rPr lang="en-US" b="1" i="1" u="sng" dirty="0">
                <a:solidFill>
                  <a:srgbClr val="0000FF"/>
                </a:solidFill>
                <a:latin typeface="Arial" charset="0"/>
              </a:rPr>
              <a:t> 2: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Tính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diện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tích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hình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chữ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nhật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có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chiều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dài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     m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chiều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CC0000"/>
                </a:solidFill>
                <a:latin typeface="Arial" charset="0"/>
              </a:rPr>
              <a:t>rộng</a:t>
            </a:r>
            <a:r>
              <a:rPr lang="en-US" dirty="0">
                <a:solidFill>
                  <a:srgbClr val="CC0000"/>
                </a:solidFill>
                <a:latin typeface="Arial" charset="0"/>
              </a:rPr>
              <a:t>      m.</a:t>
            </a:r>
          </a:p>
          <a:p>
            <a:pPr>
              <a:spcBef>
                <a:spcPct val="50000"/>
              </a:spcBef>
            </a:pPr>
            <a:endParaRPr lang="en-US" sz="2000" dirty="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53361" name="Line 113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3364" name="Group 116"/>
          <p:cNvGraphicFramePr>
            <a:graphicFrameLocks noGrp="1"/>
          </p:cNvGraphicFramePr>
          <p:nvPr/>
        </p:nvGraphicFramePr>
        <p:xfrm>
          <a:off x="6629400" y="2271713"/>
          <a:ext cx="1981200" cy="1955801"/>
        </p:xfrm>
        <a:graphic>
          <a:graphicData uri="http://schemas.openxmlformats.org/drawingml/2006/table">
            <a:tbl>
              <a:tblPr/>
              <a:tblGrid>
                <a:gridCol w="396875"/>
                <a:gridCol w="395288"/>
                <a:gridCol w="396875"/>
                <a:gridCol w="395287"/>
                <a:gridCol w="396875"/>
              </a:tblGrid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90" name="Line 142"/>
          <p:cNvSpPr>
            <a:spLocks noChangeShapeType="1"/>
          </p:cNvSpPr>
          <p:nvPr/>
        </p:nvSpPr>
        <p:spPr bwMode="auto">
          <a:xfrm>
            <a:off x="8763000" y="2220913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391" name="Line 143"/>
          <p:cNvSpPr>
            <a:spLocks noChangeShapeType="1"/>
          </p:cNvSpPr>
          <p:nvPr/>
        </p:nvSpPr>
        <p:spPr bwMode="auto">
          <a:xfrm>
            <a:off x="6629400" y="219551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392" name="Text Box 144"/>
          <p:cNvSpPr txBox="1">
            <a:spLocks noChangeArrowheads="1"/>
          </p:cNvSpPr>
          <p:nvPr/>
        </p:nvSpPr>
        <p:spPr bwMode="auto">
          <a:xfrm>
            <a:off x="7391400" y="19050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sp>
        <p:nvSpPr>
          <p:cNvPr id="53393" name="AutoShape 145"/>
          <p:cNvSpPr>
            <a:spLocks/>
          </p:cNvSpPr>
          <p:nvPr/>
        </p:nvSpPr>
        <p:spPr bwMode="auto">
          <a:xfrm>
            <a:off x="6477000" y="2957513"/>
            <a:ext cx="76200" cy="1295400"/>
          </a:xfrm>
          <a:prstGeom prst="lef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53394" name="Object 146"/>
          <p:cNvGraphicFramePr>
            <a:graphicFrameLocks noChangeAspect="1"/>
          </p:cNvGraphicFramePr>
          <p:nvPr/>
        </p:nvGraphicFramePr>
        <p:xfrm>
          <a:off x="6096000" y="3338513"/>
          <a:ext cx="533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6" imgW="279279" imgH="393529" progId="Equation.3">
                  <p:embed/>
                </p:oleObj>
              </mc:Choice>
              <mc:Fallback>
                <p:oleObj name="Equation" r:id="rId6" imgW="279279" imgH="393529" progId="Equation.3">
                  <p:embed/>
                  <p:pic>
                    <p:nvPicPr>
                      <p:cNvPr id="0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38513"/>
                        <a:ext cx="533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95" name="AutoShape 147"/>
          <p:cNvSpPr>
            <a:spLocks/>
          </p:cNvSpPr>
          <p:nvPr/>
        </p:nvSpPr>
        <p:spPr bwMode="auto">
          <a:xfrm rot="5400000">
            <a:off x="7315200" y="3490913"/>
            <a:ext cx="228600" cy="1600200"/>
          </a:xfrm>
          <a:prstGeom prst="rightBrace">
            <a:avLst>
              <a:gd name="adj1" fmla="val 104449"/>
              <a:gd name="adj2" fmla="val 483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3396" name="Text Box 148"/>
          <p:cNvSpPr txBox="1">
            <a:spLocks noChangeArrowheads="1"/>
          </p:cNvSpPr>
          <p:nvPr/>
        </p:nvSpPr>
        <p:spPr bwMode="auto">
          <a:xfrm>
            <a:off x="8686800" y="28813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graphicFrame>
        <p:nvGraphicFramePr>
          <p:cNvPr id="53397" name="Object 149"/>
          <p:cNvGraphicFramePr>
            <a:graphicFrameLocks noChangeAspect="1"/>
          </p:cNvGraphicFramePr>
          <p:nvPr/>
        </p:nvGraphicFramePr>
        <p:xfrm>
          <a:off x="7543800" y="4329113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8" imgW="279279" imgH="393529" progId="Equation.3">
                  <p:embed/>
                </p:oleObj>
              </mc:Choice>
              <mc:Fallback>
                <p:oleObj name="Equation" r:id="rId8" imgW="279279" imgH="393529" progId="Equation.3">
                  <p:embed/>
                  <p:pic>
                    <p:nvPicPr>
                      <p:cNvPr id="0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113"/>
                        <a:ext cx="457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98" name="Text Box 150"/>
          <p:cNvSpPr txBox="1">
            <a:spLocks noChangeArrowheads="1"/>
          </p:cNvSpPr>
          <p:nvPr/>
        </p:nvSpPr>
        <p:spPr bwMode="auto">
          <a:xfrm>
            <a:off x="1676400" y="2286000"/>
            <a:ext cx="4343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a/ Để tính diện tích của hình chữ nhật trên ta phải thực hiện phép nhân: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</a:t>
            </a:r>
          </a:p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53399" name="Text Box 151"/>
          <p:cNvSpPr txBox="1">
            <a:spLocks noChangeArrowheads="1"/>
          </p:cNvSpPr>
          <p:nvPr/>
        </p:nvSpPr>
        <p:spPr bwMode="auto">
          <a:xfrm>
            <a:off x="5105400" y="24971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53400" name="Line 152"/>
          <p:cNvSpPr>
            <a:spLocks noChangeShapeType="1"/>
          </p:cNvSpPr>
          <p:nvPr/>
        </p:nvSpPr>
        <p:spPr bwMode="auto">
          <a:xfrm>
            <a:off x="5181600" y="28781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01" name="Text Box 153"/>
          <p:cNvSpPr txBox="1">
            <a:spLocks noChangeArrowheads="1"/>
          </p:cNvSpPr>
          <p:nvPr/>
        </p:nvSpPr>
        <p:spPr bwMode="auto">
          <a:xfrm>
            <a:off x="5638800" y="25146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53402" name="Line 154"/>
          <p:cNvSpPr>
            <a:spLocks noChangeShapeType="1"/>
          </p:cNvSpPr>
          <p:nvPr/>
        </p:nvSpPr>
        <p:spPr bwMode="auto">
          <a:xfrm>
            <a:off x="5715000" y="2854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03" name="Text Box 155"/>
          <p:cNvSpPr txBox="1">
            <a:spLocks noChangeArrowheads="1"/>
          </p:cNvSpPr>
          <p:nvPr/>
        </p:nvSpPr>
        <p:spPr bwMode="auto">
          <a:xfrm>
            <a:off x="5410200" y="2590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3404" name="Text Box 156"/>
          <p:cNvSpPr txBox="1">
            <a:spLocks noChangeArrowheads="1"/>
          </p:cNvSpPr>
          <p:nvPr/>
        </p:nvSpPr>
        <p:spPr bwMode="auto">
          <a:xfrm>
            <a:off x="1752600" y="3108325"/>
            <a:ext cx="4419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b/ Ta tính diện tích này dựa vào hình vẽ bên. Nhìn trên hình vẽ ta thấy: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vuông có diện tích bằng 1m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 gồm 15 ô, mỗi ô có diện tích bằng 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latin typeface="Arial" charset="0"/>
              </a:rPr>
              <a:t>  </a:t>
            </a:r>
          </a:p>
        </p:txBody>
      </p:sp>
      <p:sp>
        <p:nvSpPr>
          <p:cNvPr id="53405" name="Text Box 157"/>
          <p:cNvSpPr txBox="1">
            <a:spLocks noChangeArrowheads="1"/>
          </p:cNvSpPr>
          <p:nvPr/>
        </p:nvSpPr>
        <p:spPr bwMode="auto">
          <a:xfrm>
            <a:off x="5334000" y="40973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53406" name="Line 158"/>
          <p:cNvSpPr>
            <a:spLocks noChangeShapeType="1"/>
          </p:cNvSpPr>
          <p:nvPr/>
        </p:nvSpPr>
        <p:spPr bwMode="auto">
          <a:xfrm>
            <a:off x="5410200" y="44783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07" name="Text Box 159"/>
          <p:cNvSpPr txBox="1">
            <a:spLocks noChangeArrowheads="1"/>
          </p:cNvSpPr>
          <p:nvPr/>
        </p:nvSpPr>
        <p:spPr bwMode="auto">
          <a:xfrm>
            <a:off x="1752600" y="4708525"/>
            <a:ext cx="5638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chữ nhật (phần tô màu) chiếm 8 ô. Do đó diện tích hình chữ nhật bằng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53408" name="Text Box 160"/>
          <p:cNvSpPr txBox="1">
            <a:spLocks noChangeArrowheads="1"/>
          </p:cNvSpPr>
          <p:nvPr/>
        </p:nvSpPr>
        <p:spPr bwMode="auto">
          <a:xfrm>
            <a:off x="4267200" y="49355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Arial" charset="0"/>
              </a:rPr>
              <a:t>8</a:t>
            </a:r>
            <a:endParaRPr lang="en-US" sz="1600" dirty="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53409" name="Line 161"/>
          <p:cNvSpPr>
            <a:spLocks noChangeShapeType="1"/>
          </p:cNvSpPr>
          <p:nvPr/>
        </p:nvSpPr>
        <p:spPr bwMode="auto">
          <a:xfrm>
            <a:off x="4343400" y="53165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10" name="Text Box 162"/>
          <p:cNvSpPr txBox="1">
            <a:spLocks noChangeArrowheads="1"/>
          </p:cNvSpPr>
          <p:nvPr/>
        </p:nvSpPr>
        <p:spPr bwMode="auto">
          <a:xfrm>
            <a:off x="1752600" y="5546725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c/ Ta thực hiện phép nhân như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sau: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53412" name="Text Box 164"/>
          <p:cNvSpPr txBox="1">
            <a:spLocks noChangeArrowheads="1"/>
          </p:cNvSpPr>
          <p:nvPr/>
        </p:nvSpPr>
        <p:spPr bwMode="auto">
          <a:xfrm>
            <a:off x="5410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53413" name="Line 165"/>
          <p:cNvSpPr>
            <a:spLocks noChangeShapeType="1"/>
          </p:cNvSpPr>
          <p:nvPr/>
        </p:nvSpPr>
        <p:spPr bwMode="auto">
          <a:xfrm>
            <a:off x="5486400" y="5775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14" name="Line 166"/>
          <p:cNvSpPr>
            <a:spLocks noChangeShapeType="1"/>
          </p:cNvSpPr>
          <p:nvPr/>
        </p:nvSpPr>
        <p:spPr bwMode="auto">
          <a:xfrm>
            <a:off x="6019800" y="5791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15" name="Text Box 167"/>
          <p:cNvSpPr txBox="1">
            <a:spLocks noChangeArrowheads="1"/>
          </p:cNvSpPr>
          <p:nvPr/>
        </p:nvSpPr>
        <p:spPr bwMode="auto">
          <a:xfrm>
            <a:off x="5715000" y="5546725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3416" name="Text Box 168"/>
          <p:cNvSpPr txBox="1">
            <a:spLocks noChangeArrowheads="1"/>
          </p:cNvSpPr>
          <p:nvPr/>
        </p:nvSpPr>
        <p:spPr bwMode="auto">
          <a:xfrm>
            <a:off x="59436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53417" name="Text Box 169"/>
          <p:cNvSpPr txBox="1">
            <a:spLocks noChangeArrowheads="1"/>
          </p:cNvSpPr>
          <p:nvPr/>
        </p:nvSpPr>
        <p:spPr bwMode="auto">
          <a:xfrm>
            <a:off x="62484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3418" name="Text Box 170"/>
          <p:cNvSpPr txBox="1">
            <a:spLocks noChangeArrowheads="1"/>
          </p:cNvSpPr>
          <p:nvPr/>
        </p:nvSpPr>
        <p:spPr bwMode="auto">
          <a:xfrm>
            <a:off x="6477000" y="5394325"/>
            <a:ext cx="9144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 x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 x 3</a:t>
            </a:r>
          </a:p>
        </p:txBody>
      </p:sp>
      <p:sp>
        <p:nvSpPr>
          <p:cNvPr id="53419" name="Line 171"/>
          <p:cNvSpPr>
            <a:spLocks noChangeShapeType="1"/>
          </p:cNvSpPr>
          <p:nvPr/>
        </p:nvSpPr>
        <p:spPr bwMode="auto">
          <a:xfrm>
            <a:off x="6553200" y="5791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20" name="Text Box 172"/>
          <p:cNvSpPr txBox="1">
            <a:spLocks noChangeArrowheads="1"/>
          </p:cNvSpPr>
          <p:nvPr/>
        </p:nvSpPr>
        <p:spPr bwMode="auto">
          <a:xfrm>
            <a:off x="70866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3421" name="Text Box 173"/>
          <p:cNvSpPr txBox="1">
            <a:spLocks noChangeArrowheads="1"/>
          </p:cNvSpPr>
          <p:nvPr/>
        </p:nvSpPr>
        <p:spPr bwMode="auto">
          <a:xfrm>
            <a:off x="7315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8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53422" name="Line 174"/>
          <p:cNvSpPr>
            <a:spLocks noChangeShapeType="1"/>
          </p:cNvSpPr>
          <p:nvPr/>
        </p:nvSpPr>
        <p:spPr bwMode="auto">
          <a:xfrm>
            <a:off x="7391400" y="57912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23" name="Text Box 175"/>
          <p:cNvSpPr txBox="1">
            <a:spLocks noChangeArrowheads="1"/>
          </p:cNvSpPr>
          <p:nvPr/>
        </p:nvSpPr>
        <p:spPr bwMode="auto">
          <a:xfrm>
            <a:off x="1752600" y="6156325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Quy tắc:</a:t>
            </a:r>
            <a:r>
              <a:rPr lang="en-US" b="1" i="1">
                <a:solidFill>
                  <a:srgbClr val="FF3399"/>
                </a:solidFill>
                <a:latin typeface="Arial" charset="0"/>
              </a:rPr>
              <a:t> Muốn nhân hai phân số, ta lấy tử số nhân với tử số, mẫu số nhân với mẫu số.</a:t>
            </a:r>
          </a:p>
        </p:txBody>
      </p:sp>
      <p:sp>
        <p:nvSpPr>
          <p:cNvPr id="53424" name="Text Box 176"/>
          <p:cNvSpPr txBox="1">
            <a:spLocks noChangeArrowheads="1"/>
          </p:cNvSpPr>
          <p:nvPr/>
        </p:nvSpPr>
        <p:spPr bwMode="auto">
          <a:xfrm>
            <a:off x="381000" y="3581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1120" name="Text Box 17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6200" y="19192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1121" name="Text Box 17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6200" y="23622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1122" name="Text Box 179"/>
          <p:cNvSpPr txBox="1">
            <a:spLocks noChangeArrowheads="1"/>
          </p:cNvSpPr>
          <p:nvPr/>
        </p:nvSpPr>
        <p:spPr bwMode="auto">
          <a:xfrm>
            <a:off x="381000" y="3124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1123" name="Text Box 180"/>
          <p:cNvSpPr txBox="1">
            <a:spLocks noChangeArrowheads="1"/>
          </p:cNvSpPr>
          <p:nvPr/>
        </p:nvSpPr>
        <p:spPr bwMode="auto">
          <a:xfrm>
            <a:off x="381000" y="2743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3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3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3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3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3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3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3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3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3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3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3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5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3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3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5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3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3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44" grpId="0"/>
      <p:bldP spid="53345" grpId="0"/>
      <p:bldP spid="53346" grpId="0" animBg="1"/>
      <p:bldP spid="53347" grpId="0"/>
      <p:bldP spid="53348" grpId="0" animBg="1"/>
      <p:bldP spid="53354" grpId="0"/>
      <p:bldP spid="53355" grpId="0"/>
      <p:bldP spid="53356" grpId="0" animBg="1"/>
      <p:bldP spid="53357" grpId="0"/>
      <p:bldP spid="53358" grpId="0" animBg="1"/>
      <p:bldP spid="53359" grpId="0"/>
      <p:bldP spid="53361" grpId="0" animBg="1"/>
      <p:bldP spid="53390" grpId="0" animBg="1"/>
      <p:bldP spid="53391" grpId="0" animBg="1"/>
      <p:bldP spid="53392" grpId="0"/>
      <p:bldP spid="53393" grpId="0" animBg="1"/>
      <p:bldP spid="53395" grpId="0" animBg="1"/>
      <p:bldP spid="53396" grpId="0"/>
      <p:bldP spid="53398" grpId="0"/>
      <p:bldP spid="53399" grpId="0"/>
      <p:bldP spid="53400" grpId="0" animBg="1"/>
      <p:bldP spid="53401" grpId="0"/>
      <p:bldP spid="53402" grpId="0" animBg="1"/>
      <p:bldP spid="53403" grpId="0"/>
      <p:bldP spid="53404" grpId="0"/>
      <p:bldP spid="53405" grpId="0"/>
      <p:bldP spid="53406" grpId="0" animBg="1"/>
      <p:bldP spid="53407" grpId="0"/>
      <p:bldP spid="53408" grpId="0"/>
      <p:bldP spid="53409" grpId="0" animBg="1"/>
      <p:bldP spid="53410" grpId="0"/>
      <p:bldP spid="53412" grpId="0"/>
      <p:bldP spid="53413" grpId="0" animBg="1"/>
      <p:bldP spid="53414" grpId="0" animBg="1"/>
      <p:bldP spid="53415" grpId="0"/>
      <p:bldP spid="53416" grpId="0"/>
      <p:bldP spid="53417" grpId="0"/>
      <p:bldP spid="53418" grpId="0"/>
      <p:bldP spid="53419" grpId="0" animBg="1"/>
      <p:bldP spid="53420" grpId="0"/>
      <p:bldP spid="53421" grpId="0"/>
      <p:bldP spid="53422" grpId="0" animBg="1"/>
      <p:bldP spid="53423" grpId="0"/>
      <p:bldP spid="534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1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7173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76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7177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79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7180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7181" name="Line 47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2" name="Text Box 67"/>
          <p:cNvSpPr txBox="1">
            <a:spLocks noChangeArrowheads="1"/>
          </p:cNvSpPr>
          <p:nvPr/>
        </p:nvSpPr>
        <p:spPr bwMode="auto">
          <a:xfrm>
            <a:off x="228600" y="3276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7183" name="Text Box 68"/>
          <p:cNvSpPr txBox="1">
            <a:spLocks noChangeArrowheads="1"/>
          </p:cNvSpPr>
          <p:nvPr/>
        </p:nvSpPr>
        <p:spPr bwMode="auto">
          <a:xfrm>
            <a:off x="228600" y="2971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7184" name="Text Box 69"/>
          <p:cNvSpPr txBox="1">
            <a:spLocks noChangeArrowheads="1"/>
          </p:cNvSpPr>
          <p:nvPr/>
        </p:nvSpPr>
        <p:spPr bwMode="auto">
          <a:xfrm>
            <a:off x="228600" y="2590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7185" name="Text Box 70"/>
          <p:cNvSpPr txBox="1">
            <a:spLocks noChangeArrowheads="1"/>
          </p:cNvSpPr>
          <p:nvPr/>
        </p:nvSpPr>
        <p:spPr bwMode="auto">
          <a:xfrm>
            <a:off x="0" y="37179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47184" name="Text Box 80"/>
          <p:cNvSpPr txBox="1">
            <a:spLocks noChangeArrowheads="1"/>
          </p:cNvSpPr>
          <p:nvPr/>
        </p:nvSpPr>
        <p:spPr bwMode="auto">
          <a:xfrm>
            <a:off x="40386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186" name="Text Box 82"/>
          <p:cNvSpPr txBox="1">
            <a:spLocks noChangeArrowheads="1"/>
          </p:cNvSpPr>
          <p:nvPr/>
        </p:nvSpPr>
        <p:spPr bwMode="auto">
          <a:xfrm>
            <a:off x="50292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188" name="Text Box 84"/>
          <p:cNvSpPr txBox="1">
            <a:spLocks noChangeArrowheads="1"/>
          </p:cNvSpPr>
          <p:nvPr/>
        </p:nvSpPr>
        <p:spPr bwMode="auto">
          <a:xfrm>
            <a:off x="4038600" y="5318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7189" name="Text Box 86"/>
          <p:cNvSpPr txBox="1">
            <a:spLocks noChangeArrowheads="1"/>
          </p:cNvSpPr>
          <p:nvPr/>
        </p:nvSpPr>
        <p:spPr bwMode="auto">
          <a:xfrm>
            <a:off x="228600" y="4175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7190" name="Text Box 87"/>
          <p:cNvSpPr txBox="1">
            <a:spLocks noChangeArrowheads="1"/>
          </p:cNvSpPr>
          <p:nvPr/>
        </p:nvSpPr>
        <p:spPr bwMode="auto">
          <a:xfrm>
            <a:off x="3276600" y="23463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4      6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5      7</a:t>
            </a:r>
          </a:p>
        </p:txBody>
      </p:sp>
      <p:sp>
        <p:nvSpPr>
          <p:cNvPr id="7191" name="Line 90"/>
          <p:cNvSpPr>
            <a:spLocks noChangeShapeType="1"/>
          </p:cNvSpPr>
          <p:nvPr/>
        </p:nvSpPr>
        <p:spPr bwMode="auto">
          <a:xfrm>
            <a:off x="3810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2" name="Text Box 93"/>
          <p:cNvSpPr txBox="1">
            <a:spLocks noChangeArrowheads="1"/>
          </p:cNvSpPr>
          <p:nvPr/>
        </p:nvSpPr>
        <p:spPr bwMode="auto">
          <a:xfrm>
            <a:off x="3276600" y="31845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9      2</a:t>
            </a:r>
          </a:p>
        </p:txBody>
      </p:sp>
      <p:sp>
        <p:nvSpPr>
          <p:cNvPr id="7193" name="Text Box 94"/>
          <p:cNvSpPr txBox="1">
            <a:spLocks noChangeArrowheads="1"/>
          </p:cNvSpPr>
          <p:nvPr/>
        </p:nvSpPr>
        <p:spPr bwMode="auto">
          <a:xfrm>
            <a:off x="3276600" y="41751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1      8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2      3</a:t>
            </a:r>
          </a:p>
        </p:txBody>
      </p:sp>
      <p:sp>
        <p:nvSpPr>
          <p:cNvPr id="7194" name="Text Box 95"/>
          <p:cNvSpPr txBox="1">
            <a:spLocks noChangeArrowheads="1"/>
          </p:cNvSpPr>
          <p:nvPr/>
        </p:nvSpPr>
        <p:spPr bwMode="auto">
          <a:xfrm>
            <a:off x="3276600" y="5105400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8      7</a:t>
            </a:r>
          </a:p>
        </p:txBody>
      </p:sp>
      <p:sp>
        <p:nvSpPr>
          <p:cNvPr id="7195" name="Text Box 96"/>
          <p:cNvSpPr txBox="1">
            <a:spLocks noChangeArrowheads="1"/>
          </p:cNvSpPr>
          <p:nvPr/>
        </p:nvSpPr>
        <p:spPr bwMode="auto">
          <a:xfrm>
            <a:off x="3505200" y="3336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196" name="Text Box 97"/>
          <p:cNvSpPr txBox="1">
            <a:spLocks noChangeArrowheads="1"/>
          </p:cNvSpPr>
          <p:nvPr/>
        </p:nvSpPr>
        <p:spPr bwMode="auto">
          <a:xfrm>
            <a:off x="3505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197" name="Text Box 98"/>
          <p:cNvSpPr txBox="1">
            <a:spLocks noChangeArrowheads="1"/>
          </p:cNvSpPr>
          <p:nvPr/>
        </p:nvSpPr>
        <p:spPr bwMode="auto">
          <a:xfrm>
            <a:off x="3505200" y="5241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198" name="Line 100"/>
          <p:cNvSpPr>
            <a:spLocks noChangeShapeType="1"/>
          </p:cNvSpPr>
          <p:nvPr/>
        </p:nvSpPr>
        <p:spPr bwMode="auto">
          <a:xfrm>
            <a:off x="3810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101"/>
          <p:cNvSpPr>
            <a:spLocks noChangeShapeType="1"/>
          </p:cNvSpPr>
          <p:nvPr/>
        </p:nvSpPr>
        <p:spPr bwMode="auto">
          <a:xfrm>
            <a:off x="32766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0" name="Line 102"/>
          <p:cNvSpPr>
            <a:spLocks noChangeShapeType="1"/>
          </p:cNvSpPr>
          <p:nvPr/>
        </p:nvSpPr>
        <p:spPr bwMode="auto">
          <a:xfrm>
            <a:off x="3276600" y="548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1" name="Line 103"/>
          <p:cNvSpPr>
            <a:spLocks noChangeShapeType="1"/>
          </p:cNvSpPr>
          <p:nvPr/>
        </p:nvSpPr>
        <p:spPr bwMode="auto">
          <a:xfrm>
            <a:off x="32766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2" name="Line 104"/>
          <p:cNvSpPr>
            <a:spLocks noChangeShapeType="1"/>
          </p:cNvSpPr>
          <p:nvPr/>
        </p:nvSpPr>
        <p:spPr bwMode="auto">
          <a:xfrm>
            <a:off x="3810000" y="548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3" name="Text Box 105"/>
          <p:cNvSpPr txBox="1">
            <a:spLocks noChangeArrowheads="1"/>
          </p:cNvSpPr>
          <p:nvPr/>
        </p:nvSpPr>
        <p:spPr bwMode="auto">
          <a:xfrm>
            <a:off x="2667000" y="33528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b/</a:t>
            </a:r>
          </a:p>
        </p:txBody>
      </p:sp>
      <p:sp>
        <p:nvSpPr>
          <p:cNvPr id="7204" name="Text Box 106"/>
          <p:cNvSpPr txBox="1">
            <a:spLocks noChangeArrowheads="1"/>
          </p:cNvSpPr>
          <p:nvPr/>
        </p:nvSpPr>
        <p:spPr bwMode="auto">
          <a:xfrm>
            <a:off x="2667000" y="52419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d/</a:t>
            </a:r>
          </a:p>
        </p:txBody>
      </p:sp>
      <p:sp>
        <p:nvSpPr>
          <p:cNvPr id="7205" name="Text Box 107"/>
          <p:cNvSpPr txBox="1">
            <a:spLocks noChangeArrowheads="1"/>
          </p:cNvSpPr>
          <p:nvPr/>
        </p:nvSpPr>
        <p:spPr bwMode="auto">
          <a:xfrm>
            <a:off x="2667000" y="43275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c/</a:t>
            </a:r>
          </a:p>
        </p:txBody>
      </p:sp>
      <p:sp>
        <p:nvSpPr>
          <p:cNvPr id="7206" name="Text Box 108"/>
          <p:cNvSpPr txBox="1">
            <a:spLocks noChangeArrowheads="1"/>
          </p:cNvSpPr>
          <p:nvPr/>
        </p:nvSpPr>
        <p:spPr bwMode="auto">
          <a:xfrm>
            <a:off x="2667000" y="25146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a/</a:t>
            </a:r>
          </a:p>
        </p:txBody>
      </p:sp>
      <p:sp>
        <p:nvSpPr>
          <p:cNvPr id="7207" name="Line 109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8" name="Line 110"/>
          <p:cNvSpPr>
            <a:spLocks noChangeShapeType="1"/>
          </p:cNvSpPr>
          <p:nvPr/>
        </p:nvSpPr>
        <p:spPr bwMode="auto">
          <a:xfrm>
            <a:off x="38100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9" name="Text Box 111"/>
          <p:cNvSpPr txBox="1">
            <a:spLocks noChangeArrowheads="1"/>
          </p:cNvSpPr>
          <p:nvPr/>
        </p:nvSpPr>
        <p:spPr bwMode="auto">
          <a:xfrm>
            <a:off x="35052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210" name="Text Box 112"/>
          <p:cNvSpPr txBox="1">
            <a:spLocks noChangeArrowheads="1"/>
          </p:cNvSpPr>
          <p:nvPr/>
        </p:nvSpPr>
        <p:spPr bwMode="auto">
          <a:xfrm>
            <a:off x="2133600" y="1828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b="1">
                <a:latin typeface="Arial" charset="0"/>
              </a:rPr>
              <a:t>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1.Tính:</a:t>
            </a:r>
          </a:p>
        </p:txBody>
      </p:sp>
      <p:sp>
        <p:nvSpPr>
          <p:cNvPr id="47217" name="Text Box 113"/>
          <p:cNvSpPr txBox="1">
            <a:spLocks noChangeArrowheads="1"/>
          </p:cNvSpPr>
          <p:nvPr/>
        </p:nvSpPr>
        <p:spPr bwMode="auto">
          <a:xfrm>
            <a:off x="4343400" y="2362200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4 x 6       24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5 x 7       35</a:t>
            </a:r>
          </a:p>
        </p:txBody>
      </p:sp>
      <p:sp>
        <p:nvSpPr>
          <p:cNvPr id="47218" name="Line 114"/>
          <p:cNvSpPr>
            <a:spLocks noChangeShapeType="1"/>
          </p:cNvSpPr>
          <p:nvPr/>
        </p:nvSpPr>
        <p:spPr bwMode="auto">
          <a:xfrm>
            <a:off x="4419600" y="2743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19" name="Line 115"/>
          <p:cNvSpPr>
            <a:spLocks noChangeShapeType="1"/>
          </p:cNvSpPr>
          <p:nvPr/>
        </p:nvSpPr>
        <p:spPr bwMode="auto">
          <a:xfrm>
            <a:off x="54102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20" name="Text Box 116"/>
          <p:cNvSpPr txBox="1">
            <a:spLocks noChangeArrowheads="1"/>
          </p:cNvSpPr>
          <p:nvPr/>
        </p:nvSpPr>
        <p:spPr bwMode="auto">
          <a:xfrm>
            <a:off x="40386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21" name="Text Box 117"/>
          <p:cNvSpPr txBox="1">
            <a:spLocks noChangeArrowheads="1"/>
          </p:cNvSpPr>
          <p:nvPr/>
        </p:nvSpPr>
        <p:spPr bwMode="auto">
          <a:xfrm>
            <a:off x="50292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23" name="Text Box 119"/>
          <p:cNvSpPr txBox="1">
            <a:spLocks noChangeArrowheads="1"/>
          </p:cNvSpPr>
          <p:nvPr/>
        </p:nvSpPr>
        <p:spPr bwMode="auto">
          <a:xfrm>
            <a:off x="4267200" y="3184525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x 1        2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9 x 2       18</a:t>
            </a:r>
          </a:p>
        </p:txBody>
      </p:sp>
      <p:sp>
        <p:nvSpPr>
          <p:cNvPr id="47224" name="Line 120"/>
          <p:cNvSpPr>
            <a:spLocks noChangeShapeType="1"/>
          </p:cNvSpPr>
          <p:nvPr/>
        </p:nvSpPr>
        <p:spPr bwMode="auto">
          <a:xfrm>
            <a:off x="4343400" y="3581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25" name="Line 121"/>
          <p:cNvSpPr>
            <a:spLocks noChangeShapeType="1"/>
          </p:cNvSpPr>
          <p:nvPr/>
        </p:nvSpPr>
        <p:spPr bwMode="auto">
          <a:xfrm>
            <a:off x="5334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28" name="Text Box 124"/>
          <p:cNvSpPr txBox="1">
            <a:spLocks noChangeArrowheads="1"/>
          </p:cNvSpPr>
          <p:nvPr/>
        </p:nvSpPr>
        <p:spPr bwMode="auto">
          <a:xfrm>
            <a:off x="4267200" y="4175125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8        8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x 3        6</a:t>
            </a:r>
          </a:p>
        </p:txBody>
      </p:sp>
      <p:sp>
        <p:nvSpPr>
          <p:cNvPr id="47229" name="Line 125"/>
          <p:cNvSpPr>
            <a:spLocks noChangeShapeType="1"/>
          </p:cNvSpPr>
          <p:nvPr/>
        </p:nvSpPr>
        <p:spPr bwMode="auto">
          <a:xfrm>
            <a:off x="4343400" y="4572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0" name="Line 126"/>
          <p:cNvSpPr>
            <a:spLocks noChangeShapeType="1"/>
          </p:cNvSpPr>
          <p:nvPr/>
        </p:nvSpPr>
        <p:spPr bwMode="auto">
          <a:xfrm>
            <a:off x="5334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1" name="Text Box 127"/>
          <p:cNvSpPr txBox="1">
            <a:spLocks noChangeArrowheads="1"/>
          </p:cNvSpPr>
          <p:nvPr/>
        </p:nvSpPr>
        <p:spPr bwMode="auto">
          <a:xfrm>
            <a:off x="40386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36" name="Text Box 132"/>
          <p:cNvSpPr txBox="1">
            <a:spLocks noChangeArrowheads="1"/>
          </p:cNvSpPr>
          <p:nvPr/>
        </p:nvSpPr>
        <p:spPr bwMode="auto">
          <a:xfrm>
            <a:off x="4267200" y="5105400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1   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8 x 7        56</a:t>
            </a:r>
          </a:p>
        </p:txBody>
      </p:sp>
      <p:sp>
        <p:nvSpPr>
          <p:cNvPr id="47237" name="Line 133"/>
          <p:cNvSpPr>
            <a:spLocks noChangeShapeType="1"/>
          </p:cNvSpPr>
          <p:nvPr/>
        </p:nvSpPr>
        <p:spPr bwMode="auto">
          <a:xfrm>
            <a:off x="4343400" y="5502275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8" name="Line 134"/>
          <p:cNvSpPr>
            <a:spLocks noChangeShapeType="1"/>
          </p:cNvSpPr>
          <p:nvPr/>
        </p:nvSpPr>
        <p:spPr bwMode="auto">
          <a:xfrm>
            <a:off x="5410200" y="55022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9" name="Text Box 135"/>
          <p:cNvSpPr txBox="1">
            <a:spLocks noChangeArrowheads="1"/>
          </p:cNvSpPr>
          <p:nvPr/>
        </p:nvSpPr>
        <p:spPr bwMode="auto">
          <a:xfrm>
            <a:off x="49530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40" name="Text Box 136"/>
          <p:cNvSpPr txBox="1">
            <a:spLocks noChangeArrowheads="1"/>
          </p:cNvSpPr>
          <p:nvPr/>
        </p:nvSpPr>
        <p:spPr bwMode="auto">
          <a:xfrm>
            <a:off x="4953000" y="5318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7228" name="Line 141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9" name="Text Box 142"/>
          <p:cNvSpPr txBox="1">
            <a:spLocks noChangeArrowheads="1"/>
          </p:cNvSpPr>
          <p:nvPr/>
        </p:nvSpPr>
        <p:spPr bwMode="auto">
          <a:xfrm>
            <a:off x="35052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230" name="WordArt 143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6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6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84" grpId="0"/>
      <p:bldP spid="47186" grpId="0"/>
      <p:bldP spid="47188" grpId="0"/>
      <p:bldP spid="47217" grpId="0"/>
      <p:bldP spid="47218" grpId="0" animBg="1"/>
      <p:bldP spid="47219" grpId="0" animBg="1"/>
      <p:bldP spid="47220" grpId="0"/>
      <p:bldP spid="47221" grpId="0"/>
      <p:bldP spid="47223" grpId="0"/>
      <p:bldP spid="47224" grpId="0" animBg="1"/>
      <p:bldP spid="47225" grpId="0" animBg="1"/>
      <p:bldP spid="47228" grpId="0"/>
      <p:bldP spid="47229" grpId="0" animBg="1"/>
      <p:bldP spid="47230" grpId="0" animBg="1"/>
      <p:bldP spid="47231" grpId="0"/>
      <p:bldP spid="47236" grpId="0"/>
      <p:bldP spid="47237" grpId="0" animBg="1"/>
      <p:bldP spid="47238" grpId="0" animBg="1"/>
      <p:bldP spid="47239" grpId="0"/>
      <p:bldP spid="472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5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8197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0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8201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8203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8204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8205" name="Line 15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228600" y="3276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228600" y="2971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228600" y="2590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8209" name="Text Box 19"/>
          <p:cNvSpPr txBox="1">
            <a:spLocks noChangeArrowheads="1"/>
          </p:cNvSpPr>
          <p:nvPr/>
        </p:nvSpPr>
        <p:spPr bwMode="auto">
          <a:xfrm>
            <a:off x="0" y="37179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40386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51054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12" name="Text Box 23"/>
          <p:cNvSpPr txBox="1">
            <a:spLocks noChangeArrowheads="1"/>
          </p:cNvSpPr>
          <p:nvPr/>
        </p:nvSpPr>
        <p:spPr bwMode="auto">
          <a:xfrm>
            <a:off x="228600" y="4175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8213" name="Text Box 24"/>
          <p:cNvSpPr txBox="1">
            <a:spLocks noChangeArrowheads="1"/>
          </p:cNvSpPr>
          <p:nvPr/>
        </p:nvSpPr>
        <p:spPr bwMode="auto">
          <a:xfrm>
            <a:off x="3276600" y="23463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2      7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6      5</a:t>
            </a:r>
          </a:p>
        </p:txBody>
      </p:sp>
      <p:sp>
        <p:nvSpPr>
          <p:cNvPr id="8214" name="Line 25"/>
          <p:cNvSpPr>
            <a:spLocks noChangeShapeType="1"/>
          </p:cNvSpPr>
          <p:nvPr/>
        </p:nvSpPr>
        <p:spPr bwMode="auto">
          <a:xfrm>
            <a:off x="3810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Text Box 26"/>
          <p:cNvSpPr txBox="1">
            <a:spLocks noChangeArrowheads="1"/>
          </p:cNvSpPr>
          <p:nvPr/>
        </p:nvSpPr>
        <p:spPr bwMode="auto">
          <a:xfrm>
            <a:off x="3124200" y="3184525"/>
            <a:ext cx="1143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11       5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9       10</a:t>
            </a:r>
          </a:p>
        </p:txBody>
      </p:sp>
      <p:sp>
        <p:nvSpPr>
          <p:cNvPr id="8216" name="Text Box 27"/>
          <p:cNvSpPr txBox="1">
            <a:spLocks noChangeArrowheads="1"/>
          </p:cNvSpPr>
          <p:nvPr/>
        </p:nvSpPr>
        <p:spPr bwMode="auto">
          <a:xfrm>
            <a:off x="3276600" y="41751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3      6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9      8</a:t>
            </a:r>
          </a:p>
        </p:txBody>
      </p:sp>
      <p:sp>
        <p:nvSpPr>
          <p:cNvPr id="8217" name="Text Box 29"/>
          <p:cNvSpPr txBox="1">
            <a:spLocks noChangeArrowheads="1"/>
          </p:cNvSpPr>
          <p:nvPr/>
        </p:nvSpPr>
        <p:spPr bwMode="auto">
          <a:xfrm>
            <a:off x="3505200" y="3336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8218" name="Text Box 30"/>
          <p:cNvSpPr txBox="1">
            <a:spLocks noChangeArrowheads="1"/>
          </p:cNvSpPr>
          <p:nvPr/>
        </p:nvSpPr>
        <p:spPr bwMode="auto">
          <a:xfrm>
            <a:off x="3505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8219" name="Line 32"/>
          <p:cNvSpPr>
            <a:spLocks noChangeShapeType="1"/>
          </p:cNvSpPr>
          <p:nvPr/>
        </p:nvSpPr>
        <p:spPr bwMode="auto">
          <a:xfrm>
            <a:off x="3810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33"/>
          <p:cNvSpPr>
            <a:spLocks noChangeShapeType="1"/>
          </p:cNvSpPr>
          <p:nvPr/>
        </p:nvSpPr>
        <p:spPr bwMode="auto">
          <a:xfrm>
            <a:off x="32766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Line 35"/>
          <p:cNvSpPr>
            <a:spLocks noChangeShapeType="1"/>
          </p:cNvSpPr>
          <p:nvPr/>
        </p:nvSpPr>
        <p:spPr bwMode="auto">
          <a:xfrm>
            <a:off x="32004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2" name="Text Box 37"/>
          <p:cNvSpPr txBox="1">
            <a:spLocks noChangeArrowheads="1"/>
          </p:cNvSpPr>
          <p:nvPr/>
        </p:nvSpPr>
        <p:spPr bwMode="auto">
          <a:xfrm>
            <a:off x="2667000" y="33528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b/</a:t>
            </a:r>
          </a:p>
        </p:txBody>
      </p:sp>
      <p:sp>
        <p:nvSpPr>
          <p:cNvPr id="8223" name="Text Box 39"/>
          <p:cNvSpPr txBox="1">
            <a:spLocks noChangeArrowheads="1"/>
          </p:cNvSpPr>
          <p:nvPr/>
        </p:nvSpPr>
        <p:spPr bwMode="auto">
          <a:xfrm>
            <a:off x="2667000" y="43275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c/</a:t>
            </a:r>
          </a:p>
        </p:txBody>
      </p:sp>
      <p:sp>
        <p:nvSpPr>
          <p:cNvPr id="8224" name="Text Box 40"/>
          <p:cNvSpPr txBox="1">
            <a:spLocks noChangeArrowheads="1"/>
          </p:cNvSpPr>
          <p:nvPr/>
        </p:nvSpPr>
        <p:spPr bwMode="auto">
          <a:xfrm>
            <a:off x="2667000" y="25146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a/</a:t>
            </a:r>
          </a:p>
        </p:txBody>
      </p:sp>
      <p:sp>
        <p:nvSpPr>
          <p:cNvPr id="8225" name="Line 41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42"/>
          <p:cNvSpPr>
            <a:spLocks noChangeShapeType="1"/>
          </p:cNvSpPr>
          <p:nvPr/>
        </p:nvSpPr>
        <p:spPr bwMode="auto">
          <a:xfrm>
            <a:off x="38100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Text Box 43"/>
          <p:cNvSpPr txBox="1">
            <a:spLocks noChangeArrowheads="1"/>
          </p:cNvSpPr>
          <p:nvPr/>
        </p:nvSpPr>
        <p:spPr bwMode="auto">
          <a:xfrm>
            <a:off x="35052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8228" name="Text Box 44"/>
          <p:cNvSpPr txBox="1">
            <a:spLocks noChangeArrowheads="1"/>
          </p:cNvSpPr>
          <p:nvPr/>
        </p:nvSpPr>
        <p:spPr bwMode="auto">
          <a:xfrm>
            <a:off x="2133600" y="182880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Bài 2. Rút gọn rồi tính:</a:t>
            </a:r>
          </a:p>
        </p:txBody>
      </p:sp>
      <p:sp>
        <p:nvSpPr>
          <p:cNvPr id="57389" name="Text Box 45"/>
          <p:cNvSpPr txBox="1">
            <a:spLocks noChangeArrowheads="1"/>
          </p:cNvSpPr>
          <p:nvPr/>
        </p:nvSpPr>
        <p:spPr bwMode="auto">
          <a:xfrm>
            <a:off x="5334000" y="2362200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7       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x 5       35</a:t>
            </a:r>
          </a:p>
        </p:txBody>
      </p:sp>
      <p:sp>
        <p:nvSpPr>
          <p:cNvPr id="57390" name="Line 46"/>
          <p:cNvSpPr>
            <a:spLocks noChangeShapeType="1"/>
          </p:cNvSpPr>
          <p:nvPr/>
        </p:nvSpPr>
        <p:spPr bwMode="auto">
          <a:xfrm>
            <a:off x="5410200" y="2743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1" name="Line 47"/>
          <p:cNvSpPr>
            <a:spLocks noChangeShapeType="1"/>
          </p:cNvSpPr>
          <p:nvPr/>
        </p:nvSpPr>
        <p:spPr bwMode="auto">
          <a:xfrm>
            <a:off x="6324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2" name="Text Box 48"/>
          <p:cNvSpPr txBox="1">
            <a:spLocks noChangeArrowheads="1"/>
          </p:cNvSpPr>
          <p:nvPr/>
        </p:nvSpPr>
        <p:spPr bwMode="auto">
          <a:xfrm>
            <a:off x="51816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4038600" y="44037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394" name="Text Box 50"/>
          <p:cNvSpPr txBox="1">
            <a:spLocks noChangeArrowheads="1"/>
          </p:cNvSpPr>
          <p:nvPr/>
        </p:nvSpPr>
        <p:spPr bwMode="auto">
          <a:xfrm>
            <a:off x="5486400" y="3200400"/>
            <a:ext cx="1981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11 x  1       22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9  x  5       45</a:t>
            </a:r>
          </a:p>
        </p:txBody>
      </p:sp>
      <p:sp>
        <p:nvSpPr>
          <p:cNvPr id="57395" name="Line 51"/>
          <p:cNvSpPr>
            <a:spLocks noChangeShapeType="1"/>
          </p:cNvSpPr>
          <p:nvPr/>
        </p:nvSpPr>
        <p:spPr bwMode="auto">
          <a:xfrm>
            <a:off x="5562600" y="3597275"/>
            <a:ext cx="685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6" name="Line 52"/>
          <p:cNvSpPr>
            <a:spLocks noChangeShapeType="1"/>
          </p:cNvSpPr>
          <p:nvPr/>
        </p:nvSpPr>
        <p:spPr bwMode="auto">
          <a:xfrm>
            <a:off x="6705600" y="35972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7" name="Text Box 53"/>
          <p:cNvSpPr txBox="1">
            <a:spLocks noChangeArrowheads="1"/>
          </p:cNvSpPr>
          <p:nvPr/>
        </p:nvSpPr>
        <p:spPr bwMode="auto">
          <a:xfrm>
            <a:off x="5486400" y="4175125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3      3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x 4     12</a:t>
            </a:r>
          </a:p>
        </p:txBody>
      </p:sp>
      <p:sp>
        <p:nvSpPr>
          <p:cNvPr id="57398" name="Line 54"/>
          <p:cNvSpPr>
            <a:spLocks noChangeShapeType="1"/>
          </p:cNvSpPr>
          <p:nvPr/>
        </p:nvSpPr>
        <p:spPr bwMode="auto">
          <a:xfrm>
            <a:off x="5562600" y="4572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9" name="Line 55"/>
          <p:cNvSpPr>
            <a:spLocks noChangeShapeType="1"/>
          </p:cNvSpPr>
          <p:nvPr/>
        </p:nvSpPr>
        <p:spPr bwMode="auto">
          <a:xfrm>
            <a:off x="64008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00" name="Text Box 56"/>
          <p:cNvSpPr txBox="1">
            <a:spLocks noChangeArrowheads="1"/>
          </p:cNvSpPr>
          <p:nvPr/>
        </p:nvSpPr>
        <p:spPr bwMode="auto">
          <a:xfrm>
            <a:off x="60960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04" name="Text Box 60"/>
          <p:cNvSpPr txBox="1">
            <a:spLocks noChangeArrowheads="1"/>
          </p:cNvSpPr>
          <p:nvPr/>
        </p:nvSpPr>
        <p:spPr bwMode="auto">
          <a:xfrm>
            <a:off x="52578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42" name="Line 62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07" name="Text Box 63"/>
          <p:cNvSpPr txBox="1">
            <a:spLocks noChangeArrowheads="1"/>
          </p:cNvSpPr>
          <p:nvPr/>
        </p:nvSpPr>
        <p:spPr bwMode="auto">
          <a:xfrm>
            <a:off x="45720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7408" name="Text Box 64"/>
          <p:cNvSpPr txBox="1">
            <a:spLocks noChangeArrowheads="1"/>
          </p:cNvSpPr>
          <p:nvPr/>
        </p:nvSpPr>
        <p:spPr bwMode="auto">
          <a:xfrm>
            <a:off x="4343400" y="2362200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3      5</a:t>
            </a:r>
          </a:p>
        </p:txBody>
      </p:sp>
      <p:sp>
        <p:nvSpPr>
          <p:cNvPr id="57409" name="Line 65"/>
          <p:cNvSpPr>
            <a:spLocks noChangeShapeType="1"/>
          </p:cNvSpPr>
          <p:nvPr/>
        </p:nvSpPr>
        <p:spPr bwMode="auto">
          <a:xfrm>
            <a:off x="4876800" y="27590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10" name="Line 66"/>
          <p:cNvSpPr>
            <a:spLocks noChangeShapeType="1"/>
          </p:cNvSpPr>
          <p:nvPr/>
        </p:nvSpPr>
        <p:spPr bwMode="auto">
          <a:xfrm>
            <a:off x="4343400" y="27590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11" name="Text Box 67"/>
          <p:cNvSpPr txBox="1">
            <a:spLocks noChangeArrowheads="1"/>
          </p:cNvSpPr>
          <p:nvPr/>
        </p:nvSpPr>
        <p:spPr bwMode="auto">
          <a:xfrm>
            <a:off x="59436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12" name="Text Box 68"/>
          <p:cNvSpPr txBox="1">
            <a:spLocks noChangeArrowheads="1"/>
          </p:cNvSpPr>
          <p:nvPr/>
        </p:nvSpPr>
        <p:spPr bwMode="auto">
          <a:xfrm>
            <a:off x="6324600" y="34290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14" name="Text Box 70"/>
          <p:cNvSpPr txBox="1">
            <a:spLocks noChangeArrowheads="1"/>
          </p:cNvSpPr>
          <p:nvPr/>
        </p:nvSpPr>
        <p:spPr bwMode="auto">
          <a:xfrm>
            <a:off x="4572000" y="3352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7417" name="Text Box 73"/>
          <p:cNvSpPr txBox="1">
            <a:spLocks noChangeArrowheads="1"/>
          </p:cNvSpPr>
          <p:nvPr/>
        </p:nvSpPr>
        <p:spPr bwMode="auto">
          <a:xfrm>
            <a:off x="40386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18" name="Text Box 74"/>
          <p:cNvSpPr txBox="1">
            <a:spLocks noChangeArrowheads="1"/>
          </p:cNvSpPr>
          <p:nvPr/>
        </p:nvSpPr>
        <p:spPr bwMode="auto">
          <a:xfrm>
            <a:off x="4191000" y="3200400"/>
            <a:ext cx="1143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11       1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9        5</a:t>
            </a:r>
          </a:p>
        </p:txBody>
      </p:sp>
      <p:sp>
        <p:nvSpPr>
          <p:cNvPr id="57420" name="Line 76"/>
          <p:cNvSpPr>
            <a:spLocks noChangeShapeType="1"/>
          </p:cNvSpPr>
          <p:nvPr/>
        </p:nvSpPr>
        <p:spPr bwMode="auto">
          <a:xfrm>
            <a:off x="43434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21" name="Line 77"/>
          <p:cNvSpPr>
            <a:spLocks noChangeShapeType="1"/>
          </p:cNvSpPr>
          <p:nvPr/>
        </p:nvSpPr>
        <p:spPr bwMode="auto">
          <a:xfrm>
            <a:off x="4953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22" name="Text Box 78"/>
          <p:cNvSpPr txBox="1">
            <a:spLocks noChangeArrowheads="1"/>
          </p:cNvSpPr>
          <p:nvPr/>
        </p:nvSpPr>
        <p:spPr bwMode="auto">
          <a:xfrm>
            <a:off x="4419600" y="41751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1      3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3      4</a:t>
            </a:r>
          </a:p>
        </p:txBody>
      </p:sp>
      <p:sp>
        <p:nvSpPr>
          <p:cNvPr id="57423" name="Text Box 79"/>
          <p:cNvSpPr txBox="1">
            <a:spLocks noChangeArrowheads="1"/>
          </p:cNvSpPr>
          <p:nvPr/>
        </p:nvSpPr>
        <p:spPr bwMode="auto">
          <a:xfrm>
            <a:off x="4648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7424" name="Line 80"/>
          <p:cNvSpPr>
            <a:spLocks noChangeShapeType="1"/>
          </p:cNvSpPr>
          <p:nvPr/>
        </p:nvSpPr>
        <p:spPr bwMode="auto">
          <a:xfrm>
            <a:off x="4953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25" name="Line 81"/>
          <p:cNvSpPr>
            <a:spLocks noChangeShapeType="1"/>
          </p:cNvSpPr>
          <p:nvPr/>
        </p:nvSpPr>
        <p:spPr bwMode="auto">
          <a:xfrm>
            <a:off x="44196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58" name="Text Box 82"/>
          <p:cNvSpPr txBox="1">
            <a:spLocks noChangeArrowheads="1"/>
          </p:cNvSpPr>
          <p:nvPr/>
        </p:nvSpPr>
        <p:spPr bwMode="auto">
          <a:xfrm>
            <a:off x="228600" y="4556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CC0000"/>
                </a:solidFill>
                <a:latin typeface="Arial" charset="0"/>
              </a:rPr>
              <a:t>ài 2:</a:t>
            </a:r>
          </a:p>
        </p:txBody>
      </p:sp>
      <p:sp>
        <p:nvSpPr>
          <p:cNvPr id="8259" name="WordArt 83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6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6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4" grpId="0"/>
      <p:bldP spid="57365" grpId="0"/>
      <p:bldP spid="57389" grpId="0"/>
      <p:bldP spid="57390" grpId="0" animBg="1"/>
      <p:bldP spid="57391" grpId="0" animBg="1"/>
      <p:bldP spid="57392" grpId="0"/>
      <p:bldP spid="57393" grpId="0"/>
      <p:bldP spid="57394" grpId="0"/>
      <p:bldP spid="57395" grpId="0" animBg="1"/>
      <p:bldP spid="57396" grpId="0" animBg="1"/>
      <p:bldP spid="57397" grpId="0"/>
      <p:bldP spid="57398" grpId="0" animBg="1"/>
      <p:bldP spid="57399" grpId="0" animBg="1"/>
      <p:bldP spid="57400" grpId="0"/>
      <p:bldP spid="57404" grpId="0"/>
      <p:bldP spid="57407" grpId="0"/>
      <p:bldP spid="57408" grpId="0"/>
      <p:bldP spid="57409" grpId="0" animBg="1"/>
      <p:bldP spid="57410" grpId="0" animBg="1"/>
      <p:bldP spid="57411" grpId="0"/>
      <p:bldP spid="57412" grpId="0"/>
      <p:bldP spid="57414" grpId="0"/>
      <p:bldP spid="57417" grpId="0"/>
      <p:bldP spid="57418" grpId="0"/>
      <p:bldP spid="57420" grpId="0" animBg="1"/>
      <p:bldP spid="57421" grpId="0" animBg="1"/>
      <p:bldP spid="57422" grpId="0"/>
      <p:bldP spid="57423" grpId="0"/>
      <p:bldP spid="57424" grpId="0" animBg="1"/>
      <p:bldP spid="574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19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9221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4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9225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9227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9228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0" name="Text Box 16"/>
          <p:cNvSpPr txBox="1">
            <a:spLocks noChangeArrowheads="1"/>
          </p:cNvSpPr>
          <p:nvPr/>
        </p:nvSpPr>
        <p:spPr bwMode="auto">
          <a:xfrm>
            <a:off x="228600" y="3276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9231" name="Text Box 17"/>
          <p:cNvSpPr txBox="1">
            <a:spLocks noChangeArrowheads="1"/>
          </p:cNvSpPr>
          <p:nvPr/>
        </p:nvSpPr>
        <p:spPr bwMode="auto">
          <a:xfrm>
            <a:off x="228600" y="2971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228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9233" name="Text Box 19"/>
          <p:cNvSpPr txBox="1">
            <a:spLocks noChangeArrowheads="1"/>
          </p:cNvSpPr>
          <p:nvPr/>
        </p:nvSpPr>
        <p:spPr bwMode="auto">
          <a:xfrm>
            <a:off x="0" y="3717925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9234" name="Text Box 20"/>
          <p:cNvSpPr txBox="1">
            <a:spLocks noChangeArrowheads="1"/>
          </p:cNvSpPr>
          <p:nvPr/>
        </p:nvSpPr>
        <p:spPr bwMode="auto">
          <a:xfrm>
            <a:off x="228600" y="41751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9235" name="Text Box 21"/>
          <p:cNvSpPr txBox="1">
            <a:spLocks noChangeArrowheads="1"/>
          </p:cNvSpPr>
          <p:nvPr/>
        </p:nvSpPr>
        <p:spPr bwMode="auto">
          <a:xfrm>
            <a:off x="228600" y="44799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2:</a:t>
            </a:r>
          </a:p>
        </p:txBody>
      </p:sp>
      <p:sp>
        <p:nvSpPr>
          <p:cNvPr id="9236" name="Text Box 36"/>
          <p:cNvSpPr txBox="1">
            <a:spLocks noChangeArrowheads="1"/>
          </p:cNvSpPr>
          <p:nvPr/>
        </p:nvSpPr>
        <p:spPr bwMode="auto">
          <a:xfrm>
            <a:off x="228600" y="47847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3:</a:t>
            </a:r>
          </a:p>
        </p:txBody>
      </p:sp>
      <p:sp>
        <p:nvSpPr>
          <p:cNvPr id="9237" name="Text Box 37"/>
          <p:cNvSpPr txBox="1">
            <a:spLocks noChangeArrowheads="1"/>
          </p:cNvSpPr>
          <p:nvPr/>
        </p:nvSpPr>
        <p:spPr bwMode="auto">
          <a:xfrm>
            <a:off x="1905000" y="160020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Bài 3: Một hình chữ nhật có chiều dài      m và chiều rộng      m.   Tính diện tích hình chữ nhật đó.</a:t>
            </a:r>
          </a:p>
        </p:txBody>
      </p:sp>
      <p:sp>
        <p:nvSpPr>
          <p:cNvPr id="49192" name="Text Box 40"/>
          <p:cNvSpPr txBox="1">
            <a:spLocks noChangeArrowheads="1"/>
          </p:cNvSpPr>
          <p:nvPr/>
        </p:nvSpPr>
        <p:spPr bwMode="auto">
          <a:xfrm>
            <a:off x="2362200" y="2667000"/>
            <a:ext cx="6553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                                        </a:t>
            </a:r>
            <a:r>
              <a:rPr lang="en-US" b="1" i="1">
                <a:solidFill>
                  <a:srgbClr val="FF3399"/>
                </a:solidFill>
                <a:latin typeface="Arial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Diện tích hình chữ nhật là: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                       </a:t>
            </a:r>
          </a:p>
        </p:txBody>
      </p:sp>
      <p:sp>
        <p:nvSpPr>
          <p:cNvPr id="49194" name="Text Box 42"/>
          <p:cNvSpPr txBox="1">
            <a:spLocks noChangeArrowheads="1"/>
          </p:cNvSpPr>
          <p:nvPr/>
        </p:nvSpPr>
        <p:spPr bwMode="auto">
          <a:xfrm>
            <a:off x="5638800" y="35814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(m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49195" name="Text Box 43"/>
          <p:cNvSpPr txBox="1">
            <a:spLocks noChangeArrowheads="1"/>
          </p:cNvSpPr>
          <p:nvPr/>
        </p:nvSpPr>
        <p:spPr bwMode="auto">
          <a:xfrm>
            <a:off x="4724400" y="4419600"/>
            <a:ext cx="350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Đáp số: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49197" name="Text Box 45"/>
          <p:cNvSpPr txBox="1">
            <a:spLocks noChangeArrowheads="1"/>
          </p:cNvSpPr>
          <p:nvPr/>
        </p:nvSpPr>
        <p:spPr bwMode="auto">
          <a:xfrm>
            <a:off x="6172200" y="4419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42" name="Text Box 49"/>
          <p:cNvSpPr txBox="1">
            <a:spLocks noChangeArrowheads="1"/>
          </p:cNvSpPr>
          <p:nvPr/>
        </p:nvSpPr>
        <p:spPr bwMode="auto">
          <a:xfrm>
            <a:off x="6096000" y="14478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7</a:t>
            </a:r>
          </a:p>
        </p:txBody>
      </p:sp>
      <p:sp>
        <p:nvSpPr>
          <p:cNvPr id="9243" name="Text Box 50"/>
          <p:cNvSpPr txBox="1">
            <a:spLocks noChangeArrowheads="1"/>
          </p:cNvSpPr>
          <p:nvPr/>
        </p:nvSpPr>
        <p:spPr bwMode="auto">
          <a:xfrm>
            <a:off x="8229600" y="14478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9244" name="Line 51"/>
          <p:cNvSpPr>
            <a:spLocks noChangeShapeType="1"/>
          </p:cNvSpPr>
          <p:nvPr/>
        </p:nvSpPr>
        <p:spPr bwMode="auto">
          <a:xfrm>
            <a:off x="6172200" y="18288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5" name="Line 52"/>
          <p:cNvSpPr>
            <a:spLocks noChangeShapeType="1"/>
          </p:cNvSpPr>
          <p:nvPr/>
        </p:nvSpPr>
        <p:spPr bwMode="auto">
          <a:xfrm>
            <a:off x="8229600" y="18288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05" name="Text Box 53"/>
          <p:cNvSpPr txBox="1">
            <a:spLocks noChangeArrowheads="1"/>
          </p:cNvSpPr>
          <p:nvPr/>
        </p:nvSpPr>
        <p:spPr bwMode="auto">
          <a:xfrm>
            <a:off x="4114800" y="34290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7</a:t>
            </a:r>
          </a:p>
        </p:txBody>
      </p:sp>
      <p:sp>
        <p:nvSpPr>
          <p:cNvPr id="49206" name="Text Box 54"/>
          <p:cNvSpPr txBox="1">
            <a:spLocks noChangeArrowheads="1"/>
          </p:cNvSpPr>
          <p:nvPr/>
        </p:nvSpPr>
        <p:spPr bwMode="auto">
          <a:xfrm>
            <a:off x="4800600" y="34290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49207" name="Line 55"/>
          <p:cNvSpPr>
            <a:spLocks noChangeShapeType="1"/>
          </p:cNvSpPr>
          <p:nvPr/>
        </p:nvSpPr>
        <p:spPr bwMode="auto">
          <a:xfrm>
            <a:off x="4191000" y="3810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08" name="Line 56"/>
          <p:cNvSpPr>
            <a:spLocks noChangeShapeType="1"/>
          </p:cNvSpPr>
          <p:nvPr/>
        </p:nvSpPr>
        <p:spPr bwMode="auto">
          <a:xfrm>
            <a:off x="4800600" y="3810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09" name="Text Box 57"/>
          <p:cNvSpPr txBox="1">
            <a:spLocks noChangeArrowheads="1"/>
          </p:cNvSpPr>
          <p:nvPr/>
        </p:nvSpPr>
        <p:spPr bwMode="auto">
          <a:xfrm>
            <a:off x="4419600" y="3581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49210" name="Text Box 58"/>
          <p:cNvSpPr txBox="1">
            <a:spLocks noChangeArrowheads="1"/>
          </p:cNvSpPr>
          <p:nvPr/>
        </p:nvSpPr>
        <p:spPr bwMode="auto">
          <a:xfrm>
            <a:off x="5334000" y="34290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18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35</a:t>
            </a:r>
          </a:p>
        </p:txBody>
      </p:sp>
      <p:sp>
        <p:nvSpPr>
          <p:cNvPr id="49211" name="Line 59"/>
          <p:cNvSpPr>
            <a:spLocks noChangeShapeType="1"/>
          </p:cNvSpPr>
          <p:nvPr/>
        </p:nvSpPr>
        <p:spPr bwMode="auto">
          <a:xfrm>
            <a:off x="5410200" y="3810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12" name="Text Box 60"/>
          <p:cNvSpPr txBox="1">
            <a:spLocks noChangeArrowheads="1"/>
          </p:cNvSpPr>
          <p:nvPr/>
        </p:nvSpPr>
        <p:spPr bwMode="auto">
          <a:xfrm>
            <a:off x="5029200" y="3581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9213" name="Text Box 61"/>
          <p:cNvSpPr txBox="1">
            <a:spLocks noChangeArrowheads="1"/>
          </p:cNvSpPr>
          <p:nvPr/>
        </p:nvSpPr>
        <p:spPr bwMode="auto">
          <a:xfrm>
            <a:off x="5715000" y="42672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18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35</a:t>
            </a:r>
          </a:p>
        </p:txBody>
      </p:sp>
      <p:sp>
        <p:nvSpPr>
          <p:cNvPr id="49214" name="Line 62"/>
          <p:cNvSpPr>
            <a:spLocks noChangeShapeType="1"/>
          </p:cNvSpPr>
          <p:nvPr/>
        </p:nvSpPr>
        <p:spPr bwMode="auto">
          <a:xfrm>
            <a:off x="5791200" y="46640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6" name="WordArt 66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4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4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92" grpId="0"/>
      <p:bldP spid="49194" grpId="0"/>
      <p:bldP spid="49195" grpId="0"/>
      <p:bldP spid="49197" grpId="0"/>
      <p:bldP spid="49205" grpId="0"/>
      <p:bldP spid="49206" grpId="0"/>
      <p:bldP spid="49207" grpId="0" animBg="1"/>
      <p:bldP spid="49208" grpId="0" animBg="1"/>
      <p:bldP spid="49209" grpId="0"/>
      <p:bldP spid="49210" grpId="0"/>
      <p:bldP spid="49211" grpId="0" animBg="1"/>
      <p:bldP spid="49212" grpId="0"/>
      <p:bldP spid="49213" grpId="0"/>
      <p:bldP spid="492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53" name="Picture 3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2055" name="Picture 5" descr="Logo-BG&amp;DD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57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058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2059" name="Text Box 1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2062" name="Text Box 14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800600" y="365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28600" y="3276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28600" y="2971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28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 chiều dài      m và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diện tích hình chữ nhật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430" name="Group 38"/>
          <p:cNvGraphicFramePr>
            <a:graphicFrameLocks noGrp="1"/>
          </p:cNvGraphicFramePr>
          <p:nvPr/>
        </p:nvGraphicFramePr>
        <p:xfrm>
          <a:off x="6629400" y="2271713"/>
          <a:ext cx="1981200" cy="1955800"/>
        </p:xfrm>
        <a:graphic>
          <a:graphicData uri="http://schemas.openxmlformats.org/drawingml/2006/table">
            <a:tbl>
              <a:tblPr/>
              <a:tblGrid>
                <a:gridCol w="396875"/>
                <a:gridCol w="395288"/>
                <a:gridCol w="396875"/>
                <a:gridCol w="395287"/>
                <a:gridCol w="396875"/>
              </a:tblGrid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2" name="Line 64"/>
          <p:cNvSpPr>
            <a:spLocks noChangeShapeType="1"/>
          </p:cNvSpPr>
          <p:nvPr/>
        </p:nvSpPr>
        <p:spPr bwMode="auto">
          <a:xfrm>
            <a:off x="8763000" y="2220913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>
            <a:off x="6629400" y="219551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7391400" y="19050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sp>
        <p:nvSpPr>
          <p:cNvPr id="2115" name="AutoShape 67"/>
          <p:cNvSpPr>
            <a:spLocks/>
          </p:cNvSpPr>
          <p:nvPr/>
        </p:nvSpPr>
        <p:spPr bwMode="auto">
          <a:xfrm>
            <a:off x="6477000" y="2957513"/>
            <a:ext cx="76200" cy="1295400"/>
          </a:xfrm>
          <a:prstGeom prst="lef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2050" name="Object 68"/>
          <p:cNvGraphicFramePr>
            <a:graphicFrameLocks noChangeAspect="1"/>
          </p:cNvGraphicFramePr>
          <p:nvPr/>
        </p:nvGraphicFramePr>
        <p:xfrm>
          <a:off x="6096000" y="3338513"/>
          <a:ext cx="533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6" imgW="279279" imgH="393529" progId="Equation.3">
                  <p:embed/>
                </p:oleObj>
              </mc:Choice>
              <mc:Fallback>
                <p:oleObj name="Equation" r:id="rId6" imgW="279279" imgH="393529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38513"/>
                        <a:ext cx="533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6" name="AutoShape 69"/>
          <p:cNvSpPr>
            <a:spLocks/>
          </p:cNvSpPr>
          <p:nvPr/>
        </p:nvSpPr>
        <p:spPr bwMode="auto">
          <a:xfrm rot="5400000">
            <a:off x="7315200" y="3490913"/>
            <a:ext cx="228600" cy="1600200"/>
          </a:xfrm>
          <a:prstGeom prst="rightBrace">
            <a:avLst>
              <a:gd name="adj1" fmla="val 104449"/>
              <a:gd name="adj2" fmla="val 483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117" name="Text Box 70"/>
          <p:cNvSpPr txBox="1">
            <a:spLocks noChangeArrowheads="1"/>
          </p:cNvSpPr>
          <p:nvPr/>
        </p:nvSpPr>
        <p:spPr bwMode="auto">
          <a:xfrm>
            <a:off x="8686800" y="28813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graphicFrame>
        <p:nvGraphicFramePr>
          <p:cNvPr id="2051" name="Object 71"/>
          <p:cNvGraphicFramePr>
            <a:graphicFrameLocks noChangeAspect="1"/>
          </p:cNvGraphicFramePr>
          <p:nvPr/>
        </p:nvGraphicFramePr>
        <p:xfrm>
          <a:off x="7543800" y="4329113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8" imgW="279279" imgH="393529" progId="Equation.3">
                  <p:embed/>
                </p:oleObj>
              </mc:Choice>
              <mc:Fallback>
                <p:oleObj name="Equation" r:id="rId8" imgW="279279" imgH="393529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113"/>
                        <a:ext cx="457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8" name="Text Box 72"/>
          <p:cNvSpPr txBox="1">
            <a:spLocks noChangeArrowheads="1"/>
          </p:cNvSpPr>
          <p:nvPr/>
        </p:nvSpPr>
        <p:spPr bwMode="auto">
          <a:xfrm>
            <a:off x="1676400" y="2286000"/>
            <a:ext cx="4343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a/ Để tính diện tích của hình chữ nhật trên ta phải thực hiện phép nhân: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</a:t>
            </a:r>
          </a:p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119" name="Text Box 73"/>
          <p:cNvSpPr txBox="1">
            <a:spLocks noChangeArrowheads="1"/>
          </p:cNvSpPr>
          <p:nvPr/>
        </p:nvSpPr>
        <p:spPr bwMode="auto">
          <a:xfrm>
            <a:off x="5105400" y="24971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120" name="Line 74"/>
          <p:cNvSpPr>
            <a:spLocks noChangeShapeType="1"/>
          </p:cNvSpPr>
          <p:nvPr/>
        </p:nvSpPr>
        <p:spPr bwMode="auto">
          <a:xfrm>
            <a:off x="5181600" y="28781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1" name="Text Box 75"/>
          <p:cNvSpPr txBox="1">
            <a:spLocks noChangeArrowheads="1"/>
          </p:cNvSpPr>
          <p:nvPr/>
        </p:nvSpPr>
        <p:spPr bwMode="auto">
          <a:xfrm>
            <a:off x="5638800" y="25146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2122" name="Line 76"/>
          <p:cNvSpPr>
            <a:spLocks noChangeShapeType="1"/>
          </p:cNvSpPr>
          <p:nvPr/>
        </p:nvSpPr>
        <p:spPr bwMode="auto">
          <a:xfrm>
            <a:off x="5715000" y="2854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3" name="Text Box 77"/>
          <p:cNvSpPr txBox="1">
            <a:spLocks noChangeArrowheads="1"/>
          </p:cNvSpPr>
          <p:nvPr/>
        </p:nvSpPr>
        <p:spPr bwMode="auto">
          <a:xfrm>
            <a:off x="5410200" y="2590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2124" name="Text Box 78"/>
          <p:cNvSpPr txBox="1">
            <a:spLocks noChangeArrowheads="1"/>
          </p:cNvSpPr>
          <p:nvPr/>
        </p:nvSpPr>
        <p:spPr bwMode="auto">
          <a:xfrm>
            <a:off x="1752600" y="3108325"/>
            <a:ext cx="4419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b/ Ta tính diện tích này dựa vào hình vẽ bên. Nhìn trên hình vẽ ta thấy: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vuông có diện tích bằng 1m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 gồm 15 ô, mỗi ô có diện tích bằng 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latin typeface="Arial" charset="0"/>
              </a:rPr>
              <a:t>  </a:t>
            </a:r>
          </a:p>
        </p:txBody>
      </p:sp>
      <p:sp>
        <p:nvSpPr>
          <p:cNvPr id="2125" name="Text Box 79"/>
          <p:cNvSpPr txBox="1">
            <a:spLocks noChangeArrowheads="1"/>
          </p:cNvSpPr>
          <p:nvPr/>
        </p:nvSpPr>
        <p:spPr bwMode="auto">
          <a:xfrm>
            <a:off x="5334000" y="40973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2126" name="Line 80"/>
          <p:cNvSpPr>
            <a:spLocks noChangeShapeType="1"/>
          </p:cNvSpPr>
          <p:nvPr/>
        </p:nvSpPr>
        <p:spPr bwMode="auto">
          <a:xfrm>
            <a:off x="5410200" y="44783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7" name="Text Box 81"/>
          <p:cNvSpPr txBox="1">
            <a:spLocks noChangeArrowheads="1"/>
          </p:cNvSpPr>
          <p:nvPr/>
        </p:nvSpPr>
        <p:spPr bwMode="auto">
          <a:xfrm>
            <a:off x="1752600" y="4708525"/>
            <a:ext cx="5638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chữ nhật (phần tô màu) chiếm 8 ô. Do đó diện tích hình chữ nhật bằng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2128" name="Text Box 82"/>
          <p:cNvSpPr txBox="1">
            <a:spLocks noChangeArrowheads="1"/>
          </p:cNvSpPr>
          <p:nvPr/>
        </p:nvSpPr>
        <p:spPr bwMode="auto">
          <a:xfrm>
            <a:off x="4267200" y="49355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2129" name="Line 83"/>
          <p:cNvSpPr>
            <a:spLocks noChangeShapeType="1"/>
          </p:cNvSpPr>
          <p:nvPr/>
        </p:nvSpPr>
        <p:spPr bwMode="auto">
          <a:xfrm>
            <a:off x="4343400" y="53165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0" name="Text Box 84"/>
          <p:cNvSpPr txBox="1">
            <a:spLocks noChangeArrowheads="1"/>
          </p:cNvSpPr>
          <p:nvPr/>
        </p:nvSpPr>
        <p:spPr bwMode="auto">
          <a:xfrm>
            <a:off x="1752600" y="5546725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c/ Ta thực hiện phép nhân như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sau: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2131" name="Text Box 85"/>
          <p:cNvSpPr txBox="1">
            <a:spLocks noChangeArrowheads="1"/>
          </p:cNvSpPr>
          <p:nvPr/>
        </p:nvSpPr>
        <p:spPr bwMode="auto">
          <a:xfrm>
            <a:off x="5410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132" name="Line 86"/>
          <p:cNvSpPr>
            <a:spLocks noChangeShapeType="1"/>
          </p:cNvSpPr>
          <p:nvPr/>
        </p:nvSpPr>
        <p:spPr bwMode="auto">
          <a:xfrm>
            <a:off x="5486400" y="5775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3" name="Line 87"/>
          <p:cNvSpPr>
            <a:spLocks noChangeShapeType="1"/>
          </p:cNvSpPr>
          <p:nvPr/>
        </p:nvSpPr>
        <p:spPr bwMode="auto">
          <a:xfrm>
            <a:off x="6019800" y="5791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4" name="Text Box 88"/>
          <p:cNvSpPr txBox="1">
            <a:spLocks noChangeArrowheads="1"/>
          </p:cNvSpPr>
          <p:nvPr/>
        </p:nvSpPr>
        <p:spPr bwMode="auto">
          <a:xfrm>
            <a:off x="5715000" y="5546725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2135" name="Text Box 89"/>
          <p:cNvSpPr txBox="1">
            <a:spLocks noChangeArrowheads="1"/>
          </p:cNvSpPr>
          <p:nvPr/>
        </p:nvSpPr>
        <p:spPr bwMode="auto">
          <a:xfrm>
            <a:off x="59436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2136" name="Text Box 90"/>
          <p:cNvSpPr txBox="1">
            <a:spLocks noChangeArrowheads="1"/>
          </p:cNvSpPr>
          <p:nvPr/>
        </p:nvSpPr>
        <p:spPr bwMode="auto">
          <a:xfrm>
            <a:off x="62484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2137" name="Text Box 91"/>
          <p:cNvSpPr txBox="1">
            <a:spLocks noChangeArrowheads="1"/>
          </p:cNvSpPr>
          <p:nvPr/>
        </p:nvSpPr>
        <p:spPr bwMode="auto">
          <a:xfrm>
            <a:off x="6477000" y="5394325"/>
            <a:ext cx="9144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 x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 x 3</a:t>
            </a:r>
          </a:p>
        </p:txBody>
      </p:sp>
      <p:sp>
        <p:nvSpPr>
          <p:cNvPr id="2138" name="Line 92"/>
          <p:cNvSpPr>
            <a:spLocks noChangeShapeType="1"/>
          </p:cNvSpPr>
          <p:nvPr/>
        </p:nvSpPr>
        <p:spPr bwMode="auto">
          <a:xfrm>
            <a:off x="6553200" y="5791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9" name="Text Box 93"/>
          <p:cNvSpPr txBox="1">
            <a:spLocks noChangeArrowheads="1"/>
          </p:cNvSpPr>
          <p:nvPr/>
        </p:nvSpPr>
        <p:spPr bwMode="auto">
          <a:xfrm>
            <a:off x="70866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2140" name="Text Box 94"/>
          <p:cNvSpPr txBox="1">
            <a:spLocks noChangeArrowheads="1"/>
          </p:cNvSpPr>
          <p:nvPr/>
        </p:nvSpPr>
        <p:spPr bwMode="auto">
          <a:xfrm>
            <a:off x="7315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8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2141" name="Line 95"/>
          <p:cNvSpPr>
            <a:spLocks noChangeShapeType="1"/>
          </p:cNvSpPr>
          <p:nvPr/>
        </p:nvSpPr>
        <p:spPr bwMode="auto">
          <a:xfrm>
            <a:off x="7391400" y="57912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2" name="Text Box 96"/>
          <p:cNvSpPr txBox="1">
            <a:spLocks noChangeArrowheads="1"/>
          </p:cNvSpPr>
          <p:nvPr/>
        </p:nvSpPr>
        <p:spPr bwMode="auto">
          <a:xfrm>
            <a:off x="1752600" y="6156325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Quy tắc:</a:t>
            </a:r>
            <a:r>
              <a:rPr lang="en-US" b="1" i="1">
                <a:solidFill>
                  <a:srgbClr val="FF3399"/>
                </a:solidFill>
                <a:latin typeface="Arial" charset="0"/>
              </a:rPr>
              <a:t> Muốn nhân hai phân số, ta lấy tử số nhân với tử số, mẫu số nhân với mẫu số.</a:t>
            </a:r>
          </a:p>
        </p:txBody>
      </p:sp>
      <p:sp>
        <p:nvSpPr>
          <p:cNvPr id="2143" name="Text Box 97"/>
          <p:cNvSpPr txBox="1">
            <a:spLocks noChangeArrowheads="1"/>
          </p:cNvSpPr>
          <p:nvPr/>
        </p:nvSpPr>
        <p:spPr bwMode="auto">
          <a:xfrm>
            <a:off x="381000" y="3581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2144" name="Text Box 9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0" y="19192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145" name="Text Box 9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6200" y="23622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2146" name="Text Box 100"/>
          <p:cNvSpPr txBox="1">
            <a:spLocks noChangeArrowheads="1"/>
          </p:cNvSpPr>
          <p:nvPr/>
        </p:nvSpPr>
        <p:spPr bwMode="auto">
          <a:xfrm>
            <a:off x="381000" y="3124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2147" name="Text Box 101"/>
          <p:cNvSpPr txBox="1">
            <a:spLocks noChangeArrowheads="1"/>
          </p:cNvSpPr>
          <p:nvPr/>
        </p:nvSpPr>
        <p:spPr bwMode="auto">
          <a:xfrm>
            <a:off x="381000" y="2743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2148" name="Text Box 102"/>
          <p:cNvSpPr txBox="1">
            <a:spLocks noChangeArrowheads="1"/>
          </p:cNvSpPr>
          <p:nvPr/>
        </p:nvSpPr>
        <p:spPr bwMode="auto">
          <a:xfrm>
            <a:off x="0" y="3946525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2149" name="Text Box 103"/>
          <p:cNvSpPr txBox="1">
            <a:spLocks noChangeArrowheads="1"/>
          </p:cNvSpPr>
          <p:nvPr/>
        </p:nvSpPr>
        <p:spPr bwMode="auto">
          <a:xfrm>
            <a:off x="381000" y="44037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2150" name="Text Box 104"/>
          <p:cNvSpPr txBox="1">
            <a:spLocks noChangeArrowheads="1"/>
          </p:cNvSpPr>
          <p:nvPr/>
        </p:nvSpPr>
        <p:spPr bwMode="auto">
          <a:xfrm>
            <a:off x="381000" y="50133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3:</a:t>
            </a:r>
          </a:p>
        </p:txBody>
      </p:sp>
      <p:sp>
        <p:nvSpPr>
          <p:cNvPr id="2151" name="Text Box 105"/>
          <p:cNvSpPr txBox="1">
            <a:spLocks noChangeArrowheads="1"/>
          </p:cNvSpPr>
          <p:nvPr/>
        </p:nvSpPr>
        <p:spPr bwMode="auto">
          <a:xfrm>
            <a:off x="381000" y="47085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2:</a:t>
            </a:r>
          </a:p>
        </p:txBody>
      </p:sp>
      <p:sp>
        <p:nvSpPr>
          <p:cNvPr id="2152" name="Text Box 106"/>
          <p:cNvSpPr txBox="1">
            <a:spLocks noChangeArrowheads="1"/>
          </p:cNvSpPr>
          <p:nvPr/>
        </p:nvSpPr>
        <p:spPr bwMode="auto">
          <a:xfrm>
            <a:off x="-76200" y="5318125"/>
            <a:ext cx="1828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CC0000"/>
                </a:solidFill>
                <a:latin typeface="Arial" charset="0"/>
              </a:rPr>
              <a:t>Củng cố dặn dò:</a:t>
            </a:r>
          </a:p>
        </p:txBody>
      </p:sp>
      <p:sp>
        <p:nvSpPr>
          <p:cNvPr id="2153" name="WordArt 107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4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4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GCHU">
  <a:themeElements>
    <a:clrScheme name="TRANGCH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TRANGCH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NGCH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GCHU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GCHU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GCHU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TRANGCHU</Template>
  <TotalTime>943</TotalTime>
  <Words>976</Words>
  <Application>Microsoft Office PowerPoint</Application>
  <PresentationFormat>On-screen Show (4:3)</PresentationFormat>
  <Paragraphs>272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Wingdings</vt:lpstr>
      <vt:lpstr>TRANGCHU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mmmm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Dolv</dc:creator>
  <cp:lastModifiedBy>PROBOOK</cp:lastModifiedBy>
  <cp:revision>88</cp:revision>
  <dcterms:created xsi:type="dcterms:W3CDTF">2007-11-25T13:04:03Z</dcterms:created>
  <dcterms:modified xsi:type="dcterms:W3CDTF">2021-03-08T01:53:30Z</dcterms:modified>
</cp:coreProperties>
</file>