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3300"/>
    <a:srgbClr val="CC0099"/>
    <a:srgbClr val="FFCCFF"/>
    <a:srgbClr val="FFFF66"/>
    <a:srgbClr val="008000"/>
    <a:srgbClr val="0000CC"/>
    <a:srgbClr val="CC9900"/>
    <a:srgbClr val="00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158" autoAdjust="0"/>
    <p:restoredTop sz="90929"/>
  </p:normalViewPr>
  <p:slideViewPr>
    <p:cSldViewPr>
      <p:cViewPr varScale="1">
        <p:scale>
          <a:sx n="38" d="100"/>
          <a:sy n="38" d="100"/>
        </p:scale>
        <p:origin x="-159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4883D-0DB1-4CA1-985B-07E784A60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C59F-903A-4BD0-BC2A-0D42755CB5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62E75-C6A5-450E-984C-14A7EC13CE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55821-57E7-4B0C-A33A-23F5EA9ECE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DC486-6C1B-40BC-BF40-22FF98A494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FF9E1-384C-4E13-A41A-625A50F4E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4EF57-E40B-4173-8AF2-36213862E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3B76D-19C6-460A-B26E-7B2C49F51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A73CF-597A-460D-A1E6-F260DDC31B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8363B-2A45-49E8-A7EC-20037CEFC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7DF4C-346A-43BF-9118-6AF61F39D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99"/>
            </a:gs>
            <a:gs pos="10000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1ACD838B-ACE5-4F5E-A4E2-17FF5F1B3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8.bin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7.bin"/><Relationship Id="rId9" Type="http://schemas.openxmlformats.org/officeDocument/2006/relationships/oleObject" Target="../embeddings/oleObject1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8.bin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17.bin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905000"/>
            <a:ext cx="77724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smtClean="0">
                <a:solidFill>
                  <a:srgbClr val="00FF99"/>
                </a:solidFill>
                <a:latin typeface="Arial" charset="0"/>
              </a:rPr>
              <a:t>MÔN TOÁN - LỚP 4</a:t>
            </a:r>
            <a:r>
              <a:rPr lang="en-US" sz="2400" smtClean="0">
                <a:latin typeface="Arial" charset="0"/>
              </a:rPr>
              <a:t/>
            </a:r>
            <a:br>
              <a:rPr lang="en-US" sz="2400" smtClean="0">
                <a:latin typeface="Arial" charset="0"/>
              </a:rPr>
            </a:br>
            <a:r>
              <a:rPr lang="en-US" sz="2400" smtClean="0">
                <a:solidFill>
                  <a:srgbClr val="00FF99"/>
                </a:solidFill>
                <a:latin typeface="Arial" charset="0"/>
              </a:rPr>
              <a:t>BÀI 8: QUY ĐỒNG MẪU SỐ CÁC PHÂN SỐ (TIẾP)</a:t>
            </a:r>
            <a:endParaRPr lang="en-US" smtClean="0">
              <a:latin typeface="Arial" charset="0"/>
            </a:endParaRP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1354138" y="609600"/>
            <a:ext cx="6418262" cy="31115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7172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685800" y="1981200"/>
            <a:ext cx="80010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Thảo luận: nhận xét về mối quan hệ giữa 2 mẫu số 6 và 12</a:t>
            </a:r>
            <a:endParaRPr lang="en-US" sz="2000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12954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>
                <a:latin typeface="Arial" charset="0"/>
              </a:rPr>
              <a:t>Cho hai phân số: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4514850" y="3321050"/>
          <a:ext cx="112713" cy="214313"/>
        </p:xfrm>
        <a:graphic>
          <a:graphicData uri="http://schemas.openxmlformats.org/presentationml/2006/ole">
            <p:oleObj spid="_x0000_s1026" name="Equation" r:id="rId3" imgW="114151" imgH="215619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886200" y="685800"/>
          <a:ext cx="1403350" cy="1057275"/>
        </p:xfrm>
        <a:graphic>
          <a:graphicData uri="http://schemas.openxmlformats.org/presentationml/2006/ole">
            <p:oleObj spid="_x0000_s1027" name="Equation" r:id="rId4" imgW="520474" imgH="393529" progId="Equation.3">
              <p:embed/>
            </p:oleObj>
          </a:graphicData>
        </a:graphic>
      </p:graphicFrame>
      <p:sp>
        <p:nvSpPr>
          <p:cNvPr id="3082" name="AutoShape 10"/>
          <p:cNvSpPr>
            <a:spLocks/>
          </p:cNvSpPr>
          <p:nvPr/>
        </p:nvSpPr>
        <p:spPr bwMode="auto">
          <a:xfrm>
            <a:off x="4114800" y="4419600"/>
            <a:ext cx="304800" cy="1295400"/>
          </a:xfrm>
          <a:prstGeom prst="rightBrace">
            <a:avLst>
              <a:gd name="adj1" fmla="val 35417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4495800" y="4724400"/>
            <a:ext cx="4191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12 làm mẫu số chung</a:t>
            </a:r>
            <a:endParaRPr lang="en-US" sz="2000">
              <a:latin typeface="Arial" charset="0"/>
            </a:endParaRP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609600" y="3124200"/>
            <a:ext cx="8077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Trả lời: 12 chia hết cho 6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609600" y="3733800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Có thể dùng 12 làm mẫu số chung </a:t>
            </a:r>
            <a:r>
              <a:rPr lang="vi-VN" sz="2800">
                <a:latin typeface="Arial" charset="0"/>
              </a:rPr>
              <a:t>đư</a:t>
            </a:r>
            <a:r>
              <a:rPr lang="en-US" sz="2800">
                <a:latin typeface="Arial" charset="0"/>
              </a:rPr>
              <a:t>ợc không?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609600" y="4343400"/>
            <a:ext cx="37338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12 chia hết cho 6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12 chia hết cho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1" grpId="0" autoUpdateAnimBg="0"/>
      <p:bldP spid="3075" grpId="0" build="p" autoUpdateAnimBg="0"/>
      <p:bldP spid="3082" grpId="0" animBg="1"/>
      <p:bldP spid="3084" grpId="0" autoUpdateAnimBg="0"/>
      <p:bldP spid="3087" grpId="0" autoUpdateAnimBg="0"/>
      <p:bldP spid="3088" grpId="0" autoUpdateAnimBg="0"/>
      <p:bldP spid="3089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smtClean="0">
                <a:solidFill>
                  <a:srgbClr val="008000"/>
                </a:solidFill>
                <a:latin typeface="Arial" charset="0"/>
              </a:rPr>
              <a:t>Hãy quy </a:t>
            </a:r>
            <a:r>
              <a:rPr lang="vi-VN" sz="3600" smtClean="0">
                <a:solidFill>
                  <a:srgbClr val="008000"/>
                </a:solidFill>
                <a:latin typeface="Arial" charset="0"/>
              </a:rPr>
              <a:t>đ</a:t>
            </a:r>
            <a:r>
              <a:rPr lang="en-US" sz="3600" smtClean="0">
                <a:solidFill>
                  <a:srgbClr val="008000"/>
                </a:solidFill>
                <a:latin typeface="Arial" charset="0"/>
              </a:rPr>
              <a:t>ồng mẫu số 2 phân số:</a:t>
            </a:r>
            <a:r>
              <a:rPr lang="en-US" sz="3200" smtClean="0">
                <a:latin typeface="Arial" charset="0"/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4267200"/>
            <a:ext cx="4191000" cy="9906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smtClean="0">
                <a:solidFill>
                  <a:srgbClr val="FFFF66"/>
                </a:solidFill>
                <a:latin typeface="Arial" charset="0"/>
              </a:rPr>
              <a:t>Giữ nguyên phân số</a:t>
            </a:r>
            <a:r>
              <a:rPr lang="en-US" smtClean="0">
                <a:latin typeface="Arial" charset="0"/>
              </a:rPr>
              <a:t> 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200400" y="1676400"/>
          <a:ext cx="1981200" cy="1468438"/>
        </p:xfrm>
        <a:graphic>
          <a:graphicData uri="http://schemas.openxmlformats.org/presentationml/2006/ole">
            <p:oleObj spid="_x0000_s2050" name="Equation" r:id="rId3" imgW="520474" imgH="393529" progId="Equation.3">
              <p:embed/>
            </p:oleObj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4038600"/>
          <a:ext cx="2819400" cy="1208088"/>
        </p:xfrm>
        <a:graphic>
          <a:graphicData uri="http://schemas.openxmlformats.org/presentationml/2006/ole">
            <p:oleObj spid="_x0000_s2051" name="Equation" r:id="rId4" imgW="914400" imgH="393700" progId="Equation.3">
              <p:embed/>
            </p:oleObj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620000" y="4038600"/>
          <a:ext cx="608013" cy="1262063"/>
        </p:xfrm>
        <a:graphic>
          <a:graphicData uri="http://schemas.openxmlformats.org/presentationml/2006/ole">
            <p:oleObj spid="_x0000_s2052" name="Equation" r:id="rId5" imgW="203112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57200" y="457200"/>
            <a:ext cx="80772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en-US" sz="3000" b="1">
                <a:solidFill>
                  <a:srgbClr val="00FF99"/>
                </a:solidFill>
                <a:latin typeface="Arial" charset="0"/>
              </a:rPr>
              <a:t>CÁCH QUY ĐỒNG MẪU SỐ TRONG TR</a:t>
            </a:r>
            <a:r>
              <a:rPr lang="vi-VN" sz="3000" b="1">
                <a:solidFill>
                  <a:srgbClr val="00FF99"/>
                </a:solidFill>
                <a:latin typeface="Arial" charset="0"/>
              </a:rPr>
              <a:t>Ư</a:t>
            </a:r>
            <a:r>
              <a:rPr lang="en-US" sz="3000" b="1">
                <a:solidFill>
                  <a:srgbClr val="00FF99"/>
                </a:solidFill>
                <a:latin typeface="Arial" charset="0"/>
              </a:rPr>
              <a:t>ỜNG HỢP CHỌN MỘT MẪU SỐ LÀ MẪU SỐ CHUNG</a:t>
            </a:r>
            <a:endParaRPr lang="en-US" sz="3200">
              <a:latin typeface="Arial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09600" y="2057400"/>
            <a:ext cx="8077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FFCCFF"/>
                </a:solidFill>
                <a:latin typeface="Arial" charset="0"/>
              </a:rPr>
              <a:t> Xác </a:t>
            </a:r>
            <a:r>
              <a:rPr lang="vi-VN" sz="3200">
                <a:solidFill>
                  <a:srgbClr val="FFCCFF"/>
                </a:solidFill>
                <a:latin typeface="Arial" charset="0"/>
              </a:rPr>
              <a:t>đ</a:t>
            </a:r>
            <a:r>
              <a:rPr lang="en-US" sz="3200">
                <a:solidFill>
                  <a:srgbClr val="FFCCFF"/>
                </a:solidFill>
                <a:latin typeface="Arial" charset="0"/>
              </a:rPr>
              <a:t>ịnh mẫu số chung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FFCCFF"/>
                </a:solidFill>
                <a:latin typeface="Arial" charset="0"/>
              </a:rPr>
              <a:t> Tìm th</a:t>
            </a:r>
            <a:r>
              <a:rPr lang="vi-VN" sz="3200">
                <a:solidFill>
                  <a:srgbClr val="FFCCFF"/>
                </a:solidFill>
                <a:latin typeface="Arial" charset="0"/>
              </a:rPr>
              <a:t>ươ</a:t>
            </a:r>
            <a:r>
              <a:rPr lang="en-US" sz="3200">
                <a:solidFill>
                  <a:srgbClr val="FFCCFF"/>
                </a:solidFill>
                <a:latin typeface="Arial" charset="0"/>
              </a:rPr>
              <a:t>ng của mẫu số chung và mẫu số của phân số kia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rgbClr val="FFCCFF"/>
                </a:solidFill>
                <a:latin typeface="Arial" charset="0"/>
              </a:rPr>
              <a:t> Lấy th</a:t>
            </a:r>
            <a:r>
              <a:rPr lang="vi-VN" sz="3200">
                <a:solidFill>
                  <a:srgbClr val="FFCCFF"/>
                </a:solidFill>
                <a:latin typeface="Arial" charset="0"/>
              </a:rPr>
              <a:t>ươ</a:t>
            </a:r>
            <a:r>
              <a:rPr lang="en-US" sz="3200">
                <a:solidFill>
                  <a:srgbClr val="FFCCFF"/>
                </a:solidFill>
                <a:latin typeface="Arial" charset="0"/>
              </a:rPr>
              <a:t>ng vừa tìm </a:t>
            </a:r>
            <a:r>
              <a:rPr lang="vi-VN" sz="3200">
                <a:solidFill>
                  <a:srgbClr val="FFCCFF"/>
                </a:solidFill>
                <a:latin typeface="Arial" charset="0"/>
              </a:rPr>
              <a:t>đư</a:t>
            </a:r>
            <a:r>
              <a:rPr lang="en-US" sz="3200">
                <a:solidFill>
                  <a:srgbClr val="FFCCFF"/>
                </a:solidFill>
                <a:latin typeface="Arial" charset="0"/>
              </a:rPr>
              <a:t>ợc nhân với tử số và mẫu số của phân số kia. Giữ nguyên phân số còn lại.</a:t>
            </a:r>
            <a:endParaRPr lang="en-US" sz="2800">
              <a:solidFill>
                <a:srgbClr val="FFCC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  <p:bldP spid="512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ext Box 2"/>
          <p:cNvSpPr txBox="1">
            <a:spLocks noChangeArrowheads="1"/>
          </p:cNvSpPr>
          <p:nvPr/>
        </p:nvSpPr>
        <p:spPr bwMode="auto">
          <a:xfrm>
            <a:off x="685800" y="609600"/>
            <a:ext cx="792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09600" y="381000"/>
            <a:ext cx="8305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FF99"/>
                </a:solidFill>
                <a:latin typeface="Arial" charset="0"/>
              </a:rPr>
              <a:t>Bài 1: Quy </a:t>
            </a:r>
            <a:r>
              <a:rPr lang="vi-VN">
                <a:solidFill>
                  <a:srgbClr val="00FF99"/>
                </a:solidFill>
                <a:latin typeface="Arial" charset="0"/>
              </a:rPr>
              <a:t>đ</a:t>
            </a:r>
            <a:r>
              <a:rPr lang="en-US">
                <a:solidFill>
                  <a:srgbClr val="00FF99"/>
                </a:solidFill>
                <a:latin typeface="Arial" charset="0"/>
              </a:rPr>
              <a:t>ồng mẫu số các phân số</a:t>
            </a:r>
            <a:endParaRPr lang="en-US">
              <a:latin typeface="Arial" charset="0"/>
            </a:endParaRPr>
          </a:p>
        </p:txBody>
      </p:sp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62000" y="1371600"/>
          <a:ext cx="1143000" cy="981075"/>
        </p:xfrm>
        <a:graphic>
          <a:graphicData uri="http://schemas.openxmlformats.org/presentationml/2006/ole">
            <p:oleObj spid="_x0000_s3074" name="Equation" r:id="rId3" imgW="457002" imgH="393529" progId="Equation.3">
              <p:embed/>
            </p:oleObj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667000" y="1371600"/>
          <a:ext cx="1441450" cy="946150"/>
        </p:xfrm>
        <a:graphic>
          <a:graphicData uri="http://schemas.openxmlformats.org/presentationml/2006/ole">
            <p:oleObj spid="_x0000_s3075" name="Equation" r:id="rId4" imgW="596641" imgH="393529" progId="Equation.3">
              <p:embed/>
            </p:oleObj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724400" y="1371600"/>
          <a:ext cx="1447800" cy="950913"/>
        </p:xfrm>
        <a:graphic>
          <a:graphicData uri="http://schemas.openxmlformats.org/presentationml/2006/ole">
            <p:oleObj spid="_x0000_s3076" name="Equation" r:id="rId5" imgW="596641" imgH="393529" progId="Equation.3">
              <p:embed/>
            </p:oleObj>
          </a:graphicData>
        </a:graphic>
      </p:graphicFrame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685800" y="2590800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FF99"/>
                </a:solidFill>
                <a:latin typeface="Arial" charset="0"/>
              </a:rPr>
              <a:t>Bài làm:</a:t>
            </a:r>
          </a:p>
        </p:txBody>
      </p:sp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762000" y="3276600"/>
          <a:ext cx="1978025" cy="925513"/>
        </p:xfrm>
        <a:graphic>
          <a:graphicData uri="http://schemas.openxmlformats.org/presentationml/2006/ole">
            <p:oleObj spid="_x0000_s3077" name="Equation" r:id="rId6" imgW="837836" imgH="393529" progId="Equation.3">
              <p:embed/>
            </p:oleObj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685800" y="4267200"/>
          <a:ext cx="2455863" cy="925513"/>
        </p:xfrm>
        <a:graphic>
          <a:graphicData uri="http://schemas.openxmlformats.org/presentationml/2006/ole">
            <p:oleObj spid="_x0000_s3078" name="Equation" r:id="rId7" imgW="1040948" imgH="393529" progId="Equation.3">
              <p:embed/>
            </p:oleObj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609600" y="5257800"/>
          <a:ext cx="2514600" cy="925513"/>
        </p:xfrm>
        <a:graphic>
          <a:graphicData uri="http://schemas.openxmlformats.org/presentationml/2006/ole">
            <p:oleObj spid="_x0000_s3079" name="Equation" r:id="rId8" imgW="1066337" imgH="393529" progId="Equation.3">
              <p:embed/>
            </p:oleObj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5943600" y="3276600"/>
          <a:ext cx="360363" cy="925513"/>
        </p:xfrm>
        <a:graphic>
          <a:graphicData uri="http://schemas.openxmlformats.org/presentationml/2006/ole">
            <p:oleObj spid="_x0000_s3080" name="Equation" r:id="rId9" imgW="152334" imgH="393529" progId="Equation.3">
              <p:embed/>
            </p:oleObj>
          </a:graphicData>
        </a:graphic>
      </p:graphicFrame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124200" y="3505200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Giữ nguyên phân số</a:t>
            </a: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505200" y="4495800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Giữ nguyên phân số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505200" y="5486400"/>
            <a:ext cx="3200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Giữ nguyên phân số</a:t>
            </a:r>
          </a:p>
        </p:txBody>
      </p:sp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6461125" y="4267200"/>
          <a:ext cx="546100" cy="925513"/>
        </p:xfrm>
        <a:graphic>
          <a:graphicData uri="http://schemas.openxmlformats.org/presentationml/2006/ole">
            <p:oleObj spid="_x0000_s3081" name="Equation" r:id="rId10" imgW="228501" imgH="393529" progId="Equation.3">
              <p:embed/>
            </p:oleObj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6232525" y="5334000"/>
          <a:ext cx="546100" cy="925513"/>
        </p:xfrm>
        <a:graphic>
          <a:graphicData uri="http://schemas.openxmlformats.org/presentationml/2006/ole">
            <p:oleObj spid="_x0000_s3082" name="Equation" r:id="rId11" imgW="228501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5" dur="1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73" grpId="0" autoUpdateAnimBg="0"/>
      <p:bldP spid="11279" grpId="0" autoUpdateAnimBg="0"/>
      <p:bldP spid="11280" grpId="0" autoUpdateAnimBg="0"/>
      <p:bldP spid="1128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99"/>
                </a:solidFill>
                <a:latin typeface="Arial" charset="0"/>
              </a:rPr>
              <a:t>Bài 2: Quy </a:t>
            </a:r>
            <a:r>
              <a:rPr lang="vi-VN" sz="2800">
                <a:solidFill>
                  <a:srgbClr val="00FF99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FF99"/>
                </a:solidFill>
                <a:latin typeface="Arial" charset="0"/>
              </a:rPr>
              <a:t>ồng mẫu số các phân số</a:t>
            </a:r>
            <a:endParaRPr lang="en-US" sz="2800">
              <a:latin typeface="Arial" charset="0"/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569913" y="1066800"/>
          <a:ext cx="1679575" cy="981075"/>
        </p:xfrm>
        <a:graphic>
          <a:graphicData uri="http://schemas.openxmlformats.org/presentationml/2006/ole">
            <p:oleObj spid="_x0000_s4098" name="Equation" r:id="rId3" imgW="672808" imgH="393529" progId="Equation.3">
              <p:embed/>
            </p:oleObj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2835275" y="1066800"/>
          <a:ext cx="1257300" cy="946150"/>
        </p:xfrm>
        <a:graphic>
          <a:graphicData uri="http://schemas.openxmlformats.org/presentationml/2006/ole">
            <p:oleObj spid="_x0000_s4099" name="Equation" r:id="rId4" imgW="520474" imgH="393529" progId="Equation.3">
              <p:embed/>
            </p:oleObj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818063" y="1066800"/>
          <a:ext cx="1412875" cy="950913"/>
        </p:xfrm>
        <a:graphic>
          <a:graphicData uri="http://schemas.openxmlformats.org/presentationml/2006/ole">
            <p:oleObj spid="_x0000_s4100" name="Equation" r:id="rId5" imgW="583947" imgH="393529" progId="Equation.3">
              <p:embed/>
            </p:oleObj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762000" y="2286000"/>
            <a:ext cx="632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99"/>
                </a:solidFill>
                <a:latin typeface="Arial" charset="0"/>
              </a:rPr>
              <a:t>Bài làm:</a:t>
            </a:r>
          </a:p>
        </p:txBody>
      </p:sp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762000" y="2971800"/>
          <a:ext cx="2590800" cy="898525"/>
        </p:xfrm>
        <a:graphic>
          <a:graphicData uri="http://schemas.openxmlformats.org/presentationml/2006/ole">
            <p:oleObj spid="_x0000_s4101" name="Equation" r:id="rId6" imgW="1129810" imgH="393529" progId="Equation.3">
              <p:embed/>
            </p:oleObj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762000" y="3962400"/>
          <a:ext cx="2209800" cy="962025"/>
        </p:xfrm>
        <a:graphic>
          <a:graphicData uri="http://schemas.openxmlformats.org/presentationml/2006/ole">
            <p:oleObj spid="_x0000_s4102" name="Equation" r:id="rId7" imgW="901309" imgH="393529" progId="Equation.3">
              <p:embed/>
            </p:oleObj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762000" y="5029200"/>
          <a:ext cx="2424113" cy="925513"/>
        </p:xfrm>
        <a:graphic>
          <a:graphicData uri="http://schemas.openxmlformats.org/presentationml/2006/ole">
            <p:oleObj spid="_x0000_s4103" name="Equation" r:id="rId8" imgW="1028254" imgH="393529" progId="Equation.3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6121400" y="2971800"/>
          <a:ext cx="693738" cy="925513"/>
        </p:xfrm>
        <a:graphic>
          <a:graphicData uri="http://schemas.openxmlformats.org/presentationml/2006/ole">
            <p:oleObj spid="_x0000_s4104" name="Equation" r:id="rId9" imgW="291973" imgH="393529" progId="Equation.3">
              <p:embed/>
            </p:oleObj>
          </a:graphicData>
        </a:graphic>
      </p:graphicFrame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468688" y="32004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Giữ nguyên phân số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3200400" y="4191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Giữ nguyên phân số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581400" y="51816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Giữ nguyên phân số</a:t>
            </a:r>
          </a:p>
        </p:txBody>
      </p:sp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5943600" y="3962400"/>
          <a:ext cx="546100" cy="925513"/>
        </p:xfrm>
        <a:graphic>
          <a:graphicData uri="http://schemas.openxmlformats.org/presentationml/2006/ole">
            <p:oleObj spid="_x0000_s4105" name="Equation" r:id="rId10" imgW="228501" imgH="393529" progId="Equation.3">
              <p:embed/>
            </p:oleObj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6308725" y="5029200"/>
          <a:ext cx="546100" cy="925513"/>
        </p:xfrm>
        <a:graphic>
          <a:graphicData uri="http://schemas.openxmlformats.org/presentationml/2006/ole">
            <p:oleObj spid="_x0000_s4106" name="Equation" r:id="rId11" imgW="228501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2" dur="1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4" grpId="0" autoUpdateAnimBg="0"/>
      <p:bldP spid="12299" grpId="0" autoUpdateAnimBg="0"/>
      <p:bldP spid="12300" grpId="0" autoUpdateAnimBg="0"/>
      <p:bldP spid="1230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609600" y="3810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99"/>
                </a:solidFill>
                <a:latin typeface="Arial" charset="0"/>
              </a:rPr>
              <a:t>Bài 3: Viết các phân số lần l</a:t>
            </a:r>
            <a:r>
              <a:rPr lang="vi-VN" sz="2800">
                <a:solidFill>
                  <a:srgbClr val="00FF99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FF99"/>
                </a:solidFill>
                <a:latin typeface="Arial" charset="0"/>
              </a:rPr>
              <a:t>ợt bằng</a:t>
            </a:r>
            <a:endParaRPr lang="en-US" sz="2800">
              <a:latin typeface="Arial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09600" y="2286000"/>
            <a:ext cx="632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99"/>
                </a:solidFill>
                <a:latin typeface="Arial" charset="0"/>
              </a:rPr>
              <a:t>Trò ch</a:t>
            </a:r>
            <a:r>
              <a:rPr lang="vi-VN" sz="2800">
                <a:solidFill>
                  <a:srgbClr val="00FF99"/>
                </a:solidFill>
                <a:latin typeface="Arial" charset="0"/>
              </a:rPr>
              <a:t>ơ</a:t>
            </a:r>
            <a:r>
              <a:rPr lang="en-US" sz="2800">
                <a:solidFill>
                  <a:srgbClr val="00FF99"/>
                </a:solidFill>
                <a:latin typeface="Arial" charset="0"/>
              </a:rPr>
              <a:t>i: chọn nhanh </a:t>
            </a:r>
            <a:r>
              <a:rPr lang="vi-VN" sz="2800">
                <a:solidFill>
                  <a:srgbClr val="00FF99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FF99"/>
                </a:solidFill>
                <a:latin typeface="Arial" charset="0"/>
              </a:rPr>
              <a:t>áp án </a:t>
            </a:r>
            <a:r>
              <a:rPr lang="vi-VN" sz="2800">
                <a:solidFill>
                  <a:srgbClr val="00FF99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FF99"/>
                </a:solidFill>
                <a:latin typeface="Arial" charset="0"/>
              </a:rPr>
              <a:t>úng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265238" y="1066800"/>
          <a:ext cx="825500" cy="981075"/>
        </p:xfrm>
        <a:graphic>
          <a:graphicData uri="http://schemas.openxmlformats.org/presentationml/2006/ole">
            <p:oleObj spid="_x0000_s5122" name="Equation" r:id="rId3" imgW="330057" imgH="393529" progId="Equation.3">
              <p:embed/>
            </p:oleObj>
          </a:graphicData>
        </a:graphic>
      </p:graphicFrame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2590800" y="1371600"/>
            <a:ext cx="6324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FF99"/>
                </a:solidFill>
                <a:latin typeface="Arial" charset="0"/>
              </a:rPr>
              <a:t>Và có mẫu số chung là 24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838200" y="3276600"/>
          <a:ext cx="3125788" cy="955675"/>
        </p:xfrm>
        <a:graphic>
          <a:graphicData uri="http://schemas.openxmlformats.org/presentationml/2006/ole">
            <p:oleObj spid="_x0000_s5123" name="Equation" r:id="rId4" imgW="1282700" imgH="393700" progId="Equation.3">
              <p:embed/>
            </p:oleObj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/>
        </p:nvGraphicFramePr>
        <p:xfrm>
          <a:off x="5105400" y="3276600"/>
          <a:ext cx="3124200" cy="955675"/>
        </p:xfrm>
        <a:graphic>
          <a:graphicData uri="http://schemas.openxmlformats.org/presentationml/2006/ole">
            <p:oleObj spid="_x0000_s5124" name="Equation" r:id="rId5" imgW="1282700" imgH="393700" progId="Equation.3">
              <p:embed/>
            </p:oleObj>
          </a:graphicData>
        </a:graphic>
      </p:graphicFrame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762000" y="4800600"/>
          <a:ext cx="3125788" cy="955675"/>
        </p:xfrm>
        <a:graphic>
          <a:graphicData uri="http://schemas.openxmlformats.org/presentationml/2006/ole">
            <p:oleObj spid="_x0000_s5125" name="Equation" r:id="rId6" imgW="1282700" imgH="393700" progId="Equation.3">
              <p:embed/>
            </p:oleObj>
          </a:graphicData>
        </a:graphic>
      </p:graphicFrame>
      <p:graphicFrame>
        <p:nvGraphicFramePr>
          <p:cNvPr id="13322" name="Object 10"/>
          <p:cNvGraphicFramePr>
            <a:graphicFrameLocks noChangeAspect="1"/>
          </p:cNvGraphicFramePr>
          <p:nvPr/>
        </p:nvGraphicFramePr>
        <p:xfrm>
          <a:off x="5181600" y="4800600"/>
          <a:ext cx="3125788" cy="955675"/>
        </p:xfrm>
        <a:graphic>
          <a:graphicData uri="http://schemas.openxmlformats.org/presentationml/2006/ole">
            <p:oleObj spid="_x0000_s5126" name="Equation" r:id="rId7" imgW="12827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  <p:bldP spid="1331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Mục tiêu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mtClean="0">
                <a:latin typeface="Arial" charset="0"/>
              </a:rPr>
              <a:t>Giúp học sinh : </a:t>
            </a:r>
          </a:p>
          <a:p>
            <a:r>
              <a:rPr lang="en-US" smtClean="0">
                <a:latin typeface="Arial" charset="0"/>
              </a:rPr>
              <a:t>Biết quy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ồng mẫu số hai phân số, trong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ó mẫu số của một phân số </a:t>
            </a:r>
            <a:r>
              <a:rPr lang="vi-VN" smtClean="0">
                <a:latin typeface="Arial" charset="0"/>
              </a:rPr>
              <a:t>đư</a:t>
            </a:r>
            <a:r>
              <a:rPr lang="en-US" smtClean="0">
                <a:latin typeface="Arial" charset="0"/>
              </a:rPr>
              <a:t>ợc chọn làm mẫu số chung.</a:t>
            </a:r>
          </a:p>
          <a:p>
            <a:r>
              <a:rPr lang="en-US" smtClean="0">
                <a:latin typeface="Arial" charset="0"/>
              </a:rPr>
              <a:t>Củng cố cách quy </a:t>
            </a:r>
            <a:r>
              <a:rPr lang="vi-VN" smtClean="0">
                <a:latin typeface="Arial" charset="0"/>
              </a:rPr>
              <a:t>đ</a:t>
            </a:r>
            <a:r>
              <a:rPr lang="en-US" smtClean="0">
                <a:latin typeface="Arial" charset="0"/>
              </a:rPr>
              <a:t>ồng mẫu số hai phân số.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Arial" charset="0"/>
              </a:rPr>
              <a:t>Cách thiết kế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495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800" smtClean="0">
                <a:latin typeface="Arial" charset="0"/>
              </a:rPr>
              <a:t>Chia làm 9 Slide: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1 : Tên bài , giáo viên h</a:t>
            </a:r>
            <a:r>
              <a:rPr lang="vi-VN" sz="2800" smtClean="0">
                <a:latin typeface="Arial" charset="0"/>
              </a:rPr>
              <a:t>ư</a:t>
            </a:r>
            <a:r>
              <a:rPr lang="en-US" sz="2800" smtClean="0">
                <a:latin typeface="Arial" charset="0"/>
              </a:rPr>
              <a:t>ớng dẫn, ng</a:t>
            </a:r>
            <a:r>
              <a:rPr lang="vi-VN" sz="2800" smtClean="0">
                <a:latin typeface="Arial" charset="0"/>
              </a:rPr>
              <a:t>ư</a:t>
            </a:r>
            <a:r>
              <a:rPr lang="en-US" sz="2800" smtClean="0">
                <a:latin typeface="Arial" charset="0"/>
              </a:rPr>
              <a:t>ời thiết kế.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2+ 3 : Bài mới.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4: Kết luận.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5: Bài tập 1.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6: Bài tập 2.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7: Bài tập 3.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8: Mục tiêu.</a:t>
            </a:r>
          </a:p>
          <a:p>
            <a:pPr>
              <a:lnSpc>
                <a:spcPct val="90000"/>
              </a:lnSpc>
            </a:pPr>
            <a:r>
              <a:rPr lang="en-US" sz="2800" smtClean="0">
                <a:latin typeface="Arial" charset="0"/>
              </a:rPr>
              <a:t>Slide 9: Cách thiết kế.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.VnTime"/>
        <a:ea typeface=""/>
        <a:cs typeface=""/>
      </a:majorFont>
      <a:minorFont>
        <a:latin typeface=".VnTim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Designs\BLUSH.POT</Template>
  <TotalTime>126</TotalTime>
  <Words>347</Words>
  <Application>Microsoft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</vt:lpstr>
      <vt:lpstr>Arial</vt:lpstr>
      <vt:lpstr>Times New Roman</vt:lpstr>
      <vt:lpstr>Calibri</vt:lpstr>
      <vt:lpstr>Blank Presentation</vt:lpstr>
      <vt:lpstr>Microsoft Equation 3.0</vt:lpstr>
      <vt:lpstr>MÔN TOÁN - LỚP 4 BÀI 8: QUY ĐỒNG MẪU SỐ CÁC PHÂN SỐ (TIẾP)</vt:lpstr>
      <vt:lpstr>Slide 2</vt:lpstr>
      <vt:lpstr>Hãy quy đồng mẫu số 2 phân số: </vt:lpstr>
      <vt:lpstr>Slide 4</vt:lpstr>
      <vt:lpstr>Slide 5</vt:lpstr>
      <vt:lpstr>Slide 6</vt:lpstr>
      <vt:lpstr>Slide 7</vt:lpstr>
      <vt:lpstr>Mục tiêu</vt:lpstr>
      <vt:lpstr>Cách thiết kế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M«n to¸n - líp 4 bµi 8: quy ®ång mÉu sè c¸c ph©n sè (tiÕp)</dc:title>
  <dc:creator>User</dc:creator>
  <cp:lastModifiedBy>CSTeam</cp:lastModifiedBy>
  <cp:revision>6</cp:revision>
  <dcterms:created xsi:type="dcterms:W3CDTF">2005-11-13T15:39:13Z</dcterms:created>
  <dcterms:modified xsi:type="dcterms:W3CDTF">2016-06-30T02:14:24Z</dcterms:modified>
</cp:coreProperties>
</file>