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Default Extension="vml" ContentType="application/vnd.openxmlformats-officedocument.vmlDrawing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Default Extension="bin" ContentType="application/vnd.openxmlformats-officedocument.oleObject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71" r:id="rId2"/>
    <p:sldId id="272" r:id="rId3"/>
    <p:sldId id="256" r:id="rId4"/>
    <p:sldId id="264" r:id="rId5"/>
    <p:sldId id="257" r:id="rId6"/>
    <p:sldId id="258" r:id="rId7"/>
    <p:sldId id="259" r:id="rId8"/>
    <p:sldId id="265" r:id="rId9"/>
    <p:sldId id="260" r:id="rId10"/>
    <p:sldId id="261" r:id="rId11"/>
    <p:sldId id="263" r:id="rId12"/>
    <p:sldId id="266" r:id="rId1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b="1" kern="12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b="1" kern="12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b="1" kern="12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b="1" kern="1200">
        <a:solidFill>
          <a:schemeClr val="tx1"/>
        </a:solidFill>
        <a:latin typeface="Tahom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allowPng="1" imgSz="1024x768" encoding="windows-1252"/>
  <p:clrMru>
    <a:srgbClr val="FF00FF"/>
    <a:srgbClr val="66FF99"/>
    <a:srgbClr val="FF3399"/>
    <a:srgbClr val="000000"/>
    <a:srgbClr val="FF3300"/>
    <a:srgbClr val="00FF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38" d="100"/>
          <a:sy n="38" d="100"/>
        </p:scale>
        <p:origin x="-1398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20.wmf"/><Relationship Id="rId2" Type="http://schemas.openxmlformats.org/officeDocument/2006/relationships/image" Target="../media/image19.wmf"/><Relationship Id="rId1" Type="http://schemas.openxmlformats.org/officeDocument/2006/relationships/image" Target="../media/image18.wmf"/><Relationship Id="rId4" Type="http://schemas.openxmlformats.org/officeDocument/2006/relationships/image" Target="../media/image21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image" Target="../media/image6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image" Target="../media/image9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image" Target="../media/image12.wmf"/><Relationship Id="rId1" Type="http://schemas.openxmlformats.org/officeDocument/2006/relationships/image" Target="../media/image10.wmf"/></Relationships>
</file>

<file path=ppt/drawings/_rels/vmlDrawing6.vml.rels><?xml version="1.0" encoding="UTF-8" standalone="yes"?>
<Relationships xmlns="http://schemas.openxmlformats.org/package/2006/relationships"><Relationship Id="rId2" Type="http://schemas.openxmlformats.org/officeDocument/2006/relationships/image" Target="../media/image14.wmf"/><Relationship Id="rId1" Type="http://schemas.openxmlformats.org/officeDocument/2006/relationships/image" Target="../media/image12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5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6.w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17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40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>
                <a:latin typeface="Arial" charset="0"/>
              </a:defRPr>
            </a:lvl1pPr>
          </a:lstStyle>
          <a:p>
            <a:pPr>
              <a:defRPr/>
            </a:pPr>
            <a:fld id="{BCD9A557-CCD4-44A0-8015-FE040BDB67A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216C0C9-A6E5-4FFE-83B0-3458738CF2C3}" type="slidenum">
              <a:rPr lang="en-US" smtClean="0"/>
              <a:pPr/>
              <a:t>2</a:t>
            </a:fld>
            <a:endParaRPr lang="en-US" smtClean="0"/>
          </a:p>
        </p:txBody>
      </p:sp>
      <p:sp>
        <p:nvSpPr>
          <p:cNvPr id="1536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1C032A1-C2C4-4EBC-9EC2-D95D7DA81AE2}" type="slidenum">
              <a:rPr lang="en-US" smtClean="0"/>
              <a:pPr/>
              <a:t>11</a:t>
            </a:fld>
            <a:endParaRPr lang="en-US" smtClean="0"/>
          </a:p>
        </p:txBody>
      </p:sp>
      <p:sp>
        <p:nvSpPr>
          <p:cNvPr id="2457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7427792-0F0B-41B2-9631-B36C337B6B56}" type="slidenum">
              <a:rPr lang="en-US" smtClean="0"/>
              <a:pPr/>
              <a:t>12</a:t>
            </a:fld>
            <a:endParaRPr lang="en-US" smtClean="0"/>
          </a:p>
        </p:txBody>
      </p:sp>
      <p:sp>
        <p:nvSpPr>
          <p:cNvPr id="2560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D35914A-C690-4278-BCD2-87633AE4E73E}" type="slidenum">
              <a:rPr lang="en-US" smtClean="0"/>
              <a:pPr/>
              <a:t>3</a:t>
            </a:fld>
            <a:endParaRPr lang="en-US" smtClean="0"/>
          </a:p>
        </p:txBody>
      </p:sp>
      <p:sp>
        <p:nvSpPr>
          <p:cNvPr id="1638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FD9D205-0C14-4E67-8421-8EB395B3436C}" type="slidenum">
              <a:rPr lang="en-US" smtClean="0"/>
              <a:pPr/>
              <a:t>4</a:t>
            </a:fld>
            <a:endParaRPr lang="en-US" smtClean="0"/>
          </a:p>
        </p:txBody>
      </p:sp>
      <p:sp>
        <p:nvSpPr>
          <p:cNvPr id="1741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5AB3D86-5249-4BB3-AA29-4ECC105703D8}" type="slidenum">
              <a:rPr lang="en-US" smtClean="0"/>
              <a:pPr/>
              <a:t>5</a:t>
            </a:fld>
            <a:endParaRPr lang="en-US" smtClean="0"/>
          </a:p>
        </p:txBody>
      </p:sp>
      <p:sp>
        <p:nvSpPr>
          <p:cNvPr id="1843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13D41EB-EDFD-4262-B788-9805DBAABE44}" type="slidenum">
              <a:rPr lang="en-US" smtClean="0"/>
              <a:pPr/>
              <a:t>6</a:t>
            </a:fld>
            <a:endParaRPr lang="en-US" smtClean="0"/>
          </a:p>
        </p:txBody>
      </p:sp>
      <p:sp>
        <p:nvSpPr>
          <p:cNvPr id="1945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07D30E8-D0C9-4A74-A8DD-B43F9E5A2DAF}" type="slidenum">
              <a:rPr lang="en-US" smtClean="0"/>
              <a:pPr/>
              <a:t>7</a:t>
            </a:fld>
            <a:endParaRPr lang="en-US" smtClean="0"/>
          </a:p>
        </p:txBody>
      </p:sp>
      <p:sp>
        <p:nvSpPr>
          <p:cNvPr id="2048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9E35BE4-E9FF-45ED-AA99-28D3B2DD7D2E}" type="slidenum">
              <a:rPr lang="en-US" smtClean="0"/>
              <a:pPr/>
              <a:t>8</a:t>
            </a:fld>
            <a:endParaRPr lang="en-US" smtClean="0"/>
          </a:p>
        </p:txBody>
      </p:sp>
      <p:sp>
        <p:nvSpPr>
          <p:cNvPr id="2150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CEA370C-47FC-4441-B8FC-2931864A9CF1}" type="slidenum">
              <a:rPr lang="en-US" smtClean="0"/>
              <a:pPr/>
              <a:t>9</a:t>
            </a:fld>
            <a:endParaRPr lang="en-US" smtClean="0"/>
          </a:p>
        </p:txBody>
      </p:sp>
      <p:sp>
        <p:nvSpPr>
          <p:cNvPr id="2253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AF2E962-109E-4787-896D-87E03F60F996}" type="slidenum">
              <a:rPr lang="en-US" smtClean="0"/>
              <a:pPr/>
              <a:t>10</a:t>
            </a:fld>
            <a:endParaRPr lang="en-US" smtClean="0"/>
          </a:p>
        </p:txBody>
      </p:sp>
      <p:sp>
        <p:nvSpPr>
          <p:cNvPr id="2355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9695BD-A92F-486F-96D4-F7D816ABD83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0237DD-91A9-4944-ABC5-2CFB181FB74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9A3A3D-7D18-4708-8B54-0CFA6B53210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880035-FA5F-4C3C-9690-3FDED399834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FD12BF-2E05-456D-81A3-B47CE84BFC1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F6CA5C-83A0-4EEE-B1C9-EC95F39F286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2129AE-4AE1-4A75-99D1-DDA58C5AC7C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CD255E-AB24-4932-BF8D-220262BDBB6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3C5B08-AD58-4921-BCA1-0304258F280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A4A5C1-F10D-4CC9-8DFD-AFE4C30AF12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263C3B5-B5B0-4229-90A7-800A4CC520C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3C7512-4DE4-4A30-B62C-DBBB30D38EF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b="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b="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="0">
                <a:latin typeface="+mn-lt"/>
              </a:defRPr>
            </a:lvl1pPr>
          </a:lstStyle>
          <a:p>
            <a:pPr>
              <a:defRPr/>
            </a:pPr>
            <a:fld id="{030A7D9E-A501-4FAC-B2C6-4229C863B13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8.vml"/><Relationship Id="rId4" Type="http://schemas.openxmlformats.org/officeDocument/2006/relationships/oleObject" Target="../embeddings/oleObject17.bin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9.vml"/><Relationship Id="rId4" Type="http://schemas.openxmlformats.org/officeDocument/2006/relationships/oleObject" Target="../embeddings/oleObject18.bin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1.bin"/><Relationship Id="rId3" Type="http://schemas.openxmlformats.org/officeDocument/2006/relationships/slideLayout" Target="../slideLayouts/slideLayout7.xml"/><Relationship Id="rId7" Type="http://schemas.openxmlformats.org/officeDocument/2006/relationships/oleObject" Target="../embeddings/oleObject20.bin"/><Relationship Id="rId2" Type="http://schemas.openxmlformats.org/officeDocument/2006/relationships/audio" Target="../media/audio1.wav"/><Relationship Id="rId1" Type="http://schemas.openxmlformats.org/officeDocument/2006/relationships/vmlDrawing" Target="../drawings/vmlDrawing10.vml"/><Relationship Id="rId6" Type="http://schemas.openxmlformats.org/officeDocument/2006/relationships/image" Target="../media/image5.png"/><Relationship Id="rId5" Type="http://schemas.openxmlformats.org/officeDocument/2006/relationships/oleObject" Target="../embeddings/oleObject19.bin"/><Relationship Id="rId10" Type="http://schemas.openxmlformats.org/officeDocument/2006/relationships/oleObject" Target="../embeddings/oleObject23.bin"/><Relationship Id="rId4" Type="http://schemas.openxmlformats.org/officeDocument/2006/relationships/notesSlide" Target="../notesSlides/notesSlide11.xml"/><Relationship Id="rId9" Type="http://schemas.openxmlformats.org/officeDocument/2006/relationships/oleObject" Target="../embeddings/oleObject22.bin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2.xml"/><Relationship Id="rId1" Type="http://schemas.openxmlformats.org/officeDocument/2006/relationships/audio" Target="file:///F:\Music\Nhachay\Da%20Nang%20yeu%20thuong.MP3" TargetMode="External"/><Relationship Id="rId6" Type="http://schemas.openxmlformats.org/officeDocument/2006/relationships/image" Target="../media/image5.png"/><Relationship Id="rId5" Type="http://schemas.openxmlformats.org/officeDocument/2006/relationships/image" Target="../media/image4.gif"/><Relationship Id="rId4" Type="http://schemas.openxmlformats.org/officeDocument/2006/relationships/image" Target="../media/image3.gi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oleObject1.bin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4" Type="http://schemas.openxmlformats.org/officeDocument/2006/relationships/oleObject" Target="../embeddings/oleObject2.bin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5" Type="http://schemas.openxmlformats.org/officeDocument/2006/relationships/oleObject" Target="../embeddings/oleObject4.bin"/><Relationship Id="rId4" Type="http://schemas.openxmlformats.org/officeDocument/2006/relationships/oleObject" Target="../embeddings/oleObject3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6.bin"/><Relationship Id="rId5" Type="http://schemas.openxmlformats.org/officeDocument/2006/relationships/oleObject" Target="../embeddings/oleObject5.bin"/><Relationship Id="rId4" Type="http://schemas.openxmlformats.org/officeDocument/2006/relationships/image" Target="../media/image11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9.bin"/><Relationship Id="rId5" Type="http://schemas.openxmlformats.org/officeDocument/2006/relationships/oleObject" Target="../embeddings/oleObject8.bin"/><Relationship Id="rId4" Type="http://schemas.openxmlformats.org/officeDocument/2006/relationships/oleObject" Target="../embeddings/oleObject7.bin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4.bin"/><Relationship Id="rId3" Type="http://schemas.openxmlformats.org/officeDocument/2006/relationships/notesSlide" Target="../notesSlides/notesSlide7.xml"/><Relationship Id="rId7" Type="http://schemas.openxmlformats.org/officeDocument/2006/relationships/oleObject" Target="../embeddings/oleObject1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12.bin"/><Relationship Id="rId5" Type="http://schemas.openxmlformats.org/officeDocument/2006/relationships/oleObject" Target="../embeddings/oleObject11.bin"/><Relationship Id="rId4" Type="http://schemas.openxmlformats.org/officeDocument/2006/relationships/oleObject" Target="../embeddings/oleObject10.bin"/><Relationship Id="rId9" Type="http://schemas.openxmlformats.org/officeDocument/2006/relationships/oleObject" Target="../embeddings/oleObject15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7.vml"/><Relationship Id="rId4" Type="http://schemas.openxmlformats.org/officeDocument/2006/relationships/oleObject" Target="../embeddings/oleObject16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6" descr="CS000738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10800000" flipH="1">
            <a:off x="180975" y="80963"/>
            <a:ext cx="2732088" cy="2049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291" name="Picture 7" descr="CS000738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10800000">
            <a:off x="6303963" y="80963"/>
            <a:ext cx="2732087" cy="2049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292" name="Picture 8" descr="CS000738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flipH="1">
            <a:off x="6411913" y="4808538"/>
            <a:ext cx="2732087" cy="2049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293" name="Picture 11" descr="CS000738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9388" y="4652963"/>
            <a:ext cx="2732087" cy="2049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294" name="Text Box 14"/>
          <p:cNvSpPr txBox="1">
            <a:spLocks noChangeArrowheads="1"/>
          </p:cNvSpPr>
          <p:nvPr/>
        </p:nvSpPr>
        <p:spPr bwMode="auto">
          <a:xfrm>
            <a:off x="2895600" y="2819400"/>
            <a:ext cx="3657600" cy="588963"/>
          </a:xfrm>
          <a:prstGeom prst="rect">
            <a:avLst/>
          </a:prstGeom>
          <a:solidFill>
            <a:srgbClr val="00FF00"/>
          </a:solidFill>
          <a:ln w="9525">
            <a:solidFill>
              <a:srgbClr val="00FF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>
                <a:solidFill>
                  <a:srgbClr val="FF3300"/>
                </a:solidFill>
                <a:latin typeface="Arial" charset="0"/>
              </a:rPr>
              <a:t>Môn toán-Lớp 4</a:t>
            </a:r>
          </a:p>
        </p:txBody>
      </p:sp>
      <p:sp>
        <p:nvSpPr>
          <p:cNvPr id="12295" name="Text Box 16"/>
          <p:cNvSpPr txBox="1">
            <a:spLocks noChangeArrowheads="1"/>
          </p:cNvSpPr>
          <p:nvPr/>
        </p:nvSpPr>
        <p:spPr bwMode="auto">
          <a:xfrm>
            <a:off x="1905000" y="3962400"/>
            <a:ext cx="5791200" cy="588963"/>
          </a:xfrm>
          <a:prstGeom prst="rect">
            <a:avLst/>
          </a:prstGeom>
          <a:solidFill>
            <a:srgbClr val="66FF99"/>
          </a:solidFill>
          <a:ln w="9525">
            <a:solidFill>
              <a:srgbClr val="00FF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>
                <a:solidFill>
                  <a:srgbClr val="FF3399"/>
                </a:solidFill>
                <a:latin typeface="Arial" charset="0"/>
              </a:rPr>
              <a:t>Bài:Tìm phân số của một số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2" name="Text Box 4"/>
          <p:cNvSpPr txBox="1">
            <a:spLocks noChangeArrowheads="1"/>
          </p:cNvSpPr>
          <p:nvPr/>
        </p:nvSpPr>
        <p:spPr bwMode="auto">
          <a:xfrm>
            <a:off x="914400" y="2344738"/>
            <a:ext cx="1676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>
                <a:latin typeface="Arial" charset="0"/>
              </a:rPr>
              <a:t>Dài </a:t>
            </a:r>
          </a:p>
        </p:txBody>
      </p:sp>
      <p:sp>
        <p:nvSpPr>
          <p:cNvPr id="17413" name="Text Box 5"/>
          <p:cNvSpPr txBox="1">
            <a:spLocks noChangeArrowheads="1"/>
          </p:cNvSpPr>
          <p:nvPr/>
        </p:nvSpPr>
        <p:spPr bwMode="auto">
          <a:xfrm>
            <a:off x="914400" y="3016250"/>
            <a:ext cx="19812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>
                <a:latin typeface="Arial" charset="0"/>
              </a:rPr>
              <a:t>Rộng </a:t>
            </a:r>
          </a:p>
        </p:txBody>
      </p:sp>
      <p:sp>
        <p:nvSpPr>
          <p:cNvPr id="17414" name="Text Box 6"/>
          <p:cNvSpPr txBox="1">
            <a:spLocks noChangeArrowheads="1"/>
          </p:cNvSpPr>
          <p:nvPr/>
        </p:nvSpPr>
        <p:spPr bwMode="auto">
          <a:xfrm>
            <a:off x="304800" y="1600200"/>
            <a:ext cx="31242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i="1" u="sng">
                <a:latin typeface="Arial" charset="0"/>
              </a:rPr>
              <a:t>Tóm tắt</a:t>
            </a:r>
            <a:r>
              <a:rPr lang="en-US" sz="3600" i="1">
                <a:latin typeface="Arial" charset="0"/>
              </a:rPr>
              <a:t> :</a:t>
            </a:r>
            <a:r>
              <a:rPr lang="en-US" sz="3600" i="1" u="sng">
                <a:latin typeface="Arial" charset="0"/>
              </a:rPr>
              <a:t> </a:t>
            </a:r>
          </a:p>
        </p:txBody>
      </p:sp>
      <p:grpSp>
        <p:nvGrpSpPr>
          <p:cNvPr id="2" name="Group 7"/>
          <p:cNvGrpSpPr>
            <a:grpSpLocks/>
          </p:cNvGrpSpPr>
          <p:nvPr/>
        </p:nvGrpSpPr>
        <p:grpSpPr bwMode="auto">
          <a:xfrm>
            <a:off x="2590800" y="2681288"/>
            <a:ext cx="838200" cy="152400"/>
            <a:chOff x="1488" y="2976"/>
            <a:chExt cx="528" cy="96"/>
          </a:xfrm>
        </p:grpSpPr>
        <p:sp>
          <p:nvSpPr>
            <p:cNvPr id="8253" name="Line 8"/>
            <p:cNvSpPr>
              <a:spLocks noChangeShapeType="1"/>
            </p:cNvSpPr>
            <p:nvPr/>
          </p:nvSpPr>
          <p:spPr bwMode="auto">
            <a:xfrm>
              <a:off x="1488" y="3024"/>
              <a:ext cx="528" cy="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254" name="Line 9"/>
            <p:cNvSpPr>
              <a:spLocks noChangeShapeType="1"/>
            </p:cNvSpPr>
            <p:nvPr/>
          </p:nvSpPr>
          <p:spPr bwMode="auto">
            <a:xfrm>
              <a:off x="1488" y="2976"/>
              <a:ext cx="0" cy="96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255" name="Line 10"/>
            <p:cNvSpPr>
              <a:spLocks noChangeShapeType="1"/>
            </p:cNvSpPr>
            <p:nvPr/>
          </p:nvSpPr>
          <p:spPr bwMode="auto">
            <a:xfrm>
              <a:off x="2016" y="2976"/>
              <a:ext cx="0" cy="96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" name="Group 11"/>
          <p:cNvGrpSpPr>
            <a:grpSpLocks/>
          </p:cNvGrpSpPr>
          <p:nvPr/>
        </p:nvGrpSpPr>
        <p:grpSpPr bwMode="auto">
          <a:xfrm>
            <a:off x="3429000" y="2681288"/>
            <a:ext cx="838200" cy="152400"/>
            <a:chOff x="1488" y="2976"/>
            <a:chExt cx="528" cy="96"/>
          </a:xfrm>
        </p:grpSpPr>
        <p:sp>
          <p:nvSpPr>
            <p:cNvPr id="8250" name="Line 12"/>
            <p:cNvSpPr>
              <a:spLocks noChangeShapeType="1"/>
            </p:cNvSpPr>
            <p:nvPr/>
          </p:nvSpPr>
          <p:spPr bwMode="auto">
            <a:xfrm>
              <a:off x="1488" y="3024"/>
              <a:ext cx="528" cy="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251" name="Line 13"/>
            <p:cNvSpPr>
              <a:spLocks noChangeShapeType="1"/>
            </p:cNvSpPr>
            <p:nvPr/>
          </p:nvSpPr>
          <p:spPr bwMode="auto">
            <a:xfrm>
              <a:off x="1488" y="2976"/>
              <a:ext cx="0" cy="96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252" name="Line 14"/>
            <p:cNvSpPr>
              <a:spLocks noChangeShapeType="1"/>
            </p:cNvSpPr>
            <p:nvPr/>
          </p:nvSpPr>
          <p:spPr bwMode="auto">
            <a:xfrm>
              <a:off x="2016" y="2976"/>
              <a:ext cx="0" cy="96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" name="Group 15"/>
          <p:cNvGrpSpPr>
            <a:grpSpLocks/>
          </p:cNvGrpSpPr>
          <p:nvPr/>
        </p:nvGrpSpPr>
        <p:grpSpPr bwMode="auto">
          <a:xfrm>
            <a:off x="4267200" y="2681288"/>
            <a:ext cx="838200" cy="152400"/>
            <a:chOff x="1488" y="2976"/>
            <a:chExt cx="528" cy="96"/>
          </a:xfrm>
        </p:grpSpPr>
        <p:sp>
          <p:nvSpPr>
            <p:cNvPr id="8247" name="Line 16"/>
            <p:cNvSpPr>
              <a:spLocks noChangeShapeType="1"/>
            </p:cNvSpPr>
            <p:nvPr/>
          </p:nvSpPr>
          <p:spPr bwMode="auto">
            <a:xfrm>
              <a:off x="1488" y="3024"/>
              <a:ext cx="528" cy="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248" name="Line 17"/>
            <p:cNvSpPr>
              <a:spLocks noChangeShapeType="1"/>
            </p:cNvSpPr>
            <p:nvPr/>
          </p:nvSpPr>
          <p:spPr bwMode="auto">
            <a:xfrm>
              <a:off x="1488" y="2976"/>
              <a:ext cx="0" cy="96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249" name="Line 18"/>
            <p:cNvSpPr>
              <a:spLocks noChangeShapeType="1"/>
            </p:cNvSpPr>
            <p:nvPr/>
          </p:nvSpPr>
          <p:spPr bwMode="auto">
            <a:xfrm>
              <a:off x="2016" y="2976"/>
              <a:ext cx="0" cy="96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" name="Group 19"/>
          <p:cNvGrpSpPr>
            <a:grpSpLocks/>
          </p:cNvGrpSpPr>
          <p:nvPr/>
        </p:nvGrpSpPr>
        <p:grpSpPr bwMode="auto">
          <a:xfrm>
            <a:off x="5105400" y="2681288"/>
            <a:ext cx="838200" cy="152400"/>
            <a:chOff x="1488" y="2976"/>
            <a:chExt cx="528" cy="96"/>
          </a:xfrm>
        </p:grpSpPr>
        <p:sp>
          <p:nvSpPr>
            <p:cNvPr id="8244" name="Line 20"/>
            <p:cNvSpPr>
              <a:spLocks noChangeShapeType="1"/>
            </p:cNvSpPr>
            <p:nvPr/>
          </p:nvSpPr>
          <p:spPr bwMode="auto">
            <a:xfrm>
              <a:off x="1488" y="3024"/>
              <a:ext cx="528" cy="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245" name="Line 21"/>
            <p:cNvSpPr>
              <a:spLocks noChangeShapeType="1"/>
            </p:cNvSpPr>
            <p:nvPr/>
          </p:nvSpPr>
          <p:spPr bwMode="auto">
            <a:xfrm>
              <a:off x="1488" y="2976"/>
              <a:ext cx="0" cy="96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246" name="Line 22"/>
            <p:cNvSpPr>
              <a:spLocks noChangeShapeType="1"/>
            </p:cNvSpPr>
            <p:nvPr/>
          </p:nvSpPr>
          <p:spPr bwMode="auto">
            <a:xfrm>
              <a:off x="2016" y="2976"/>
              <a:ext cx="0" cy="96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6" name="Group 23"/>
          <p:cNvGrpSpPr>
            <a:grpSpLocks/>
          </p:cNvGrpSpPr>
          <p:nvPr/>
        </p:nvGrpSpPr>
        <p:grpSpPr bwMode="auto">
          <a:xfrm>
            <a:off x="5943600" y="2681288"/>
            <a:ext cx="838200" cy="152400"/>
            <a:chOff x="1488" y="2976"/>
            <a:chExt cx="528" cy="96"/>
          </a:xfrm>
        </p:grpSpPr>
        <p:sp>
          <p:nvSpPr>
            <p:cNvPr id="8241" name="Line 24"/>
            <p:cNvSpPr>
              <a:spLocks noChangeShapeType="1"/>
            </p:cNvSpPr>
            <p:nvPr/>
          </p:nvSpPr>
          <p:spPr bwMode="auto">
            <a:xfrm>
              <a:off x="1488" y="3024"/>
              <a:ext cx="528" cy="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242" name="Line 25"/>
            <p:cNvSpPr>
              <a:spLocks noChangeShapeType="1"/>
            </p:cNvSpPr>
            <p:nvPr/>
          </p:nvSpPr>
          <p:spPr bwMode="auto">
            <a:xfrm>
              <a:off x="1488" y="2976"/>
              <a:ext cx="0" cy="96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243" name="Line 26"/>
            <p:cNvSpPr>
              <a:spLocks noChangeShapeType="1"/>
            </p:cNvSpPr>
            <p:nvPr/>
          </p:nvSpPr>
          <p:spPr bwMode="auto">
            <a:xfrm>
              <a:off x="2016" y="2976"/>
              <a:ext cx="0" cy="96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7" name="Group 27"/>
          <p:cNvGrpSpPr>
            <a:grpSpLocks/>
          </p:cNvGrpSpPr>
          <p:nvPr/>
        </p:nvGrpSpPr>
        <p:grpSpPr bwMode="auto">
          <a:xfrm>
            <a:off x="2590800" y="3352800"/>
            <a:ext cx="838200" cy="152400"/>
            <a:chOff x="1488" y="2976"/>
            <a:chExt cx="528" cy="96"/>
          </a:xfrm>
        </p:grpSpPr>
        <p:sp>
          <p:nvSpPr>
            <p:cNvPr id="8238" name="Line 28"/>
            <p:cNvSpPr>
              <a:spLocks noChangeShapeType="1"/>
            </p:cNvSpPr>
            <p:nvPr/>
          </p:nvSpPr>
          <p:spPr bwMode="auto">
            <a:xfrm>
              <a:off x="1488" y="3024"/>
              <a:ext cx="528" cy="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239" name="Line 29"/>
            <p:cNvSpPr>
              <a:spLocks noChangeShapeType="1"/>
            </p:cNvSpPr>
            <p:nvPr/>
          </p:nvSpPr>
          <p:spPr bwMode="auto">
            <a:xfrm>
              <a:off x="1488" y="2976"/>
              <a:ext cx="0" cy="96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240" name="Line 30"/>
            <p:cNvSpPr>
              <a:spLocks noChangeShapeType="1"/>
            </p:cNvSpPr>
            <p:nvPr/>
          </p:nvSpPr>
          <p:spPr bwMode="auto">
            <a:xfrm>
              <a:off x="2016" y="2976"/>
              <a:ext cx="0" cy="96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8" name="Group 31"/>
          <p:cNvGrpSpPr>
            <a:grpSpLocks/>
          </p:cNvGrpSpPr>
          <p:nvPr/>
        </p:nvGrpSpPr>
        <p:grpSpPr bwMode="auto">
          <a:xfrm>
            <a:off x="3429000" y="3367088"/>
            <a:ext cx="838200" cy="152400"/>
            <a:chOff x="1488" y="2976"/>
            <a:chExt cx="528" cy="96"/>
          </a:xfrm>
        </p:grpSpPr>
        <p:sp>
          <p:nvSpPr>
            <p:cNvPr id="8235" name="Line 32"/>
            <p:cNvSpPr>
              <a:spLocks noChangeShapeType="1"/>
            </p:cNvSpPr>
            <p:nvPr/>
          </p:nvSpPr>
          <p:spPr bwMode="auto">
            <a:xfrm>
              <a:off x="1488" y="3024"/>
              <a:ext cx="528" cy="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236" name="Line 33"/>
            <p:cNvSpPr>
              <a:spLocks noChangeShapeType="1"/>
            </p:cNvSpPr>
            <p:nvPr/>
          </p:nvSpPr>
          <p:spPr bwMode="auto">
            <a:xfrm>
              <a:off x="1488" y="2976"/>
              <a:ext cx="0" cy="96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237" name="Line 34"/>
            <p:cNvSpPr>
              <a:spLocks noChangeShapeType="1"/>
            </p:cNvSpPr>
            <p:nvPr/>
          </p:nvSpPr>
          <p:spPr bwMode="auto">
            <a:xfrm>
              <a:off x="2016" y="2976"/>
              <a:ext cx="0" cy="96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9" name="Group 35"/>
          <p:cNvGrpSpPr>
            <a:grpSpLocks/>
          </p:cNvGrpSpPr>
          <p:nvPr/>
        </p:nvGrpSpPr>
        <p:grpSpPr bwMode="auto">
          <a:xfrm>
            <a:off x="4267200" y="3367088"/>
            <a:ext cx="838200" cy="152400"/>
            <a:chOff x="1488" y="2976"/>
            <a:chExt cx="528" cy="96"/>
          </a:xfrm>
        </p:grpSpPr>
        <p:sp>
          <p:nvSpPr>
            <p:cNvPr id="8232" name="Line 36"/>
            <p:cNvSpPr>
              <a:spLocks noChangeShapeType="1"/>
            </p:cNvSpPr>
            <p:nvPr/>
          </p:nvSpPr>
          <p:spPr bwMode="auto">
            <a:xfrm>
              <a:off x="1488" y="3024"/>
              <a:ext cx="528" cy="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233" name="Line 37"/>
            <p:cNvSpPr>
              <a:spLocks noChangeShapeType="1"/>
            </p:cNvSpPr>
            <p:nvPr/>
          </p:nvSpPr>
          <p:spPr bwMode="auto">
            <a:xfrm>
              <a:off x="1488" y="2976"/>
              <a:ext cx="0" cy="96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234" name="Line 38"/>
            <p:cNvSpPr>
              <a:spLocks noChangeShapeType="1"/>
            </p:cNvSpPr>
            <p:nvPr/>
          </p:nvSpPr>
          <p:spPr bwMode="auto">
            <a:xfrm>
              <a:off x="2016" y="2976"/>
              <a:ext cx="0" cy="96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7447" name="AutoShape 39"/>
          <p:cNvSpPr>
            <a:spLocks/>
          </p:cNvSpPr>
          <p:nvPr/>
        </p:nvSpPr>
        <p:spPr bwMode="auto">
          <a:xfrm rot="5400000">
            <a:off x="4876800" y="-61912"/>
            <a:ext cx="457200" cy="5029200"/>
          </a:xfrm>
          <a:prstGeom prst="leftBrace">
            <a:avLst>
              <a:gd name="adj1" fmla="val 91667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7448" name="Text Box 40"/>
          <p:cNvSpPr txBox="1">
            <a:spLocks noChangeArrowheads="1"/>
          </p:cNvSpPr>
          <p:nvPr/>
        </p:nvSpPr>
        <p:spPr bwMode="auto">
          <a:xfrm>
            <a:off x="4419600" y="1676400"/>
            <a:ext cx="22860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>
                <a:latin typeface="Arial" charset="0"/>
              </a:rPr>
              <a:t>120 m</a:t>
            </a:r>
          </a:p>
        </p:txBody>
      </p:sp>
      <p:sp>
        <p:nvSpPr>
          <p:cNvPr id="17449" name="Text Box 41"/>
          <p:cNvSpPr txBox="1">
            <a:spLocks noChangeArrowheads="1"/>
          </p:cNvSpPr>
          <p:nvPr/>
        </p:nvSpPr>
        <p:spPr bwMode="auto">
          <a:xfrm>
            <a:off x="1295400" y="4495800"/>
            <a:ext cx="71628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>
                <a:latin typeface="Arial" charset="0"/>
              </a:rPr>
              <a:t>Chiều rộng của sân trường là :  </a:t>
            </a:r>
          </a:p>
        </p:txBody>
      </p:sp>
      <p:graphicFrame>
        <p:nvGraphicFramePr>
          <p:cNvPr id="17450" name="Object 42"/>
          <p:cNvGraphicFramePr>
            <a:graphicFrameLocks noChangeAspect="1"/>
          </p:cNvGraphicFramePr>
          <p:nvPr/>
        </p:nvGraphicFramePr>
        <p:xfrm>
          <a:off x="3505200" y="4953000"/>
          <a:ext cx="530225" cy="1371600"/>
        </p:xfrm>
        <a:graphic>
          <a:graphicData uri="http://schemas.openxmlformats.org/presentationml/2006/ole">
            <p:oleObj spid="_x0000_s8194" name="Equation" r:id="rId4" imgW="152334" imgH="393529" progId="Equation.3">
              <p:embed/>
            </p:oleObj>
          </a:graphicData>
        </a:graphic>
      </p:graphicFrame>
      <p:sp>
        <p:nvSpPr>
          <p:cNvPr id="17451" name="Text Box 43"/>
          <p:cNvSpPr txBox="1">
            <a:spLocks noChangeArrowheads="1"/>
          </p:cNvSpPr>
          <p:nvPr/>
        </p:nvSpPr>
        <p:spPr bwMode="auto">
          <a:xfrm>
            <a:off x="2133600" y="5410200"/>
            <a:ext cx="54864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>
                <a:latin typeface="Arial" charset="0"/>
              </a:rPr>
              <a:t>120 X      = 100 (m)</a:t>
            </a:r>
          </a:p>
        </p:txBody>
      </p:sp>
      <p:sp>
        <p:nvSpPr>
          <p:cNvPr id="17452" name="Text Box 44"/>
          <p:cNvSpPr txBox="1">
            <a:spLocks noChangeArrowheads="1"/>
          </p:cNvSpPr>
          <p:nvPr/>
        </p:nvSpPr>
        <p:spPr bwMode="auto">
          <a:xfrm>
            <a:off x="3429000" y="6216650"/>
            <a:ext cx="46482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u="sng">
                <a:latin typeface="Arial" charset="0"/>
              </a:rPr>
              <a:t>Đáp</a:t>
            </a:r>
            <a:r>
              <a:rPr lang="en-US" sz="3600" u="sng">
                <a:latin typeface="Arial" charset="0"/>
              </a:rPr>
              <a:t> số</a:t>
            </a:r>
            <a:r>
              <a:rPr lang="en-US" sz="3600">
                <a:latin typeface="Arial" charset="0"/>
              </a:rPr>
              <a:t> : 100m. </a:t>
            </a:r>
          </a:p>
        </p:txBody>
      </p:sp>
      <p:sp>
        <p:nvSpPr>
          <p:cNvPr id="17453" name="Text Box 45"/>
          <p:cNvSpPr txBox="1">
            <a:spLocks noChangeArrowheads="1"/>
          </p:cNvSpPr>
          <p:nvPr/>
        </p:nvSpPr>
        <p:spPr bwMode="auto">
          <a:xfrm>
            <a:off x="0" y="1066800"/>
            <a:ext cx="2438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u="sng">
                <a:latin typeface="Arial" charset="0"/>
              </a:rPr>
              <a:t>Bài 2 : </a:t>
            </a:r>
          </a:p>
        </p:txBody>
      </p:sp>
      <p:grpSp>
        <p:nvGrpSpPr>
          <p:cNvPr id="10" name="Group 46"/>
          <p:cNvGrpSpPr>
            <a:grpSpLocks/>
          </p:cNvGrpSpPr>
          <p:nvPr/>
        </p:nvGrpSpPr>
        <p:grpSpPr bwMode="auto">
          <a:xfrm>
            <a:off x="6781800" y="2682875"/>
            <a:ext cx="838200" cy="152400"/>
            <a:chOff x="1488" y="2976"/>
            <a:chExt cx="528" cy="96"/>
          </a:xfrm>
        </p:grpSpPr>
        <p:sp>
          <p:nvSpPr>
            <p:cNvPr id="8229" name="Line 47"/>
            <p:cNvSpPr>
              <a:spLocks noChangeShapeType="1"/>
            </p:cNvSpPr>
            <p:nvPr/>
          </p:nvSpPr>
          <p:spPr bwMode="auto">
            <a:xfrm>
              <a:off x="1488" y="3024"/>
              <a:ext cx="528" cy="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230" name="Line 48"/>
            <p:cNvSpPr>
              <a:spLocks noChangeShapeType="1"/>
            </p:cNvSpPr>
            <p:nvPr/>
          </p:nvSpPr>
          <p:spPr bwMode="auto">
            <a:xfrm>
              <a:off x="1488" y="2976"/>
              <a:ext cx="0" cy="96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231" name="Line 49"/>
            <p:cNvSpPr>
              <a:spLocks noChangeShapeType="1"/>
            </p:cNvSpPr>
            <p:nvPr/>
          </p:nvSpPr>
          <p:spPr bwMode="auto">
            <a:xfrm>
              <a:off x="2016" y="2976"/>
              <a:ext cx="0" cy="96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1" name="Group 50"/>
          <p:cNvGrpSpPr>
            <a:grpSpLocks/>
          </p:cNvGrpSpPr>
          <p:nvPr/>
        </p:nvGrpSpPr>
        <p:grpSpPr bwMode="auto">
          <a:xfrm>
            <a:off x="5105400" y="3368675"/>
            <a:ext cx="838200" cy="152400"/>
            <a:chOff x="1488" y="2976"/>
            <a:chExt cx="528" cy="96"/>
          </a:xfrm>
        </p:grpSpPr>
        <p:sp>
          <p:nvSpPr>
            <p:cNvPr id="8226" name="Line 51"/>
            <p:cNvSpPr>
              <a:spLocks noChangeShapeType="1"/>
            </p:cNvSpPr>
            <p:nvPr/>
          </p:nvSpPr>
          <p:spPr bwMode="auto">
            <a:xfrm>
              <a:off x="1488" y="3024"/>
              <a:ext cx="528" cy="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227" name="Line 52"/>
            <p:cNvSpPr>
              <a:spLocks noChangeShapeType="1"/>
            </p:cNvSpPr>
            <p:nvPr/>
          </p:nvSpPr>
          <p:spPr bwMode="auto">
            <a:xfrm>
              <a:off x="1488" y="2976"/>
              <a:ext cx="0" cy="96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228" name="Line 53"/>
            <p:cNvSpPr>
              <a:spLocks noChangeShapeType="1"/>
            </p:cNvSpPr>
            <p:nvPr/>
          </p:nvSpPr>
          <p:spPr bwMode="auto">
            <a:xfrm>
              <a:off x="2016" y="2976"/>
              <a:ext cx="0" cy="96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2" name="Group 54"/>
          <p:cNvGrpSpPr>
            <a:grpSpLocks/>
          </p:cNvGrpSpPr>
          <p:nvPr/>
        </p:nvGrpSpPr>
        <p:grpSpPr bwMode="auto">
          <a:xfrm>
            <a:off x="5943600" y="3352800"/>
            <a:ext cx="838200" cy="152400"/>
            <a:chOff x="1488" y="2976"/>
            <a:chExt cx="528" cy="96"/>
          </a:xfrm>
        </p:grpSpPr>
        <p:sp>
          <p:nvSpPr>
            <p:cNvPr id="8223" name="Line 55"/>
            <p:cNvSpPr>
              <a:spLocks noChangeShapeType="1"/>
            </p:cNvSpPr>
            <p:nvPr/>
          </p:nvSpPr>
          <p:spPr bwMode="auto">
            <a:xfrm>
              <a:off x="1488" y="3024"/>
              <a:ext cx="528" cy="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224" name="Line 56"/>
            <p:cNvSpPr>
              <a:spLocks noChangeShapeType="1"/>
            </p:cNvSpPr>
            <p:nvPr/>
          </p:nvSpPr>
          <p:spPr bwMode="auto">
            <a:xfrm>
              <a:off x="1488" y="2976"/>
              <a:ext cx="0" cy="96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225" name="Line 57"/>
            <p:cNvSpPr>
              <a:spLocks noChangeShapeType="1"/>
            </p:cNvSpPr>
            <p:nvPr/>
          </p:nvSpPr>
          <p:spPr bwMode="auto">
            <a:xfrm>
              <a:off x="2016" y="2976"/>
              <a:ext cx="0" cy="96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7466" name="WordArt 58"/>
          <p:cNvSpPr>
            <a:spLocks noChangeArrowheads="1" noChangeShapeType="1" noTextEdit="1"/>
          </p:cNvSpPr>
          <p:nvPr/>
        </p:nvSpPr>
        <p:spPr bwMode="auto">
          <a:xfrm>
            <a:off x="1524000" y="381000"/>
            <a:ext cx="6162675" cy="5524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600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TÌM PHÂN SỐ CỦA MỘT SỐ</a:t>
            </a:r>
            <a:endParaRPr lang="en-US" sz="3600" kern="10">
              <a:ln w="12700">
                <a:solidFill>
                  <a:srgbClr val="EAEAEA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A603AB"/>
                  </a:gs>
                  <a:gs pos="12000">
                    <a:srgbClr val="E81766"/>
                  </a:gs>
                  <a:gs pos="27000">
                    <a:srgbClr val="EE3F17"/>
                  </a:gs>
                  <a:gs pos="48000">
                    <a:srgbClr val="FFFF00"/>
                  </a:gs>
                  <a:gs pos="64999">
                    <a:srgbClr val="1A8D48"/>
                  </a:gs>
                  <a:gs pos="78999">
                    <a:srgbClr val="0819FB"/>
                  </a:gs>
                  <a:gs pos="100000">
                    <a:srgbClr val="A603AB"/>
                  </a:gs>
                </a:gsLst>
                <a:lin ang="0" scaled="1"/>
              </a:gradFill>
              <a:effectLst>
                <a:outerShdw dist="35921" dir="2700000" sy="50000" kx="2115830" algn="bl" rotWithShape="0">
                  <a:srgbClr val="C0C0C0">
                    <a:alpha val="79999"/>
                  </a:srgbClr>
                </a:outerShdw>
              </a:effectLst>
              <a:latin typeface="Arial"/>
              <a:cs typeface="Arial"/>
            </a:endParaRPr>
          </a:p>
        </p:txBody>
      </p:sp>
      <p:grpSp>
        <p:nvGrpSpPr>
          <p:cNvPr id="13" name="Group 62"/>
          <p:cNvGrpSpPr>
            <a:grpSpLocks/>
          </p:cNvGrpSpPr>
          <p:nvPr/>
        </p:nvGrpSpPr>
        <p:grpSpPr bwMode="auto">
          <a:xfrm>
            <a:off x="2590800" y="2682875"/>
            <a:ext cx="5029200" cy="152400"/>
            <a:chOff x="1632" y="2064"/>
            <a:chExt cx="3168" cy="96"/>
          </a:xfrm>
        </p:grpSpPr>
        <p:sp>
          <p:nvSpPr>
            <p:cNvPr id="8220" name="Line 59"/>
            <p:cNvSpPr>
              <a:spLocks noChangeShapeType="1"/>
            </p:cNvSpPr>
            <p:nvPr/>
          </p:nvSpPr>
          <p:spPr bwMode="auto">
            <a:xfrm>
              <a:off x="1632" y="2112"/>
              <a:ext cx="3168" cy="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221" name="Line 60"/>
            <p:cNvSpPr>
              <a:spLocks noChangeShapeType="1"/>
            </p:cNvSpPr>
            <p:nvPr/>
          </p:nvSpPr>
          <p:spPr bwMode="auto">
            <a:xfrm>
              <a:off x="1632" y="2064"/>
              <a:ext cx="0" cy="96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222" name="Line 61"/>
            <p:cNvSpPr>
              <a:spLocks noChangeShapeType="1"/>
            </p:cNvSpPr>
            <p:nvPr/>
          </p:nvSpPr>
          <p:spPr bwMode="auto">
            <a:xfrm>
              <a:off x="4800" y="2064"/>
              <a:ext cx="0" cy="96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7471" name="AutoShape 63"/>
          <p:cNvSpPr>
            <a:spLocks/>
          </p:cNvSpPr>
          <p:nvPr/>
        </p:nvSpPr>
        <p:spPr bwMode="auto">
          <a:xfrm rot="5400000">
            <a:off x="4476750" y="1619250"/>
            <a:ext cx="419100" cy="4191000"/>
          </a:xfrm>
          <a:prstGeom prst="rightBrace">
            <a:avLst>
              <a:gd name="adj1" fmla="val 83333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7472" name="Text Box 64"/>
          <p:cNvSpPr txBox="1">
            <a:spLocks noChangeArrowheads="1"/>
          </p:cNvSpPr>
          <p:nvPr/>
        </p:nvSpPr>
        <p:spPr bwMode="auto">
          <a:xfrm>
            <a:off x="4495800" y="3778250"/>
            <a:ext cx="22860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>
                <a:latin typeface="Arial" charset="0"/>
              </a:rPr>
              <a:t>? m</a:t>
            </a:r>
          </a:p>
        </p:txBody>
      </p:sp>
      <p:sp>
        <p:nvSpPr>
          <p:cNvPr id="17474" name="Text Box 66"/>
          <p:cNvSpPr txBox="1">
            <a:spLocks noChangeArrowheads="1"/>
          </p:cNvSpPr>
          <p:nvPr/>
        </p:nvSpPr>
        <p:spPr bwMode="auto">
          <a:xfrm>
            <a:off x="3124200" y="4038600"/>
            <a:ext cx="28194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u="sng">
                <a:latin typeface="Arial" charset="0"/>
              </a:rPr>
              <a:t>Bài giải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1746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1746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174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174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74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74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74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174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500"/>
                                        <p:tgtEl>
                                          <p:spTgt spid="174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7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1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3" dur="500"/>
                                        <p:tgtEl>
                                          <p:spTgt spid="174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3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174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4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48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52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56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60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7" dur="500"/>
                                        <p:tgtEl>
                                          <p:spTgt spid="174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69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73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77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81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85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89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1" dur="500"/>
                                        <p:tgtEl>
                                          <p:spTgt spid="174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93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5" dur="500"/>
                                        <p:tgtEl>
                                          <p:spTgt spid="174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 nodeType="clickPar">
                      <p:stCondLst>
                        <p:cond delay="indefinite"/>
                      </p:stCondLst>
                      <p:childTnLst>
                        <p:par>
                          <p:cTn id="9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0" dur="500"/>
                                        <p:tgtEl>
                                          <p:spTgt spid="174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 nodeType="clickPar">
                      <p:stCondLst>
                        <p:cond delay="indefinite"/>
                      </p:stCondLst>
                      <p:childTnLst>
                        <p:par>
                          <p:cTn id="10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5" dur="500"/>
                                        <p:tgtEl>
                                          <p:spTgt spid="174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8" dur="500"/>
                                        <p:tgtEl>
                                          <p:spTgt spid="174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1" dur="500"/>
                                        <p:tgtEl>
                                          <p:spTgt spid="174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4" dur="500"/>
                                        <p:tgtEl>
                                          <p:spTgt spid="174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2" grpId="0"/>
      <p:bldP spid="17413" grpId="0"/>
      <p:bldP spid="17414" grpId="0"/>
      <p:bldP spid="17447" grpId="0" animBg="1"/>
      <p:bldP spid="17448" grpId="0"/>
      <p:bldP spid="17449" grpId="0"/>
      <p:bldP spid="17451" grpId="0"/>
      <p:bldP spid="17452" grpId="0"/>
      <p:bldP spid="17453" grpId="0"/>
      <p:bldP spid="17466" grpId="0" animBg="1"/>
      <p:bldP spid="17471" grpId="0" animBg="1"/>
      <p:bldP spid="17472" grpId="0"/>
      <p:bldP spid="1747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ext Box 2"/>
          <p:cNvSpPr txBox="1">
            <a:spLocks noChangeArrowheads="1"/>
          </p:cNvSpPr>
          <p:nvPr/>
        </p:nvSpPr>
        <p:spPr bwMode="auto">
          <a:xfrm>
            <a:off x="1066800" y="2362200"/>
            <a:ext cx="16764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>
                <a:latin typeface="Arial" charset="0"/>
              </a:rPr>
              <a:t>Nam</a:t>
            </a:r>
          </a:p>
        </p:txBody>
      </p:sp>
      <p:sp>
        <p:nvSpPr>
          <p:cNvPr id="21507" name="Text Box 3"/>
          <p:cNvSpPr txBox="1">
            <a:spLocks noChangeArrowheads="1"/>
          </p:cNvSpPr>
          <p:nvPr/>
        </p:nvSpPr>
        <p:spPr bwMode="auto">
          <a:xfrm>
            <a:off x="1066800" y="3005138"/>
            <a:ext cx="19812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>
                <a:latin typeface="Arial" charset="0"/>
              </a:rPr>
              <a:t>Nữ</a:t>
            </a:r>
          </a:p>
        </p:txBody>
      </p:sp>
      <p:sp>
        <p:nvSpPr>
          <p:cNvPr id="21508" name="Text Box 4"/>
          <p:cNvSpPr txBox="1">
            <a:spLocks noChangeArrowheads="1"/>
          </p:cNvSpPr>
          <p:nvPr/>
        </p:nvSpPr>
        <p:spPr bwMode="auto">
          <a:xfrm>
            <a:off x="533400" y="1690688"/>
            <a:ext cx="31242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i="1" u="sng">
                <a:latin typeface="Arial" charset="0"/>
              </a:rPr>
              <a:t>Tóm tắt</a:t>
            </a:r>
            <a:r>
              <a:rPr lang="en-US" sz="3600" i="1">
                <a:latin typeface="Arial" charset="0"/>
              </a:rPr>
              <a:t> :</a:t>
            </a:r>
            <a:r>
              <a:rPr lang="en-US" sz="3600" i="1" u="sng">
                <a:latin typeface="Arial" charset="0"/>
              </a:rPr>
              <a:t> </a:t>
            </a:r>
          </a:p>
        </p:txBody>
      </p:sp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2590800" y="2667000"/>
            <a:ext cx="457200" cy="166688"/>
            <a:chOff x="1488" y="2976"/>
            <a:chExt cx="528" cy="96"/>
          </a:xfrm>
        </p:grpSpPr>
        <p:sp>
          <p:nvSpPr>
            <p:cNvPr id="9301" name="Line 6"/>
            <p:cNvSpPr>
              <a:spLocks noChangeShapeType="1"/>
            </p:cNvSpPr>
            <p:nvPr/>
          </p:nvSpPr>
          <p:spPr bwMode="auto">
            <a:xfrm>
              <a:off x="1488" y="3024"/>
              <a:ext cx="528" cy="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302" name="Line 7"/>
            <p:cNvSpPr>
              <a:spLocks noChangeShapeType="1"/>
            </p:cNvSpPr>
            <p:nvPr/>
          </p:nvSpPr>
          <p:spPr bwMode="auto">
            <a:xfrm>
              <a:off x="1488" y="2976"/>
              <a:ext cx="0" cy="96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303" name="Line 8"/>
            <p:cNvSpPr>
              <a:spLocks noChangeShapeType="1"/>
            </p:cNvSpPr>
            <p:nvPr/>
          </p:nvSpPr>
          <p:spPr bwMode="auto">
            <a:xfrm>
              <a:off x="2016" y="2976"/>
              <a:ext cx="0" cy="96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1541" name="AutoShape 37"/>
          <p:cNvSpPr>
            <a:spLocks/>
          </p:cNvSpPr>
          <p:nvPr/>
        </p:nvSpPr>
        <p:spPr bwMode="auto">
          <a:xfrm rot="5400000">
            <a:off x="4191000" y="623888"/>
            <a:ext cx="457200" cy="3657600"/>
          </a:xfrm>
          <a:prstGeom prst="leftBrace">
            <a:avLst>
              <a:gd name="adj1" fmla="val 66667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21542" name="Text Box 38"/>
          <p:cNvSpPr txBox="1">
            <a:spLocks noChangeArrowheads="1"/>
          </p:cNvSpPr>
          <p:nvPr/>
        </p:nvSpPr>
        <p:spPr bwMode="auto">
          <a:xfrm>
            <a:off x="3429000" y="1752600"/>
            <a:ext cx="22860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>
                <a:latin typeface="Arial" charset="0"/>
              </a:rPr>
              <a:t>  16 HS</a:t>
            </a:r>
          </a:p>
        </p:txBody>
      </p:sp>
      <p:sp>
        <p:nvSpPr>
          <p:cNvPr id="21543" name="Text Box 39"/>
          <p:cNvSpPr txBox="1">
            <a:spLocks noChangeArrowheads="1"/>
          </p:cNvSpPr>
          <p:nvPr/>
        </p:nvSpPr>
        <p:spPr bwMode="auto">
          <a:xfrm>
            <a:off x="1295400" y="4495800"/>
            <a:ext cx="71628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>
                <a:latin typeface="Arial" charset="0"/>
              </a:rPr>
              <a:t>Số học sinh nữ của lớp 4A là : </a:t>
            </a:r>
          </a:p>
        </p:txBody>
      </p:sp>
      <p:graphicFrame>
        <p:nvGraphicFramePr>
          <p:cNvPr id="21544" name="Object 40"/>
          <p:cNvGraphicFramePr>
            <a:graphicFrameLocks noChangeAspect="1"/>
          </p:cNvGraphicFramePr>
          <p:nvPr/>
        </p:nvGraphicFramePr>
        <p:xfrm>
          <a:off x="3505200" y="4953000"/>
          <a:ext cx="457200" cy="1295400"/>
        </p:xfrm>
        <a:graphic>
          <a:graphicData uri="http://schemas.openxmlformats.org/presentationml/2006/ole">
            <p:oleObj spid="_x0000_s9218" name="Equation" r:id="rId4" imgW="139639" imgH="393529" progId="Equation.DSMT4">
              <p:embed/>
            </p:oleObj>
          </a:graphicData>
        </a:graphic>
      </p:graphicFrame>
      <p:sp>
        <p:nvSpPr>
          <p:cNvPr id="21545" name="Text Box 41"/>
          <p:cNvSpPr txBox="1">
            <a:spLocks noChangeArrowheads="1"/>
          </p:cNvSpPr>
          <p:nvPr/>
        </p:nvSpPr>
        <p:spPr bwMode="auto">
          <a:xfrm>
            <a:off x="2057400" y="5334000"/>
            <a:ext cx="5791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>
                <a:latin typeface="Arial" charset="0"/>
              </a:rPr>
              <a:t>16  X      =  18 (học sinh)</a:t>
            </a:r>
          </a:p>
        </p:txBody>
      </p:sp>
      <p:sp>
        <p:nvSpPr>
          <p:cNvPr id="21546" name="Text Box 42"/>
          <p:cNvSpPr txBox="1">
            <a:spLocks noChangeArrowheads="1"/>
          </p:cNvSpPr>
          <p:nvPr/>
        </p:nvSpPr>
        <p:spPr bwMode="auto">
          <a:xfrm>
            <a:off x="3429000" y="6216650"/>
            <a:ext cx="5029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u="sng">
                <a:latin typeface="Arial" charset="0"/>
              </a:rPr>
              <a:t>Đáp số</a:t>
            </a:r>
            <a:r>
              <a:rPr lang="en-US" sz="3200">
                <a:latin typeface="Arial" charset="0"/>
              </a:rPr>
              <a:t> : 18 học sinh. </a:t>
            </a:r>
          </a:p>
        </p:txBody>
      </p:sp>
      <p:sp>
        <p:nvSpPr>
          <p:cNvPr id="21547" name="Text Box 43"/>
          <p:cNvSpPr txBox="1">
            <a:spLocks noChangeArrowheads="1"/>
          </p:cNvSpPr>
          <p:nvPr/>
        </p:nvSpPr>
        <p:spPr bwMode="auto">
          <a:xfrm>
            <a:off x="228600" y="1143000"/>
            <a:ext cx="2438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u="sng">
                <a:latin typeface="Arial" charset="0"/>
              </a:rPr>
              <a:t>Bài 3 : </a:t>
            </a:r>
          </a:p>
        </p:txBody>
      </p:sp>
      <p:grpSp>
        <p:nvGrpSpPr>
          <p:cNvPr id="3" name="Group 56"/>
          <p:cNvGrpSpPr>
            <a:grpSpLocks/>
          </p:cNvGrpSpPr>
          <p:nvPr/>
        </p:nvGrpSpPr>
        <p:grpSpPr bwMode="auto">
          <a:xfrm>
            <a:off x="3048000" y="2667000"/>
            <a:ext cx="457200" cy="166688"/>
            <a:chOff x="1488" y="2976"/>
            <a:chExt cx="528" cy="96"/>
          </a:xfrm>
        </p:grpSpPr>
        <p:sp>
          <p:nvSpPr>
            <p:cNvPr id="9298" name="Line 57"/>
            <p:cNvSpPr>
              <a:spLocks noChangeShapeType="1"/>
            </p:cNvSpPr>
            <p:nvPr/>
          </p:nvSpPr>
          <p:spPr bwMode="auto">
            <a:xfrm>
              <a:off x="1488" y="3024"/>
              <a:ext cx="528" cy="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99" name="Line 58"/>
            <p:cNvSpPr>
              <a:spLocks noChangeShapeType="1"/>
            </p:cNvSpPr>
            <p:nvPr/>
          </p:nvSpPr>
          <p:spPr bwMode="auto">
            <a:xfrm>
              <a:off x="1488" y="2976"/>
              <a:ext cx="0" cy="96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300" name="Line 59"/>
            <p:cNvSpPr>
              <a:spLocks noChangeShapeType="1"/>
            </p:cNvSpPr>
            <p:nvPr/>
          </p:nvSpPr>
          <p:spPr bwMode="auto">
            <a:xfrm>
              <a:off x="2016" y="2976"/>
              <a:ext cx="0" cy="96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" name="Group 60"/>
          <p:cNvGrpSpPr>
            <a:grpSpLocks/>
          </p:cNvGrpSpPr>
          <p:nvPr/>
        </p:nvGrpSpPr>
        <p:grpSpPr bwMode="auto">
          <a:xfrm>
            <a:off x="3505200" y="2667000"/>
            <a:ext cx="457200" cy="166688"/>
            <a:chOff x="1488" y="2976"/>
            <a:chExt cx="528" cy="96"/>
          </a:xfrm>
        </p:grpSpPr>
        <p:sp>
          <p:nvSpPr>
            <p:cNvPr id="9295" name="Line 61"/>
            <p:cNvSpPr>
              <a:spLocks noChangeShapeType="1"/>
            </p:cNvSpPr>
            <p:nvPr/>
          </p:nvSpPr>
          <p:spPr bwMode="auto">
            <a:xfrm>
              <a:off x="1488" y="3024"/>
              <a:ext cx="528" cy="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96" name="Line 62"/>
            <p:cNvSpPr>
              <a:spLocks noChangeShapeType="1"/>
            </p:cNvSpPr>
            <p:nvPr/>
          </p:nvSpPr>
          <p:spPr bwMode="auto">
            <a:xfrm>
              <a:off x="1488" y="2976"/>
              <a:ext cx="0" cy="96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97" name="Line 63"/>
            <p:cNvSpPr>
              <a:spLocks noChangeShapeType="1"/>
            </p:cNvSpPr>
            <p:nvPr/>
          </p:nvSpPr>
          <p:spPr bwMode="auto">
            <a:xfrm>
              <a:off x="2016" y="2976"/>
              <a:ext cx="0" cy="96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" name="Group 64"/>
          <p:cNvGrpSpPr>
            <a:grpSpLocks/>
          </p:cNvGrpSpPr>
          <p:nvPr/>
        </p:nvGrpSpPr>
        <p:grpSpPr bwMode="auto">
          <a:xfrm>
            <a:off x="3962400" y="2667000"/>
            <a:ext cx="457200" cy="166688"/>
            <a:chOff x="1488" y="2976"/>
            <a:chExt cx="528" cy="96"/>
          </a:xfrm>
        </p:grpSpPr>
        <p:sp>
          <p:nvSpPr>
            <p:cNvPr id="9292" name="Line 65"/>
            <p:cNvSpPr>
              <a:spLocks noChangeShapeType="1"/>
            </p:cNvSpPr>
            <p:nvPr/>
          </p:nvSpPr>
          <p:spPr bwMode="auto">
            <a:xfrm>
              <a:off x="1488" y="3024"/>
              <a:ext cx="528" cy="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93" name="Line 66"/>
            <p:cNvSpPr>
              <a:spLocks noChangeShapeType="1"/>
            </p:cNvSpPr>
            <p:nvPr/>
          </p:nvSpPr>
          <p:spPr bwMode="auto">
            <a:xfrm>
              <a:off x="1488" y="2976"/>
              <a:ext cx="0" cy="96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94" name="Line 67"/>
            <p:cNvSpPr>
              <a:spLocks noChangeShapeType="1"/>
            </p:cNvSpPr>
            <p:nvPr/>
          </p:nvSpPr>
          <p:spPr bwMode="auto">
            <a:xfrm>
              <a:off x="2016" y="2976"/>
              <a:ext cx="0" cy="96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6" name="Group 68"/>
          <p:cNvGrpSpPr>
            <a:grpSpLocks/>
          </p:cNvGrpSpPr>
          <p:nvPr/>
        </p:nvGrpSpPr>
        <p:grpSpPr bwMode="auto">
          <a:xfrm>
            <a:off x="4419600" y="2667000"/>
            <a:ext cx="457200" cy="166688"/>
            <a:chOff x="1488" y="2976"/>
            <a:chExt cx="528" cy="96"/>
          </a:xfrm>
        </p:grpSpPr>
        <p:sp>
          <p:nvSpPr>
            <p:cNvPr id="9289" name="Line 69"/>
            <p:cNvSpPr>
              <a:spLocks noChangeShapeType="1"/>
            </p:cNvSpPr>
            <p:nvPr/>
          </p:nvSpPr>
          <p:spPr bwMode="auto">
            <a:xfrm>
              <a:off x="1488" y="3024"/>
              <a:ext cx="528" cy="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90" name="Line 70"/>
            <p:cNvSpPr>
              <a:spLocks noChangeShapeType="1"/>
            </p:cNvSpPr>
            <p:nvPr/>
          </p:nvSpPr>
          <p:spPr bwMode="auto">
            <a:xfrm>
              <a:off x="1488" y="2976"/>
              <a:ext cx="0" cy="96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91" name="Line 71"/>
            <p:cNvSpPr>
              <a:spLocks noChangeShapeType="1"/>
            </p:cNvSpPr>
            <p:nvPr/>
          </p:nvSpPr>
          <p:spPr bwMode="auto">
            <a:xfrm>
              <a:off x="2016" y="2976"/>
              <a:ext cx="0" cy="96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7" name="Group 72"/>
          <p:cNvGrpSpPr>
            <a:grpSpLocks/>
          </p:cNvGrpSpPr>
          <p:nvPr/>
        </p:nvGrpSpPr>
        <p:grpSpPr bwMode="auto">
          <a:xfrm>
            <a:off x="4876800" y="2667000"/>
            <a:ext cx="457200" cy="166688"/>
            <a:chOff x="1488" y="2976"/>
            <a:chExt cx="528" cy="96"/>
          </a:xfrm>
        </p:grpSpPr>
        <p:sp>
          <p:nvSpPr>
            <p:cNvPr id="9286" name="Line 73"/>
            <p:cNvSpPr>
              <a:spLocks noChangeShapeType="1"/>
            </p:cNvSpPr>
            <p:nvPr/>
          </p:nvSpPr>
          <p:spPr bwMode="auto">
            <a:xfrm>
              <a:off x="1488" y="3024"/>
              <a:ext cx="528" cy="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87" name="Line 74"/>
            <p:cNvSpPr>
              <a:spLocks noChangeShapeType="1"/>
            </p:cNvSpPr>
            <p:nvPr/>
          </p:nvSpPr>
          <p:spPr bwMode="auto">
            <a:xfrm>
              <a:off x="1488" y="2976"/>
              <a:ext cx="0" cy="96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88" name="Line 75"/>
            <p:cNvSpPr>
              <a:spLocks noChangeShapeType="1"/>
            </p:cNvSpPr>
            <p:nvPr/>
          </p:nvSpPr>
          <p:spPr bwMode="auto">
            <a:xfrm>
              <a:off x="2016" y="2976"/>
              <a:ext cx="0" cy="96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8" name="Group 76"/>
          <p:cNvGrpSpPr>
            <a:grpSpLocks/>
          </p:cNvGrpSpPr>
          <p:nvPr/>
        </p:nvGrpSpPr>
        <p:grpSpPr bwMode="auto">
          <a:xfrm>
            <a:off x="5334000" y="2667000"/>
            <a:ext cx="457200" cy="166688"/>
            <a:chOff x="1488" y="2976"/>
            <a:chExt cx="528" cy="96"/>
          </a:xfrm>
        </p:grpSpPr>
        <p:sp>
          <p:nvSpPr>
            <p:cNvPr id="9283" name="Line 77"/>
            <p:cNvSpPr>
              <a:spLocks noChangeShapeType="1"/>
            </p:cNvSpPr>
            <p:nvPr/>
          </p:nvSpPr>
          <p:spPr bwMode="auto">
            <a:xfrm>
              <a:off x="1488" y="3024"/>
              <a:ext cx="528" cy="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84" name="Line 78"/>
            <p:cNvSpPr>
              <a:spLocks noChangeShapeType="1"/>
            </p:cNvSpPr>
            <p:nvPr/>
          </p:nvSpPr>
          <p:spPr bwMode="auto">
            <a:xfrm>
              <a:off x="1488" y="2976"/>
              <a:ext cx="0" cy="96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85" name="Line 79"/>
            <p:cNvSpPr>
              <a:spLocks noChangeShapeType="1"/>
            </p:cNvSpPr>
            <p:nvPr/>
          </p:nvSpPr>
          <p:spPr bwMode="auto">
            <a:xfrm>
              <a:off x="2016" y="2976"/>
              <a:ext cx="0" cy="96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9" name="Group 80"/>
          <p:cNvGrpSpPr>
            <a:grpSpLocks/>
          </p:cNvGrpSpPr>
          <p:nvPr/>
        </p:nvGrpSpPr>
        <p:grpSpPr bwMode="auto">
          <a:xfrm>
            <a:off x="2606675" y="3338513"/>
            <a:ext cx="457200" cy="166687"/>
            <a:chOff x="1488" y="2976"/>
            <a:chExt cx="528" cy="96"/>
          </a:xfrm>
        </p:grpSpPr>
        <p:sp>
          <p:nvSpPr>
            <p:cNvPr id="9280" name="Line 81"/>
            <p:cNvSpPr>
              <a:spLocks noChangeShapeType="1"/>
            </p:cNvSpPr>
            <p:nvPr/>
          </p:nvSpPr>
          <p:spPr bwMode="auto">
            <a:xfrm>
              <a:off x="1488" y="3024"/>
              <a:ext cx="528" cy="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81" name="Line 82"/>
            <p:cNvSpPr>
              <a:spLocks noChangeShapeType="1"/>
            </p:cNvSpPr>
            <p:nvPr/>
          </p:nvSpPr>
          <p:spPr bwMode="auto">
            <a:xfrm>
              <a:off x="1488" y="2976"/>
              <a:ext cx="0" cy="96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82" name="Line 83"/>
            <p:cNvSpPr>
              <a:spLocks noChangeShapeType="1"/>
            </p:cNvSpPr>
            <p:nvPr/>
          </p:nvSpPr>
          <p:spPr bwMode="auto">
            <a:xfrm>
              <a:off x="2016" y="2976"/>
              <a:ext cx="0" cy="96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0" name="Group 84"/>
          <p:cNvGrpSpPr>
            <a:grpSpLocks/>
          </p:cNvGrpSpPr>
          <p:nvPr/>
        </p:nvGrpSpPr>
        <p:grpSpPr bwMode="auto">
          <a:xfrm>
            <a:off x="3063875" y="3338513"/>
            <a:ext cx="457200" cy="166687"/>
            <a:chOff x="1488" y="2976"/>
            <a:chExt cx="528" cy="96"/>
          </a:xfrm>
        </p:grpSpPr>
        <p:sp>
          <p:nvSpPr>
            <p:cNvPr id="9277" name="Line 85"/>
            <p:cNvSpPr>
              <a:spLocks noChangeShapeType="1"/>
            </p:cNvSpPr>
            <p:nvPr/>
          </p:nvSpPr>
          <p:spPr bwMode="auto">
            <a:xfrm>
              <a:off x="1488" y="3024"/>
              <a:ext cx="528" cy="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78" name="Line 86"/>
            <p:cNvSpPr>
              <a:spLocks noChangeShapeType="1"/>
            </p:cNvSpPr>
            <p:nvPr/>
          </p:nvSpPr>
          <p:spPr bwMode="auto">
            <a:xfrm>
              <a:off x="1488" y="2976"/>
              <a:ext cx="0" cy="96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79" name="Line 87"/>
            <p:cNvSpPr>
              <a:spLocks noChangeShapeType="1"/>
            </p:cNvSpPr>
            <p:nvPr/>
          </p:nvSpPr>
          <p:spPr bwMode="auto">
            <a:xfrm>
              <a:off x="2016" y="2976"/>
              <a:ext cx="0" cy="96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1" name="Group 88"/>
          <p:cNvGrpSpPr>
            <a:grpSpLocks/>
          </p:cNvGrpSpPr>
          <p:nvPr/>
        </p:nvGrpSpPr>
        <p:grpSpPr bwMode="auto">
          <a:xfrm>
            <a:off x="3521075" y="3338513"/>
            <a:ext cx="457200" cy="166687"/>
            <a:chOff x="1488" y="2976"/>
            <a:chExt cx="528" cy="96"/>
          </a:xfrm>
        </p:grpSpPr>
        <p:sp>
          <p:nvSpPr>
            <p:cNvPr id="9274" name="Line 89"/>
            <p:cNvSpPr>
              <a:spLocks noChangeShapeType="1"/>
            </p:cNvSpPr>
            <p:nvPr/>
          </p:nvSpPr>
          <p:spPr bwMode="auto">
            <a:xfrm>
              <a:off x="1488" y="3024"/>
              <a:ext cx="528" cy="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75" name="Line 90"/>
            <p:cNvSpPr>
              <a:spLocks noChangeShapeType="1"/>
            </p:cNvSpPr>
            <p:nvPr/>
          </p:nvSpPr>
          <p:spPr bwMode="auto">
            <a:xfrm>
              <a:off x="1488" y="2976"/>
              <a:ext cx="0" cy="96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76" name="Line 91"/>
            <p:cNvSpPr>
              <a:spLocks noChangeShapeType="1"/>
            </p:cNvSpPr>
            <p:nvPr/>
          </p:nvSpPr>
          <p:spPr bwMode="auto">
            <a:xfrm>
              <a:off x="2016" y="2976"/>
              <a:ext cx="0" cy="96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2" name="Group 92"/>
          <p:cNvGrpSpPr>
            <a:grpSpLocks/>
          </p:cNvGrpSpPr>
          <p:nvPr/>
        </p:nvGrpSpPr>
        <p:grpSpPr bwMode="auto">
          <a:xfrm>
            <a:off x="3978275" y="3338513"/>
            <a:ext cx="457200" cy="166687"/>
            <a:chOff x="1488" y="2976"/>
            <a:chExt cx="528" cy="96"/>
          </a:xfrm>
        </p:grpSpPr>
        <p:sp>
          <p:nvSpPr>
            <p:cNvPr id="9271" name="Line 93"/>
            <p:cNvSpPr>
              <a:spLocks noChangeShapeType="1"/>
            </p:cNvSpPr>
            <p:nvPr/>
          </p:nvSpPr>
          <p:spPr bwMode="auto">
            <a:xfrm>
              <a:off x="1488" y="3024"/>
              <a:ext cx="528" cy="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72" name="Line 94"/>
            <p:cNvSpPr>
              <a:spLocks noChangeShapeType="1"/>
            </p:cNvSpPr>
            <p:nvPr/>
          </p:nvSpPr>
          <p:spPr bwMode="auto">
            <a:xfrm>
              <a:off x="1488" y="2976"/>
              <a:ext cx="0" cy="96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73" name="Line 95"/>
            <p:cNvSpPr>
              <a:spLocks noChangeShapeType="1"/>
            </p:cNvSpPr>
            <p:nvPr/>
          </p:nvSpPr>
          <p:spPr bwMode="auto">
            <a:xfrm>
              <a:off x="2016" y="2976"/>
              <a:ext cx="0" cy="96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3" name="Group 96"/>
          <p:cNvGrpSpPr>
            <a:grpSpLocks/>
          </p:cNvGrpSpPr>
          <p:nvPr/>
        </p:nvGrpSpPr>
        <p:grpSpPr bwMode="auto">
          <a:xfrm>
            <a:off x="4435475" y="3338513"/>
            <a:ext cx="457200" cy="166687"/>
            <a:chOff x="1488" y="2976"/>
            <a:chExt cx="528" cy="96"/>
          </a:xfrm>
        </p:grpSpPr>
        <p:sp>
          <p:nvSpPr>
            <p:cNvPr id="9268" name="Line 97"/>
            <p:cNvSpPr>
              <a:spLocks noChangeShapeType="1"/>
            </p:cNvSpPr>
            <p:nvPr/>
          </p:nvSpPr>
          <p:spPr bwMode="auto">
            <a:xfrm>
              <a:off x="1488" y="3024"/>
              <a:ext cx="528" cy="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69" name="Line 98"/>
            <p:cNvSpPr>
              <a:spLocks noChangeShapeType="1"/>
            </p:cNvSpPr>
            <p:nvPr/>
          </p:nvSpPr>
          <p:spPr bwMode="auto">
            <a:xfrm>
              <a:off x="1488" y="2976"/>
              <a:ext cx="0" cy="96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70" name="Line 99"/>
            <p:cNvSpPr>
              <a:spLocks noChangeShapeType="1"/>
            </p:cNvSpPr>
            <p:nvPr/>
          </p:nvSpPr>
          <p:spPr bwMode="auto">
            <a:xfrm>
              <a:off x="2016" y="2976"/>
              <a:ext cx="0" cy="96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4" name="Group 100"/>
          <p:cNvGrpSpPr>
            <a:grpSpLocks/>
          </p:cNvGrpSpPr>
          <p:nvPr/>
        </p:nvGrpSpPr>
        <p:grpSpPr bwMode="auto">
          <a:xfrm>
            <a:off x="4892675" y="3338513"/>
            <a:ext cx="457200" cy="166687"/>
            <a:chOff x="1488" y="2976"/>
            <a:chExt cx="528" cy="96"/>
          </a:xfrm>
        </p:grpSpPr>
        <p:sp>
          <p:nvSpPr>
            <p:cNvPr id="9265" name="Line 101"/>
            <p:cNvSpPr>
              <a:spLocks noChangeShapeType="1"/>
            </p:cNvSpPr>
            <p:nvPr/>
          </p:nvSpPr>
          <p:spPr bwMode="auto">
            <a:xfrm>
              <a:off x="1488" y="3024"/>
              <a:ext cx="528" cy="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66" name="Line 102"/>
            <p:cNvSpPr>
              <a:spLocks noChangeShapeType="1"/>
            </p:cNvSpPr>
            <p:nvPr/>
          </p:nvSpPr>
          <p:spPr bwMode="auto">
            <a:xfrm>
              <a:off x="1488" y="2976"/>
              <a:ext cx="0" cy="96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67" name="Line 103"/>
            <p:cNvSpPr>
              <a:spLocks noChangeShapeType="1"/>
            </p:cNvSpPr>
            <p:nvPr/>
          </p:nvSpPr>
          <p:spPr bwMode="auto">
            <a:xfrm>
              <a:off x="2016" y="2976"/>
              <a:ext cx="0" cy="96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5" name="Group 104"/>
          <p:cNvGrpSpPr>
            <a:grpSpLocks/>
          </p:cNvGrpSpPr>
          <p:nvPr/>
        </p:nvGrpSpPr>
        <p:grpSpPr bwMode="auto">
          <a:xfrm>
            <a:off x="5349875" y="3338513"/>
            <a:ext cx="457200" cy="166687"/>
            <a:chOff x="1488" y="2976"/>
            <a:chExt cx="528" cy="96"/>
          </a:xfrm>
        </p:grpSpPr>
        <p:sp>
          <p:nvSpPr>
            <p:cNvPr id="9262" name="Line 105"/>
            <p:cNvSpPr>
              <a:spLocks noChangeShapeType="1"/>
            </p:cNvSpPr>
            <p:nvPr/>
          </p:nvSpPr>
          <p:spPr bwMode="auto">
            <a:xfrm>
              <a:off x="1488" y="3024"/>
              <a:ext cx="528" cy="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63" name="Line 106"/>
            <p:cNvSpPr>
              <a:spLocks noChangeShapeType="1"/>
            </p:cNvSpPr>
            <p:nvPr/>
          </p:nvSpPr>
          <p:spPr bwMode="auto">
            <a:xfrm>
              <a:off x="1488" y="2976"/>
              <a:ext cx="0" cy="96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64" name="Line 107"/>
            <p:cNvSpPr>
              <a:spLocks noChangeShapeType="1"/>
            </p:cNvSpPr>
            <p:nvPr/>
          </p:nvSpPr>
          <p:spPr bwMode="auto">
            <a:xfrm>
              <a:off x="2016" y="2976"/>
              <a:ext cx="0" cy="96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6" name="Group 108"/>
          <p:cNvGrpSpPr>
            <a:grpSpLocks/>
          </p:cNvGrpSpPr>
          <p:nvPr/>
        </p:nvGrpSpPr>
        <p:grpSpPr bwMode="auto">
          <a:xfrm>
            <a:off x="5807075" y="3336925"/>
            <a:ext cx="457200" cy="166688"/>
            <a:chOff x="1488" y="2976"/>
            <a:chExt cx="528" cy="96"/>
          </a:xfrm>
        </p:grpSpPr>
        <p:sp>
          <p:nvSpPr>
            <p:cNvPr id="9259" name="Line 109"/>
            <p:cNvSpPr>
              <a:spLocks noChangeShapeType="1"/>
            </p:cNvSpPr>
            <p:nvPr/>
          </p:nvSpPr>
          <p:spPr bwMode="auto">
            <a:xfrm>
              <a:off x="1488" y="3024"/>
              <a:ext cx="528" cy="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60" name="Line 110"/>
            <p:cNvSpPr>
              <a:spLocks noChangeShapeType="1"/>
            </p:cNvSpPr>
            <p:nvPr/>
          </p:nvSpPr>
          <p:spPr bwMode="auto">
            <a:xfrm>
              <a:off x="1488" y="2976"/>
              <a:ext cx="0" cy="96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61" name="Line 111"/>
            <p:cNvSpPr>
              <a:spLocks noChangeShapeType="1"/>
            </p:cNvSpPr>
            <p:nvPr/>
          </p:nvSpPr>
          <p:spPr bwMode="auto">
            <a:xfrm>
              <a:off x="2016" y="2976"/>
              <a:ext cx="0" cy="96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7" name="Group 112"/>
          <p:cNvGrpSpPr>
            <a:grpSpLocks/>
          </p:cNvGrpSpPr>
          <p:nvPr/>
        </p:nvGrpSpPr>
        <p:grpSpPr bwMode="auto">
          <a:xfrm>
            <a:off x="5791200" y="2667000"/>
            <a:ext cx="457200" cy="166688"/>
            <a:chOff x="1488" y="2976"/>
            <a:chExt cx="528" cy="96"/>
          </a:xfrm>
        </p:grpSpPr>
        <p:sp>
          <p:nvSpPr>
            <p:cNvPr id="9256" name="Line 113"/>
            <p:cNvSpPr>
              <a:spLocks noChangeShapeType="1"/>
            </p:cNvSpPr>
            <p:nvPr/>
          </p:nvSpPr>
          <p:spPr bwMode="auto">
            <a:xfrm>
              <a:off x="1488" y="3024"/>
              <a:ext cx="528" cy="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57" name="Line 114"/>
            <p:cNvSpPr>
              <a:spLocks noChangeShapeType="1"/>
            </p:cNvSpPr>
            <p:nvPr/>
          </p:nvSpPr>
          <p:spPr bwMode="auto">
            <a:xfrm>
              <a:off x="1488" y="2976"/>
              <a:ext cx="0" cy="96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58" name="Line 115"/>
            <p:cNvSpPr>
              <a:spLocks noChangeShapeType="1"/>
            </p:cNvSpPr>
            <p:nvPr/>
          </p:nvSpPr>
          <p:spPr bwMode="auto">
            <a:xfrm>
              <a:off x="2016" y="2976"/>
              <a:ext cx="0" cy="96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8" name="Group 116"/>
          <p:cNvGrpSpPr>
            <a:grpSpLocks/>
          </p:cNvGrpSpPr>
          <p:nvPr/>
        </p:nvGrpSpPr>
        <p:grpSpPr bwMode="auto">
          <a:xfrm>
            <a:off x="6264275" y="3336925"/>
            <a:ext cx="457200" cy="166688"/>
            <a:chOff x="1488" y="2976"/>
            <a:chExt cx="528" cy="96"/>
          </a:xfrm>
        </p:grpSpPr>
        <p:sp>
          <p:nvSpPr>
            <p:cNvPr id="9253" name="Line 117"/>
            <p:cNvSpPr>
              <a:spLocks noChangeShapeType="1"/>
            </p:cNvSpPr>
            <p:nvPr/>
          </p:nvSpPr>
          <p:spPr bwMode="auto">
            <a:xfrm>
              <a:off x="1488" y="3024"/>
              <a:ext cx="528" cy="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54" name="Line 118"/>
            <p:cNvSpPr>
              <a:spLocks noChangeShapeType="1"/>
            </p:cNvSpPr>
            <p:nvPr/>
          </p:nvSpPr>
          <p:spPr bwMode="auto">
            <a:xfrm>
              <a:off x="1488" y="2976"/>
              <a:ext cx="0" cy="96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55" name="Line 119"/>
            <p:cNvSpPr>
              <a:spLocks noChangeShapeType="1"/>
            </p:cNvSpPr>
            <p:nvPr/>
          </p:nvSpPr>
          <p:spPr bwMode="auto">
            <a:xfrm>
              <a:off x="2016" y="2976"/>
              <a:ext cx="0" cy="96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9" name="Group 123"/>
          <p:cNvGrpSpPr>
            <a:grpSpLocks/>
          </p:cNvGrpSpPr>
          <p:nvPr/>
        </p:nvGrpSpPr>
        <p:grpSpPr bwMode="auto">
          <a:xfrm>
            <a:off x="2590800" y="2667000"/>
            <a:ext cx="3657600" cy="152400"/>
            <a:chOff x="1632" y="2016"/>
            <a:chExt cx="2304" cy="96"/>
          </a:xfrm>
        </p:grpSpPr>
        <p:sp>
          <p:nvSpPr>
            <p:cNvPr id="9250" name="Line 120"/>
            <p:cNvSpPr>
              <a:spLocks noChangeShapeType="1"/>
            </p:cNvSpPr>
            <p:nvPr/>
          </p:nvSpPr>
          <p:spPr bwMode="auto">
            <a:xfrm>
              <a:off x="1632" y="2064"/>
              <a:ext cx="2304" cy="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51" name="Line 121"/>
            <p:cNvSpPr>
              <a:spLocks noChangeShapeType="1"/>
            </p:cNvSpPr>
            <p:nvPr/>
          </p:nvSpPr>
          <p:spPr bwMode="auto">
            <a:xfrm>
              <a:off x="1632" y="2016"/>
              <a:ext cx="0" cy="96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52" name="Line 122"/>
            <p:cNvSpPr>
              <a:spLocks noChangeShapeType="1"/>
            </p:cNvSpPr>
            <p:nvPr/>
          </p:nvSpPr>
          <p:spPr bwMode="auto">
            <a:xfrm>
              <a:off x="3936" y="2016"/>
              <a:ext cx="0" cy="96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1628" name="AutoShape 124"/>
          <p:cNvSpPr>
            <a:spLocks/>
          </p:cNvSpPr>
          <p:nvPr/>
        </p:nvSpPr>
        <p:spPr bwMode="auto">
          <a:xfrm rot="5400000">
            <a:off x="4457700" y="1638300"/>
            <a:ext cx="381000" cy="4114800"/>
          </a:xfrm>
          <a:prstGeom prst="rightBrace">
            <a:avLst>
              <a:gd name="adj1" fmla="val 90000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21629" name="Text Box 125"/>
          <p:cNvSpPr txBox="1">
            <a:spLocks noChangeArrowheads="1"/>
          </p:cNvSpPr>
          <p:nvPr/>
        </p:nvSpPr>
        <p:spPr bwMode="auto">
          <a:xfrm>
            <a:off x="4419600" y="3810000"/>
            <a:ext cx="15240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>
                <a:latin typeface="Arial" charset="0"/>
              </a:rPr>
              <a:t>? HS</a:t>
            </a:r>
          </a:p>
        </p:txBody>
      </p:sp>
      <p:sp>
        <p:nvSpPr>
          <p:cNvPr id="21630" name="WordArt 126"/>
          <p:cNvSpPr>
            <a:spLocks noChangeArrowheads="1" noChangeShapeType="1" noTextEdit="1"/>
          </p:cNvSpPr>
          <p:nvPr/>
        </p:nvSpPr>
        <p:spPr bwMode="auto">
          <a:xfrm>
            <a:off x="1524000" y="381000"/>
            <a:ext cx="6162675" cy="5524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600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TÌM PHÂN SỐ CỦA MỘT SỐ</a:t>
            </a:r>
            <a:endParaRPr lang="en-US" sz="3600" kern="10">
              <a:ln w="12700">
                <a:solidFill>
                  <a:srgbClr val="EAEAEA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A603AB"/>
                  </a:gs>
                  <a:gs pos="12000">
                    <a:srgbClr val="E81766"/>
                  </a:gs>
                  <a:gs pos="27000">
                    <a:srgbClr val="EE3F17"/>
                  </a:gs>
                  <a:gs pos="48000">
                    <a:srgbClr val="FFFF00"/>
                  </a:gs>
                  <a:gs pos="64999">
                    <a:srgbClr val="1A8D48"/>
                  </a:gs>
                  <a:gs pos="78999">
                    <a:srgbClr val="0819FB"/>
                  </a:gs>
                  <a:gs pos="100000">
                    <a:srgbClr val="A603AB"/>
                  </a:gs>
                </a:gsLst>
                <a:lin ang="0" scaled="1"/>
              </a:gradFill>
              <a:effectLst>
                <a:outerShdw dist="35921" dir="2700000" sy="50000" kx="2115830" algn="bl" rotWithShape="0">
                  <a:srgbClr val="C0C0C0">
                    <a:alpha val="79999"/>
                  </a:srgbClr>
                </a:outerShdw>
              </a:effectLst>
              <a:latin typeface="Arial"/>
              <a:cs typeface="Arial"/>
            </a:endParaRPr>
          </a:p>
        </p:txBody>
      </p:sp>
      <p:sp>
        <p:nvSpPr>
          <p:cNvPr id="21631" name="Text Box 127"/>
          <p:cNvSpPr txBox="1">
            <a:spLocks noChangeArrowheads="1"/>
          </p:cNvSpPr>
          <p:nvPr/>
        </p:nvSpPr>
        <p:spPr bwMode="auto">
          <a:xfrm>
            <a:off x="2819400" y="4038600"/>
            <a:ext cx="19050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u="sng">
                <a:latin typeface="Arial" charset="0"/>
              </a:rPr>
              <a:t>Bài giải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216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2163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216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216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16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16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15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215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500"/>
                                        <p:tgtEl>
                                          <p:spTgt spid="215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7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1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3" dur="500"/>
                                        <p:tgtEl>
                                          <p:spTgt spid="215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3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215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4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48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52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56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60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64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68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5" dur="500"/>
                                        <p:tgtEl>
                                          <p:spTgt spid="215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7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0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4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6" dur="500"/>
                                        <p:tgtEl>
                                          <p:spTgt spid="216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08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0" dur="500"/>
                                        <p:tgtEl>
                                          <p:spTgt spid="216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 nodeType="clickPar">
                      <p:stCondLst>
                        <p:cond delay="indefinite"/>
                      </p:stCondLst>
                      <p:childTnLst>
                        <p:par>
                          <p:cTn id="1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5" dur="500"/>
                                        <p:tgtEl>
                                          <p:spTgt spid="216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 nodeType="clickPar">
                      <p:stCondLst>
                        <p:cond delay="indefinite"/>
                      </p:stCondLst>
                      <p:childTnLst>
                        <p:par>
                          <p:cTn id="1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0" dur="500"/>
                                        <p:tgtEl>
                                          <p:spTgt spid="215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3" dur="500"/>
                                        <p:tgtEl>
                                          <p:spTgt spid="215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4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6" dur="500"/>
                                        <p:tgtEl>
                                          <p:spTgt spid="215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7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9" dur="500"/>
                                        <p:tgtEl>
                                          <p:spTgt spid="215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6" grpId="0"/>
      <p:bldP spid="21507" grpId="0"/>
      <p:bldP spid="21508" grpId="0"/>
      <p:bldP spid="21541" grpId="0" animBg="1"/>
      <p:bldP spid="21542" grpId="0"/>
      <p:bldP spid="21543" grpId="0"/>
      <p:bldP spid="21545" grpId="0"/>
      <p:bldP spid="21546" grpId="0"/>
      <p:bldP spid="21547" grpId="0"/>
      <p:bldP spid="21628" grpId="0" animBg="1"/>
      <p:bldP spid="21629" grpId="0"/>
      <p:bldP spid="21630" grpId="0" animBg="1"/>
      <p:bldP spid="21631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3" name="WordArt 5"/>
          <p:cNvSpPr>
            <a:spLocks noChangeArrowheads="1" noChangeShapeType="1" noTextEdit="1"/>
          </p:cNvSpPr>
          <p:nvPr/>
        </p:nvSpPr>
        <p:spPr bwMode="auto">
          <a:xfrm>
            <a:off x="1524000" y="381000"/>
            <a:ext cx="6162675" cy="5524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600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TRÒ CHƠI</a:t>
            </a:r>
            <a:endParaRPr lang="en-US" sz="3600" kern="10">
              <a:ln w="12700">
                <a:solidFill>
                  <a:srgbClr val="EAEAEA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A603AB"/>
                  </a:gs>
                  <a:gs pos="12000">
                    <a:srgbClr val="E81766"/>
                  </a:gs>
                  <a:gs pos="27000">
                    <a:srgbClr val="EE3F17"/>
                  </a:gs>
                  <a:gs pos="48000">
                    <a:srgbClr val="FFFF00"/>
                  </a:gs>
                  <a:gs pos="64999">
                    <a:srgbClr val="1A8D48"/>
                  </a:gs>
                  <a:gs pos="78999">
                    <a:srgbClr val="0819FB"/>
                  </a:gs>
                  <a:gs pos="100000">
                    <a:srgbClr val="A603AB"/>
                  </a:gs>
                </a:gsLst>
                <a:lin ang="0" scaled="1"/>
              </a:gradFill>
              <a:effectLst>
                <a:outerShdw dist="35921" dir="2700000" sy="50000" kx="2115830" algn="bl" rotWithShape="0">
                  <a:srgbClr val="C0C0C0">
                    <a:alpha val="79999"/>
                  </a:srgbClr>
                </a:outerShdw>
              </a:effectLst>
              <a:latin typeface="Arial"/>
              <a:cs typeface="Arial"/>
            </a:endParaRPr>
          </a:p>
        </p:txBody>
      </p:sp>
      <p:sp>
        <p:nvSpPr>
          <p:cNvPr id="27654" name="Text Box 6"/>
          <p:cNvSpPr txBox="1">
            <a:spLocks noChangeArrowheads="1"/>
          </p:cNvSpPr>
          <p:nvPr/>
        </p:nvSpPr>
        <p:spPr bwMode="auto">
          <a:xfrm>
            <a:off x="0" y="1447800"/>
            <a:ext cx="68580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>
                <a:latin typeface="Arial" charset="0"/>
              </a:rPr>
              <a:t>1. Tìm      của 30.  </a:t>
            </a:r>
          </a:p>
        </p:txBody>
      </p:sp>
      <p:graphicFrame>
        <p:nvGraphicFramePr>
          <p:cNvPr id="27655" name="Object 7"/>
          <p:cNvGraphicFramePr>
            <a:graphicFrameLocks noChangeAspect="1"/>
          </p:cNvGraphicFramePr>
          <p:nvPr/>
        </p:nvGraphicFramePr>
        <p:xfrm>
          <a:off x="1676400" y="1143000"/>
          <a:ext cx="561975" cy="1447800"/>
        </p:xfrm>
        <a:graphic>
          <a:graphicData uri="http://schemas.openxmlformats.org/presentationml/2006/ole">
            <p:oleObj spid="_x0000_s10242" name="Equation" r:id="rId5" imgW="152334" imgH="393529" progId="Equation.3">
              <p:embed/>
            </p:oleObj>
          </a:graphicData>
        </a:graphic>
      </p:graphicFrame>
      <p:sp>
        <p:nvSpPr>
          <p:cNvPr id="27656" name="Text Box 8"/>
          <p:cNvSpPr txBox="1">
            <a:spLocks noChangeArrowheads="1"/>
          </p:cNvSpPr>
          <p:nvPr/>
        </p:nvSpPr>
        <p:spPr bwMode="auto">
          <a:xfrm>
            <a:off x="1143000" y="2819400"/>
            <a:ext cx="16002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>
                <a:latin typeface="Arial" charset="0"/>
              </a:rPr>
              <a:t>a. 20. </a:t>
            </a:r>
          </a:p>
        </p:txBody>
      </p:sp>
      <p:sp>
        <p:nvSpPr>
          <p:cNvPr id="27657" name="Text Box 9"/>
          <p:cNvSpPr txBox="1">
            <a:spLocks noChangeArrowheads="1"/>
          </p:cNvSpPr>
          <p:nvPr/>
        </p:nvSpPr>
        <p:spPr bwMode="auto">
          <a:xfrm>
            <a:off x="3429000" y="2819400"/>
            <a:ext cx="16002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>
                <a:latin typeface="Arial" charset="0"/>
              </a:rPr>
              <a:t>b. 50. </a:t>
            </a:r>
          </a:p>
        </p:txBody>
      </p:sp>
      <p:sp>
        <p:nvSpPr>
          <p:cNvPr id="27658" name="Text Box 10"/>
          <p:cNvSpPr txBox="1">
            <a:spLocks noChangeArrowheads="1"/>
          </p:cNvSpPr>
          <p:nvPr/>
        </p:nvSpPr>
        <p:spPr bwMode="auto">
          <a:xfrm>
            <a:off x="5867400" y="2819400"/>
            <a:ext cx="16002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>
                <a:latin typeface="Arial" charset="0"/>
              </a:rPr>
              <a:t>c. 30. </a:t>
            </a:r>
          </a:p>
        </p:txBody>
      </p:sp>
      <p:pic>
        <p:nvPicPr>
          <p:cNvPr id="27660" name="j0213477.wav">
            <a:hlinkClick r:id="" action="ppaction://media"/>
          </p:cNvPr>
          <p:cNvPicPr>
            <a:picLocks noRot="1" noChangeAspect="1" noChangeArrowheads="1"/>
          </p:cNvPicPr>
          <p:nvPr>
            <a:wavAudioFile r:embed="rId2" name="j0214098.wav"/>
          </p:nvPr>
        </p:nvPicPr>
        <p:blipFill>
          <a:blip r:embed="rId6"/>
          <a:srcRect/>
          <a:stretch>
            <a:fillRect/>
          </a:stretch>
        </p:blipFill>
        <p:spPr bwMode="auto">
          <a:xfrm>
            <a:off x="7848600" y="2286000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7661" name="Text Box 13"/>
          <p:cNvSpPr txBox="1">
            <a:spLocks noChangeArrowheads="1"/>
          </p:cNvSpPr>
          <p:nvPr/>
        </p:nvSpPr>
        <p:spPr bwMode="auto">
          <a:xfrm>
            <a:off x="0" y="1295400"/>
            <a:ext cx="8534400" cy="1465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>
                <a:latin typeface="Arial" charset="0"/>
              </a:rPr>
              <a:t>2. Biết đoạn thẳng AC dài 50cm. </a:t>
            </a:r>
          </a:p>
          <a:p>
            <a:pPr>
              <a:spcBef>
                <a:spcPct val="50000"/>
              </a:spcBef>
            </a:pPr>
            <a:r>
              <a:rPr lang="en-US" sz="3600">
                <a:latin typeface="Arial" charset="0"/>
              </a:rPr>
              <a:t>Độ dài đoạn thẳng AB là bao nhiêu ? </a:t>
            </a:r>
          </a:p>
        </p:txBody>
      </p:sp>
      <p:sp>
        <p:nvSpPr>
          <p:cNvPr id="27663" name="Text Box 15"/>
          <p:cNvSpPr txBox="1">
            <a:spLocks noChangeArrowheads="1"/>
          </p:cNvSpPr>
          <p:nvPr/>
        </p:nvSpPr>
        <p:spPr bwMode="auto">
          <a:xfrm>
            <a:off x="533400" y="4495800"/>
            <a:ext cx="22860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>
                <a:latin typeface="Arial" charset="0"/>
              </a:rPr>
              <a:t>a. 20 cm. </a:t>
            </a:r>
          </a:p>
        </p:txBody>
      </p:sp>
      <p:sp>
        <p:nvSpPr>
          <p:cNvPr id="27664" name="Text Box 16"/>
          <p:cNvSpPr txBox="1">
            <a:spLocks noChangeArrowheads="1"/>
          </p:cNvSpPr>
          <p:nvPr/>
        </p:nvSpPr>
        <p:spPr bwMode="auto">
          <a:xfrm>
            <a:off x="3429000" y="4510088"/>
            <a:ext cx="22860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>
                <a:latin typeface="Arial" charset="0"/>
              </a:rPr>
              <a:t>b. 30 cm. </a:t>
            </a:r>
          </a:p>
        </p:txBody>
      </p:sp>
      <p:sp>
        <p:nvSpPr>
          <p:cNvPr id="27665" name="Text Box 17"/>
          <p:cNvSpPr txBox="1">
            <a:spLocks noChangeArrowheads="1"/>
          </p:cNvSpPr>
          <p:nvPr/>
        </p:nvSpPr>
        <p:spPr bwMode="auto">
          <a:xfrm>
            <a:off x="6400800" y="4495800"/>
            <a:ext cx="23622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>
                <a:latin typeface="Arial" charset="0"/>
              </a:rPr>
              <a:t>c. 10 cm. </a:t>
            </a:r>
          </a:p>
        </p:txBody>
      </p:sp>
      <p:grpSp>
        <p:nvGrpSpPr>
          <p:cNvPr id="2" name="Group 21"/>
          <p:cNvGrpSpPr>
            <a:grpSpLocks/>
          </p:cNvGrpSpPr>
          <p:nvPr/>
        </p:nvGrpSpPr>
        <p:grpSpPr bwMode="auto">
          <a:xfrm>
            <a:off x="1676400" y="3124200"/>
            <a:ext cx="838200" cy="152400"/>
            <a:chOff x="1056" y="3072"/>
            <a:chExt cx="528" cy="96"/>
          </a:xfrm>
        </p:grpSpPr>
        <p:sp>
          <p:nvSpPr>
            <p:cNvPr id="10284" name="Line 18"/>
            <p:cNvSpPr>
              <a:spLocks noChangeShapeType="1"/>
            </p:cNvSpPr>
            <p:nvPr/>
          </p:nvSpPr>
          <p:spPr bwMode="auto">
            <a:xfrm>
              <a:off x="1056" y="3120"/>
              <a:ext cx="528" cy="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285" name="Line 19"/>
            <p:cNvSpPr>
              <a:spLocks noChangeShapeType="1"/>
            </p:cNvSpPr>
            <p:nvPr/>
          </p:nvSpPr>
          <p:spPr bwMode="auto">
            <a:xfrm>
              <a:off x="1056" y="3072"/>
              <a:ext cx="0" cy="96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286" name="Line 20"/>
            <p:cNvSpPr>
              <a:spLocks noChangeShapeType="1"/>
            </p:cNvSpPr>
            <p:nvPr/>
          </p:nvSpPr>
          <p:spPr bwMode="auto">
            <a:xfrm>
              <a:off x="1584" y="3072"/>
              <a:ext cx="0" cy="96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" name="Group 22"/>
          <p:cNvGrpSpPr>
            <a:grpSpLocks/>
          </p:cNvGrpSpPr>
          <p:nvPr/>
        </p:nvGrpSpPr>
        <p:grpSpPr bwMode="auto">
          <a:xfrm>
            <a:off x="3352800" y="3124200"/>
            <a:ext cx="838200" cy="152400"/>
            <a:chOff x="1056" y="3072"/>
            <a:chExt cx="528" cy="96"/>
          </a:xfrm>
        </p:grpSpPr>
        <p:sp>
          <p:nvSpPr>
            <p:cNvPr id="10281" name="Line 23"/>
            <p:cNvSpPr>
              <a:spLocks noChangeShapeType="1"/>
            </p:cNvSpPr>
            <p:nvPr/>
          </p:nvSpPr>
          <p:spPr bwMode="auto">
            <a:xfrm>
              <a:off x="1056" y="3120"/>
              <a:ext cx="528" cy="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282" name="Line 24"/>
            <p:cNvSpPr>
              <a:spLocks noChangeShapeType="1"/>
            </p:cNvSpPr>
            <p:nvPr/>
          </p:nvSpPr>
          <p:spPr bwMode="auto">
            <a:xfrm>
              <a:off x="1056" y="3072"/>
              <a:ext cx="0" cy="96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283" name="Line 25"/>
            <p:cNvSpPr>
              <a:spLocks noChangeShapeType="1"/>
            </p:cNvSpPr>
            <p:nvPr/>
          </p:nvSpPr>
          <p:spPr bwMode="auto">
            <a:xfrm>
              <a:off x="1584" y="3072"/>
              <a:ext cx="0" cy="96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" name="Group 26"/>
          <p:cNvGrpSpPr>
            <a:grpSpLocks/>
          </p:cNvGrpSpPr>
          <p:nvPr/>
        </p:nvGrpSpPr>
        <p:grpSpPr bwMode="auto">
          <a:xfrm>
            <a:off x="4191000" y="3124200"/>
            <a:ext cx="838200" cy="152400"/>
            <a:chOff x="1056" y="3072"/>
            <a:chExt cx="528" cy="96"/>
          </a:xfrm>
        </p:grpSpPr>
        <p:sp>
          <p:nvSpPr>
            <p:cNvPr id="10278" name="Line 27"/>
            <p:cNvSpPr>
              <a:spLocks noChangeShapeType="1"/>
            </p:cNvSpPr>
            <p:nvPr/>
          </p:nvSpPr>
          <p:spPr bwMode="auto">
            <a:xfrm>
              <a:off x="1056" y="3120"/>
              <a:ext cx="528" cy="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279" name="Line 28"/>
            <p:cNvSpPr>
              <a:spLocks noChangeShapeType="1"/>
            </p:cNvSpPr>
            <p:nvPr/>
          </p:nvSpPr>
          <p:spPr bwMode="auto">
            <a:xfrm>
              <a:off x="1056" y="3072"/>
              <a:ext cx="0" cy="96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280" name="Line 29"/>
            <p:cNvSpPr>
              <a:spLocks noChangeShapeType="1"/>
            </p:cNvSpPr>
            <p:nvPr/>
          </p:nvSpPr>
          <p:spPr bwMode="auto">
            <a:xfrm>
              <a:off x="1584" y="3072"/>
              <a:ext cx="0" cy="96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" name="Group 30"/>
          <p:cNvGrpSpPr>
            <a:grpSpLocks/>
          </p:cNvGrpSpPr>
          <p:nvPr/>
        </p:nvGrpSpPr>
        <p:grpSpPr bwMode="auto">
          <a:xfrm>
            <a:off x="5029200" y="3124200"/>
            <a:ext cx="838200" cy="152400"/>
            <a:chOff x="1056" y="3072"/>
            <a:chExt cx="528" cy="96"/>
          </a:xfrm>
        </p:grpSpPr>
        <p:sp>
          <p:nvSpPr>
            <p:cNvPr id="10275" name="Line 31"/>
            <p:cNvSpPr>
              <a:spLocks noChangeShapeType="1"/>
            </p:cNvSpPr>
            <p:nvPr/>
          </p:nvSpPr>
          <p:spPr bwMode="auto">
            <a:xfrm>
              <a:off x="1056" y="3120"/>
              <a:ext cx="528" cy="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276" name="Line 32"/>
            <p:cNvSpPr>
              <a:spLocks noChangeShapeType="1"/>
            </p:cNvSpPr>
            <p:nvPr/>
          </p:nvSpPr>
          <p:spPr bwMode="auto">
            <a:xfrm>
              <a:off x="1056" y="3072"/>
              <a:ext cx="0" cy="96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277" name="Line 33"/>
            <p:cNvSpPr>
              <a:spLocks noChangeShapeType="1"/>
            </p:cNvSpPr>
            <p:nvPr/>
          </p:nvSpPr>
          <p:spPr bwMode="auto">
            <a:xfrm>
              <a:off x="1584" y="3072"/>
              <a:ext cx="0" cy="96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6" name="Group 34"/>
          <p:cNvGrpSpPr>
            <a:grpSpLocks/>
          </p:cNvGrpSpPr>
          <p:nvPr/>
        </p:nvGrpSpPr>
        <p:grpSpPr bwMode="auto">
          <a:xfrm>
            <a:off x="2514600" y="3124200"/>
            <a:ext cx="838200" cy="152400"/>
            <a:chOff x="1056" y="3072"/>
            <a:chExt cx="528" cy="96"/>
          </a:xfrm>
        </p:grpSpPr>
        <p:sp>
          <p:nvSpPr>
            <p:cNvPr id="10272" name="Line 35"/>
            <p:cNvSpPr>
              <a:spLocks noChangeShapeType="1"/>
            </p:cNvSpPr>
            <p:nvPr/>
          </p:nvSpPr>
          <p:spPr bwMode="auto">
            <a:xfrm>
              <a:off x="1056" y="3120"/>
              <a:ext cx="528" cy="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273" name="Line 36"/>
            <p:cNvSpPr>
              <a:spLocks noChangeShapeType="1"/>
            </p:cNvSpPr>
            <p:nvPr/>
          </p:nvSpPr>
          <p:spPr bwMode="auto">
            <a:xfrm>
              <a:off x="1056" y="3072"/>
              <a:ext cx="0" cy="96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274" name="Line 37"/>
            <p:cNvSpPr>
              <a:spLocks noChangeShapeType="1"/>
            </p:cNvSpPr>
            <p:nvPr/>
          </p:nvSpPr>
          <p:spPr bwMode="auto">
            <a:xfrm>
              <a:off x="1584" y="3072"/>
              <a:ext cx="0" cy="96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7687" name="Text Box 39"/>
          <p:cNvSpPr txBox="1">
            <a:spLocks noChangeArrowheads="1"/>
          </p:cNvSpPr>
          <p:nvPr/>
        </p:nvSpPr>
        <p:spPr bwMode="auto">
          <a:xfrm>
            <a:off x="1447800" y="3352800"/>
            <a:ext cx="85407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latin typeface="Arial" charset="0"/>
              </a:rPr>
              <a:t>A</a:t>
            </a:r>
          </a:p>
        </p:txBody>
      </p:sp>
      <p:sp>
        <p:nvSpPr>
          <p:cNvPr id="27692" name="Text Box 44"/>
          <p:cNvSpPr txBox="1">
            <a:spLocks noChangeArrowheads="1"/>
          </p:cNvSpPr>
          <p:nvPr/>
        </p:nvSpPr>
        <p:spPr bwMode="auto">
          <a:xfrm>
            <a:off x="4022725" y="3352800"/>
            <a:ext cx="85407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latin typeface="Arial" charset="0"/>
              </a:rPr>
              <a:t>B</a:t>
            </a:r>
          </a:p>
        </p:txBody>
      </p:sp>
      <p:sp>
        <p:nvSpPr>
          <p:cNvPr id="27693" name="Text Box 45"/>
          <p:cNvSpPr txBox="1">
            <a:spLocks noChangeArrowheads="1"/>
          </p:cNvSpPr>
          <p:nvPr/>
        </p:nvSpPr>
        <p:spPr bwMode="auto">
          <a:xfrm>
            <a:off x="5638800" y="3276600"/>
            <a:ext cx="85407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latin typeface="Arial" charset="0"/>
              </a:rPr>
              <a:t>C</a:t>
            </a:r>
          </a:p>
        </p:txBody>
      </p:sp>
      <p:pic>
        <p:nvPicPr>
          <p:cNvPr id="27694" name="j0213492.wav">
            <a:hlinkClick r:id="" action="ppaction://media"/>
          </p:cNvPr>
          <p:cNvPicPr>
            <a:picLocks noRot="1" noChangeAspect="1" noChangeArrowheads="1"/>
          </p:cNvPicPr>
          <p:nvPr>
            <a:wavAudioFile r:embed="rId2" name="j0214098.wav"/>
          </p:nvPr>
        </p:nvPicPr>
        <p:blipFill>
          <a:blip r:embed="rId6"/>
          <a:srcRect/>
          <a:stretch>
            <a:fillRect/>
          </a:stretch>
        </p:blipFill>
        <p:spPr bwMode="auto">
          <a:xfrm>
            <a:off x="8153400" y="3581400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7740" name="Text Box 92"/>
          <p:cNvSpPr txBox="1">
            <a:spLocks noChangeArrowheads="1"/>
          </p:cNvSpPr>
          <p:nvPr/>
        </p:nvSpPr>
        <p:spPr bwMode="auto">
          <a:xfrm>
            <a:off x="0" y="2057400"/>
            <a:ext cx="9296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>
                <a:latin typeface="Arial" charset="0"/>
              </a:rPr>
              <a:t>3. Tìm      của 20 bằng phép tính nào ? </a:t>
            </a:r>
          </a:p>
        </p:txBody>
      </p:sp>
      <p:sp>
        <p:nvSpPr>
          <p:cNvPr id="27741" name="Text Box 93"/>
          <p:cNvSpPr txBox="1">
            <a:spLocks noChangeArrowheads="1"/>
          </p:cNvSpPr>
          <p:nvPr/>
        </p:nvSpPr>
        <p:spPr bwMode="auto">
          <a:xfrm>
            <a:off x="762000" y="3886200"/>
            <a:ext cx="22098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>
                <a:latin typeface="Arial" charset="0"/>
              </a:rPr>
              <a:t>a. 20 x </a:t>
            </a:r>
          </a:p>
        </p:txBody>
      </p:sp>
      <p:graphicFrame>
        <p:nvGraphicFramePr>
          <p:cNvPr id="27742" name="Object 94"/>
          <p:cNvGraphicFramePr>
            <a:graphicFrameLocks noChangeAspect="1"/>
          </p:cNvGraphicFramePr>
          <p:nvPr/>
        </p:nvGraphicFramePr>
        <p:xfrm>
          <a:off x="2286000" y="3581400"/>
          <a:ext cx="442913" cy="1143000"/>
        </p:xfrm>
        <a:graphic>
          <a:graphicData uri="http://schemas.openxmlformats.org/presentationml/2006/ole">
            <p:oleObj spid="_x0000_s10243" name="Equation" r:id="rId7" imgW="152334" imgH="393529" progId="Equation.3">
              <p:embed/>
            </p:oleObj>
          </a:graphicData>
        </a:graphic>
      </p:graphicFrame>
      <p:sp>
        <p:nvSpPr>
          <p:cNvPr id="27743" name="Text Box 95"/>
          <p:cNvSpPr txBox="1">
            <a:spLocks noChangeArrowheads="1"/>
          </p:cNvSpPr>
          <p:nvPr/>
        </p:nvSpPr>
        <p:spPr bwMode="auto">
          <a:xfrm>
            <a:off x="3429000" y="3886200"/>
            <a:ext cx="22098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>
                <a:latin typeface="Arial" charset="0"/>
              </a:rPr>
              <a:t>b. 20 x </a:t>
            </a:r>
          </a:p>
        </p:txBody>
      </p:sp>
      <p:graphicFrame>
        <p:nvGraphicFramePr>
          <p:cNvPr id="27744" name="Object 96"/>
          <p:cNvGraphicFramePr>
            <a:graphicFrameLocks noChangeAspect="1"/>
          </p:cNvGraphicFramePr>
          <p:nvPr/>
        </p:nvGraphicFramePr>
        <p:xfrm>
          <a:off x="4979988" y="3657600"/>
          <a:ext cx="471487" cy="1219200"/>
        </p:xfrm>
        <a:graphic>
          <a:graphicData uri="http://schemas.openxmlformats.org/presentationml/2006/ole">
            <p:oleObj spid="_x0000_s10244" name="Equation" r:id="rId8" imgW="152334" imgH="393529" progId="Equation.3">
              <p:embed/>
            </p:oleObj>
          </a:graphicData>
        </a:graphic>
      </p:graphicFrame>
      <p:sp>
        <p:nvSpPr>
          <p:cNvPr id="27745" name="Text Box 97"/>
          <p:cNvSpPr txBox="1">
            <a:spLocks noChangeArrowheads="1"/>
          </p:cNvSpPr>
          <p:nvPr/>
        </p:nvSpPr>
        <p:spPr bwMode="auto">
          <a:xfrm>
            <a:off x="6248400" y="3886200"/>
            <a:ext cx="22098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>
                <a:latin typeface="Arial" charset="0"/>
              </a:rPr>
              <a:t>c.      x 20  </a:t>
            </a:r>
          </a:p>
        </p:txBody>
      </p:sp>
      <p:graphicFrame>
        <p:nvGraphicFramePr>
          <p:cNvPr id="27746" name="Object 98"/>
          <p:cNvGraphicFramePr>
            <a:graphicFrameLocks noChangeAspect="1"/>
          </p:cNvGraphicFramePr>
          <p:nvPr/>
        </p:nvGraphicFramePr>
        <p:xfrm>
          <a:off x="6705600" y="3657600"/>
          <a:ext cx="471488" cy="1219200"/>
        </p:xfrm>
        <a:graphic>
          <a:graphicData uri="http://schemas.openxmlformats.org/presentationml/2006/ole">
            <p:oleObj spid="_x0000_s10245" name="Equation" r:id="rId9" imgW="152334" imgH="393529" progId="Equation.3">
              <p:embed/>
            </p:oleObj>
          </a:graphicData>
        </a:graphic>
      </p:graphicFrame>
      <p:pic>
        <p:nvPicPr>
          <p:cNvPr id="27747" name="j0213508.wav">
            <a:hlinkClick r:id="" action="ppaction://media"/>
          </p:cNvPr>
          <p:cNvPicPr>
            <a:picLocks noRot="1" noChangeAspect="1" noChangeArrowheads="1"/>
          </p:cNvPicPr>
          <p:nvPr>
            <a:wavAudioFile r:embed="rId2" name="j0214098.wav"/>
          </p:nvPr>
        </p:nvPicPr>
        <p:blipFill>
          <a:blip r:embed="rId6"/>
          <a:srcRect/>
          <a:stretch>
            <a:fillRect/>
          </a:stretch>
        </p:blipFill>
        <p:spPr bwMode="auto">
          <a:xfrm>
            <a:off x="8305800" y="4191000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7748" name="Rectangle 100"/>
          <p:cNvSpPr>
            <a:spLocks noChangeArrowheads="1"/>
          </p:cNvSpPr>
          <p:nvPr/>
        </p:nvSpPr>
        <p:spPr bwMode="auto">
          <a:xfrm>
            <a:off x="3429000" y="3657600"/>
            <a:ext cx="2209800" cy="1143000"/>
          </a:xfrm>
          <a:prstGeom prst="rect">
            <a:avLst/>
          </a:prstGeom>
          <a:noFill/>
          <a:ln w="31750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graphicFrame>
        <p:nvGraphicFramePr>
          <p:cNvPr id="27749" name="Object 101"/>
          <p:cNvGraphicFramePr>
            <a:graphicFrameLocks noChangeAspect="1"/>
          </p:cNvGraphicFramePr>
          <p:nvPr/>
        </p:nvGraphicFramePr>
        <p:xfrm>
          <a:off x="1635125" y="1828800"/>
          <a:ext cx="558800" cy="1447800"/>
        </p:xfrm>
        <a:graphic>
          <a:graphicData uri="http://schemas.openxmlformats.org/presentationml/2006/ole">
            <p:oleObj spid="_x0000_s10246" name="Equation" r:id="rId10" imgW="152334" imgH="393529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2765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2765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276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276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76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76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276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" dur="500"/>
                                        <p:tgtEl>
                                          <p:spTgt spid="276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2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4" dur="500"/>
                                        <p:tgtEl>
                                          <p:spTgt spid="276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6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" dur="500"/>
                                        <p:tgtEl>
                                          <p:spTgt spid="276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30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276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36" dur="4745" fill="hold"/>
                                        <p:tgtEl>
                                          <p:spTgt spid="27660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37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8" dur="2000" fill="hold"/>
                                        <p:tgtEl>
                                          <p:spTgt spid="2765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2" dur="500"/>
                                        <p:tgtEl>
                                          <p:spTgt spid="276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6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4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5" dur="500"/>
                                        <p:tgtEl>
                                          <p:spTgt spid="276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6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4" presetClass="exit" presetSubtype="1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8" dur="500"/>
                                        <p:tgtEl>
                                          <p:spTgt spid="276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6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1" dur="500"/>
                                        <p:tgtEl>
                                          <p:spTgt spid="276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6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4" dur="500"/>
                                        <p:tgtEl>
                                          <p:spTgt spid="276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6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7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9" dur="500"/>
                                        <p:tgtEl>
                                          <p:spTgt spid="276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276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0" dur="500"/>
                                        <p:tgtEl>
                                          <p:spTgt spid="276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3" dur="500"/>
                                        <p:tgtEl>
                                          <p:spTgt spid="276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8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276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89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1" dur="500"/>
                                        <p:tgtEl>
                                          <p:spTgt spid="276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3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5" dur="500"/>
                                        <p:tgtEl>
                                          <p:spTgt spid="276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 nodeType="clickPar">
                      <p:stCondLst>
                        <p:cond delay="indefinite"/>
                      </p:stCondLst>
                      <p:childTnLst>
                        <p:par>
                          <p:cTn id="9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8" presetID="3" presetClass="emph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99" dur="2000" fill="hold"/>
                                        <p:tgtEl>
                                          <p:spTgt spid="2766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00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01" dur="4745" fill="hold"/>
                                        <p:tgtEl>
                                          <p:spTgt spid="2769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 nodeType="clickPar">
                      <p:stCondLst>
                        <p:cond delay="indefinite"/>
                      </p:stCondLst>
                      <p:childTnLst>
                        <p:par>
                          <p:cTn id="10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4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0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4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0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0" presetID="4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4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1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6" presetID="4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20" dur="500"/>
                                        <p:tgtEl>
                                          <p:spTgt spid="2769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6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2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23" dur="500"/>
                                        <p:tgtEl>
                                          <p:spTgt spid="2769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6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5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26" dur="500"/>
                                        <p:tgtEl>
                                          <p:spTgt spid="276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6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8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29" dur="500"/>
                                        <p:tgtEl>
                                          <p:spTgt spid="276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6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1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32" dur="500"/>
                                        <p:tgtEl>
                                          <p:spTgt spid="276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6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4" presetID="4" presetClass="exit" presetSubtype="1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35" dur="500"/>
                                        <p:tgtEl>
                                          <p:spTgt spid="276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6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7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38" dur="500"/>
                                        <p:tgtEl>
                                          <p:spTgt spid="2766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6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41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3" dur="500"/>
                                        <p:tgtEl>
                                          <p:spTgt spid="277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6" dur="500"/>
                                        <p:tgtEl>
                                          <p:spTgt spid="277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48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0" dur="500"/>
                                        <p:tgtEl>
                                          <p:spTgt spid="277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3" dur="500"/>
                                        <p:tgtEl>
                                          <p:spTgt spid="277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4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6" dur="500"/>
                                        <p:tgtEl>
                                          <p:spTgt spid="277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7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9" dur="500"/>
                                        <p:tgtEl>
                                          <p:spTgt spid="277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0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2" dur="500"/>
                                        <p:tgtEl>
                                          <p:spTgt spid="277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5" dur="500"/>
                                        <p:tgtEl>
                                          <p:spTgt spid="277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6" fill="hold" nodeType="clickPar">
                      <p:stCondLst>
                        <p:cond delay="indefinite"/>
                      </p:stCondLst>
                      <p:childTnLst>
                        <p:par>
                          <p:cTn id="1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8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69" dur="4745" fill="hold"/>
                                        <p:tgtEl>
                                          <p:spTgt spid="2774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17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2" dur="500"/>
                                        <p:tgtEl>
                                          <p:spTgt spid="277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100000" showWhenStopped="0">
                <p:cTn id="173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7660"/>
                </p:tgtEl>
              </p:cMediaNode>
            </p:audio>
            <p:audio>
              <p:cMediaNode showWhenStopped="0">
                <p:cTn id="174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7694"/>
                </p:tgtEl>
              </p:cMediaNode>
            </p:audio>
            <p:audio>
              <p:cMediaNode showWhenStopped="0">
                <p:cTn id="175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7747"/>
                </p:tgtEl>
              </p:cMediaNode>
            </p:audio>
          </p:childTnLst>
        </p:cTn>
      </p:par>
    </p:tnLst>
    <p:bldLst>
      <p:bldP spid="27653" grpId="0" animBg="1"/>
      <p:bldP spid="27654" grpId="0"/>
      <p:bldP spid="27654" grpId="1"/>
      <p:bldP spid="27656" grpId="0"/>
      <p:bldP spid="27656" grpId="1"/>
      <p:bldP spid="27656" grpId="2"/>
      <p:bldP spid="27657" grpId="0"/>
      <p:bldP spid="27657" grpId="1"/>
      <p:bldP spid="27658" grpId="0"/>
      <p:bldP spid="27658" grpId="1"/>
      <p:bldP spid="27661" grpId="0"/>
      <p:bldP spid="27661" grpId="1"/>
      <p:bldP spid="27663" grpId="0"/>
      <p:bldP spid="27663" grpId="1"/>
      <p:bldP spid="27664" grpId="0"/>
      <p:bldP spid="27664" grpId="1"/>
      <p:bldP spid="27664" grpId="2"/>
      <p:bldP spid="27665" grpId="0"/>
      <p:bldP spid="27665" grpId="1"/>
      <p:bldP spid="27687" grpId="0"/>
      <p:bldP spid="27687" grpId="1"/>
      <p:bldP spid="27692" grpId="0"/>
      <p:bldP spid="27692" grpId="1"/>
      <p:bldP spid="27693" grpId="0"/>
      <p:bldP spid="27693" grpId="1"/>
      <p:bldP spid="27740" grpId="0"/>
      <p:bldP spid="27741" grpId="0"/>
      <p:bldP spid="27743" grpId="0"/>
      <p:bldP spid="27745" grpId="0"/>
      <p:bldP spid="27748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 descr="!dk8_1la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086600" y="5327650"/>
            <a:ext cx="1219200" cy="966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15" name="Picture 3" descr="!dk8_1la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858000" y="5449888"/>
            <a:ext cx="504825" cy="522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16" name="Picture 4" descr="!hp8ls2l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072313" y="5167313"/>
            <a:ext cx="904875" cy="644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17" name="Picture 5" descr="!dk8_1la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772400" y="5570538"/>
            <a:ext cx="1219200" cy="966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18" name="Picture 6" descr="!dk8_1la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267575" y="6053138"/>
            <a:ext cx="50482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19" name="Picture 7" descr="!dk8_1la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flipH="1">
            <a:off x="304800" y="5140325"/>
            <a:ext cx="1219200" cy="966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20" name="Picture 8" descr="!dk8_1la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flipH="1">
            <a:off x="76200" y="5260975"/>
            <a:ext cx="50482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21" name="Picture 9" descr="!hp8ls2l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 flipH="1">
            <a:off x="290513" y="4978400"/>
            <a:ext cx="904875" cy="644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22" name="Picture 10" descr="!dk8_1la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flipH="1">
            <a:off x="990600" y="5381625"/>
            <a:ext cx="1219200" cy="966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23" name="Picture 11" descr="!dk8_1la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flipH="1">
            <a:off x="381000" y="5818188"/>
            <a:ext cx="50482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24" name="Picture 12" descr="!dk8_1la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flipH="1">
            <a:off x="762000" y="5738813"/>
            <a:ext cx="1219200" cy="966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25" name="Picture 13" descr="!dk8_1la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248400" y="5738813"/>
            <a:ext cx="1219200" cy="966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26" name="Picture 14" descr="!hp8ls2l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676400" y="5891213"/>
            <a:ext cx="904875" cy="644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327" name="WordArt 15"/>
          <p:cNvSpPr>
            <a:spLocks noChangeArrowheads="1" noChangeShapeType="1" noTextEdit="1"/>
          </p:cNvSpPr>
          <p:nvPr/>
        </p:nvSpPr>
        <p:spPr bwMode="auto">
          <a:xfrm>
            <a:off x="1143000" y="3581400"/>
            <a:ext cx="6477000" cy="762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600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TOÁN : TÌM PHÂN SỐ CỦA MỘT SỐ</a:t>
            </a:r>
            <a:endParaRPr lang="en-US" sz="3600" kern="10">
              <a:ln w="12700">
                <a:solidFill>
                  <a:srgbClr val="EAEAEA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A603AB"/>
                  </a:gs>
                  <a:gs pos="12000">
                    <a:srgbClr val="E81766"/>
                  </a:gs>
                  <a:gs pos="27000">
                    <a:srgbClr val="EE3F17"/>
                  </a:gs>
                  <a:gs pos="48000">
                    <a:srgbClr val="FFFF00"/>
                  </a:gs>
                  <a:gs pos="64999">
                    <a:srgbClr val="1A8D48"/>
                  </a:gs>
                  <a:gs pos="78999">
                    <a:srgbClr val="0819FB"/>
                  </a:gs>
                  <a:gs pos="100000">
                    <a:srgbClr val="A603AB"/>
                  </a:gs>
                </a:gsLst>
                <a:lin ang="0" scaled="1"/>
              </a:gradFill>
              <a:effectLst>
                <a:outerShdw dist="35921" dir="2700000" sy="50000" kx="2115830" algn="bl" rotWithShape="0">
                  <a:srgbClr val="C0C0C0">
                    <a:alpha val="79999"/>
                  </a:srgbClr>
                </a:outerShdw>
              </a:effectLst>
              <a:latin typeface="Arial"/>
              <a:cs typeface="Arial"/>
            </a:endParaRPr>
          </a:p>
        </p:txBody>
      </p:sp>
      <p:pic>
        <p:nvPicPr>
          <p:cNvPr id="45072" name="Da Nang yeu thuong.MP3">
            <a:hlinkClick r:id="" action="ppaction://media"/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6"/>
          <a:srcRect/>
          <a:stretch>
            <a:fillRect/>
          </a:stretch>
        </p:blipFill>
        <p:spPr bwMode="auto">
          <a:xfrm>
            <a:off x="8458200" y="4724400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98972" fill="hold"/>
                                        <p:tgtEl>
                                          <p:spTgt spid="4507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showWhenStopped="0"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5072"/>
                </p:tgtEl>
              </p:cMediaNode>
            </p:audio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6" name="Text Box 8"/>
          <p:cNvSpPr txBox="1">
            <a:spLocks noChangeArrowheads="1"/>
          </p:cNvSpPr>
          <p:nvPr/>
        </p:nvSpPr>
        <p:spPr bwMode="auto">
          <a:xfrm>
            <a:off x="533400" y="2286000"/>
            <a:ext cx="8001000" cy="1262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  <a:buFontTx/>
              <a:buAutoNum type="arabicPeriod"/>
            </a:pPr>
            <a:r>
              <a:rPr lang="en-US" sz="2800">
                <a:latin typeface="Arial" charset="0"/>
              </a:rPr>
              <a:t> May một chiếc túi hết       mét  vải. </a:t>
            </a:r>
          </a:p>
          <a:p>
            <a:pPr marL="342900" indent="-342900">
              <a:spcBef>
                <a:spcPct val="50000"/>
              </a:spcBef>
            </a:pPr>
            <a:endParaRPr lang="en-US" sz="400">
              <a:latin typeface="Arial" charset="0"/>
            </a:endParaRPr>
          </a:p>
          <a:p>
            <a:pPr marL="342900" indent="-342900">
              <a:spcBef>
                <a:spcPct val="50000"/>
              </a:spcBef>
            </a:pPr>
            <a:r>
              <a:rPr lang="en-US" sz="2800">
                <a:latin typeface="Arial" charset="0"/>
              </a:rPr>
              <a:t>Hỏi may 3 chiếc túi như thế hết mấy mét vải ? </a:t>
            </a:r>
          </a:p>
        </p:txBody>
      </p:sp>
      <p:graphicFrame>
        <p:nvGraphicFramePr>
          <p:cNvPr id="7177" name="Object 9"/>
          <p:cNvGraphicFramePr>
            <a:graphicFrameLocks noChangeAspect="1"/>
          </p:cNvGraphicFramePr>
          <p:nvPr/>
        </p:nvGraphicFramePr>
        <p:xfrm>
          <a:off x="4724400" y="1752600"/>
          <a:ext cx="587375" cy="1524000"/>
        </p:xfrm>
        <a:graphic>
          <a:graphicData uri="http://schemas.openxmlformats.org/presentationml/2006/ole">
            <p:oleObj spid="_x0000_s1026" name="Equation" r:id="rId4" imgW="152334" imgH="393529" progId="Equation.3">
              <p:embed/>
            </p:oleObj>
          </a:graphicData>
        </a:graphic>
      </p:graphicFrame>
      <p:sp>
        <p:nvSpPr>
          <p:cNvPr id="7181" name="Text Box 13"/>
          <p:cNvSpPr txBox="1">
            <a:spLocks noChangeArrowheads="1"/>
          </p:cNvSpPr>
          <p:nvPr/>
        </p:nvSpPr>
        <p:spPr bwMode="auto">
          <a:xfrm>
            <a:off x="609600" y="3962400"/>
            <a:ext cx="73152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latin typeface="Arial" charset="0"/>
              </a:rPr>
              <a:t>2. Muốn nhân 2 phân số ta làm thế nào ? </a:t>
            </a:r>
          </a:p>
        </p:txBody>
      </p:sp>
      <p:sp>
        <p:nvSpPr>
          <p:cNvPr id="1029" name="WordArt 14"/>
          <p:cNvSpPr>
            <a:spLocks noChangeArrowheads="1" noChangeShapeType="1" noTextEdit="1"/>
          </p:cNvSpPr>
          <p:nvPr/>
        </p:nvSpPr>
        <p:spPr bwMode="auto">
          <a:xfrm>
            <a:off x="1447800" y="1123950"/>
            <a:ext cx="6162675" cy="5524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2800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KIỂM TRA BÀI CŨ</a:t>
            </a:r>
          </a:p>
        </p:txBody>
      </p:sp>
    </p:spTree>
  </p:cSld>
  <p:clrMapOvr>
    <a:masterClrMapping/>
  </p:clrMapOvr>
  <p:transition>
    <p:check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7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4" dur="500"/>
                                        <p:tgtEl>
                                          <p:spTgt spid="71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4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7" dur="500"/>
                                        <p:tgtEl>
                                          <p:spTgt spid="71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0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7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6" grpId="0"/>
      <p:bldP spid="7176" grpId="1"/>
      <p:bldP spid="718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6" name="Text Box 4"/>
          <p:cNvSpPr txBox="1">
            <a:spLocks noChangeArrowheads="1"/>
          </p:cNvSpPr>
          <p:nvPr/>
        </p:nvSpPr>
        <p:spPr bwMode="auto">
          <a:xfrm>
            <a:off x="609600" y="1981200"/>
            <a:ext cx="7924800" cy="2462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latin typeface="Arial" charset="0"/>
              </a:rPr>
              <a:t>3. Một tấm vải dài 30m. Em đã </a:t>
            </a:r>
          </a:p>
          <a:p>
            <a:pPr>
              <a:spcBef>
                <a:spcPct val="50000"/>
              </a:spcBef>
            </a:pPr>
            <a:r>
              <a:rPr lang="en-US" sz="2800">
                <a:latin typeface="Arial" charset="0"/>
              </a:rPr>
              <a:t>cắt ra      tấm vải đó. </a:t>
            </a:r>
          </a:p>
          <a:p>
            <a:pPr>
              <a:spcBef>
                <a:spcPct val="50000"/>
              </a:spcBef>
            </a:pPr>
            <a:endParaRPr lang="en-US" sz="2800">
              <a:latin typeface="Arial" charset="0"/>
            </a:endParaRPr>
          </a:p>
          <a:p>
            <a:pPr>
              <a:spcBef>
                <a:spcPct val="50000"/>
              </a:spcBef>
            </a:pPr>
            <a:r>
              <a:rPr lang="en-US" sz="2800">
                <a:latin typeface="Arial" charset="0"/>
              </a:rPr>
              <a:t>Hỏi em đã cắt ra bao nhiêu mét vải ? </a:t>
            </a:r>
          </a:p>
        </p:txBody>
      </p:sp>
      <p:graphicFrame>
        <p:nvGraphicFramePr>
          <p:cNvPr id="23557" name="Object 5"/>
          <p:cNvGraphicFramePr>
            <a:graphicFrameLocks noChangeAspect="1"/>
          </p:cNvGraphicFramePr>
          <p:nvPr/>
        </p:nvGraphicFramePr>
        <p:xfrm>
          <a:off x="1752600" y="2362200"/>
          <a:ext cx="487363" cy="1371600"/>
        </p:xfrm>
        <a:graphic>
          <a:graphicData uri="http://schemas.openxmlformats.org/presentationml/2006/ole">
            <p:oleObj spid="_x0000_s2050" name="Equation" r:id="rId4" imgW="139639" imgH="393529" progId="Equation.DSMT4">
              <p:embed/>
            </p:oleObj>
          </a:graphicData>
        </a:graphic>
      </p:graphicFrame>
      <p:sp>
        <p:nvSpPr>
          <p:cNvPr id="2052" name="WordArt 6"/>
          <p:cNvSpPr>
            <a:spLocks noChangeArrowheads="1" noChangeShapeType="1" noTextEdit="1"/>
          </p:cNvSpPr>
          <p:nvPr/>
        </p:nvSpPr>
        <p:spPr bwMode="auto">
          <a:xfrm>
            <a:off x="1524000" y="381000"/>
            <a:ext cx="6162675" cy="5524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200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KIỂM TRA BÀI CŨ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35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235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1" name="Text Box 5"/>
          <p:cNvSpPr txBox="1">
            <a:spLocks noChangeArrowheads="1"/>
          </p:cNvSpPr>
          <p:nvPr/>
        </p:nvSpPr>
        <p:spPr bwMode="auto">
          <a:xfrm>
            <a:off x="-990600" y="1277938"/>
            <a:ext cx="10287000" cy="3113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en-US" sz="3600">
                <a:latin typeface="Arial" charset="0"/>
              </a:rPr>
              <a:t>               Tính nhẩm : Tổ em có 9 bạn. </a:t>
            </a:r>
          </a:p>
          <a:p>
            <a:pPr marL="342900" indent="-342900">
              <a:spcBef>
                <a:spcPct val="50000"/>
              </a:spcBef>
            </a:pPr>
            <a:r>
              <a:rPr lang="en-US" sz="3600">
                <a:latin typeface="Arial" charset="0"/>
              </a:rPr>
              <a:t>              số học sinh của tổ em có mấy bạn ?</a:t>
            </a:r>
          </a:p>
          <a:p>
            <a:pPr marL="342900" indent="-342900">
              <a:spcBef>
                <a:spcPct val="50000"/>
              </a:spcBef>
            </a:pPr>
            <a:r>
              <a:rPr lang="en-US" sz="3600">
                <a:latin typeface="Arial" charset="0"/>
              </a:rPr>
              <a:t>              </a:t>
            </a:r>
          </a:p>
          <a:p>
            <a:pPr marL="342900" indent="-342900">
              <a:spcBef>
                <a:spcPct val="50000"/>
              </a:spcBef>
            </a:pPr>
            <a:r>
              <a:rPr lang="en-US" sz="3600">
                <a:latin typeface="Arial" charset="0"/>
              </a:rPr>
              <a:t>              số học sinh của tổ em có mấy bạn ?</a:t>
            </a:r>
          </a:p>
        </p:txBody>
      </p:sp>
      <p:graphicFrame>
        <p:nvGraphicFramePr>
          <p:cNvPr id="9222" name="Object 6"/>
          <p:cNvGraphicFramePr>
            <a:graphicFrameLocks noChangeAspect="1"/>
          </p:cNvGraphicFramePr>
          <p:nvPr/>
        </p:nvGraphicFramePr>
        <p:xfrm>
          <a:off x="304800" y="3352800"/>
          <a:ext cx="558800" cy="1447800"/>
        </p:xfrm>
        <a:graphic>
          <a:graphicData uri="http://schemas.openxmlformats.org/presentationml/2006/ole">
            <p:oleObj spid="_x0000_s3074" name="Equation" r:id="rId4" imgW="152334" imgH="393529" progId="Equation.3">
              <p:embed/>
            </p:oleObj>
          </a:graphicData>
        </a:graphic>
      </p:graphicFrame>
      <p:graphicFrame>
        <p:nvGraphicFramePr>
          <p:cNvPr id="9223" name="Object 7"/>
          <p:cNvGraphicFramePr>
            <a:graphicFrameLocks noChangeAspect="1"/>
          </p:cNvGraphicFramePr>
          <p:nvPr/>
        </p:nvGraphicFramePr>
        <p:xfrm>
          <a:off x="304800" y="1676400"/>
          <a:ext cx="538163" cy="1524000"/>
        </p:xfrm>
        <a:graphic>
          <a:graphicData uri="http://schemas.openxmlformats.org/presentationml/2006/ole">
            <p:oleObj spid="_x0000_s3075" name="Equation" r:id="rId5" imgW="139639" imgH="393529" progId="Equation.3">
              <p:embed/>
            </p:oleObj>
          </a:graphicData>
        </a:graphic>
      </p:graphicFrame>
      <p:sp>
        <p:nvSpPr>
          <p:cNvPr id="9225" name="Text Box 9"/>
          <p:cNvSpPr txBox="1">
            <a:spLocks noChangeArrowheads="1"/>
          </p:cNvSpPr>
          <p:nvPr/>
        </p:nvSpPr>
        <p:spPr bwMode="auto">
          <a:xfrm>
            <a:off x="762000" y="2892425"/>
            <a:ext cx="4724400" cy="228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en-US" sz="3600">
                <a:latin typeface="Arial" charset="0"/>
              </a:rPr>
              <a:t> </a:t>
            </a:r>
            <a:r>
              <a:rPr lang="en-US" sz="3600">
                <a:solidFill>
                  <a:srgbClr val="FF3300"/>
                </a:solidFill>
                <a:latin typeface="Arial" charset="0"/>
              </a:rPr>
              <a:t>- Có 3 bạn. </a:t>
            </a:r>
          </a:p>
          <a:p>
            <a:pPr marL="342900" indent="-342900">
              <a:spcBef>
                <a:spcPct val="50000"/>
              </a:spcBef>
              <a:buFontTx/>
              <a:buChar char="•"/>
            </a:pPr>
            <a:endParaRPr lang="en-US" sz="3600">
              <a:solidFill>
                <a:srgbClr val="FF3300"/>
              </a:solidFill>
              <a:latin typeface="Arial" charset="0"/>
            </a:endParaRPr>
          </a:p>
          <a:p>
            <a:pPr marL="342900" indent="-342900">
              <a:spcBef>
                <a:spcPct val="50000"/>
              </a:spcBef>
            </a:pPr>
            <a:r>
              <a:rPr lang="en-US" sz="3600">
                <a:latin typeface="Arial" charset="0"/>
              </a:rPr>
              <a:t> </a:t>
            </a:r>
            <a:r>
              <a:rPr lang="en-US" sz="3600">
                <a:solidFill>
                  <a:srgbClr val="FF3300"/>
                </a:solidFill>
                <a:latin typeface="Arial" charset="0"/>
              </a:rPr>
              <a:t>- Có 6 bạn.</a:t>
            </a:r>
          </a:p>
        </p:txBody>
      </p:sp>
      <p:sp>
        <p:nvSpPr>
          <p:cNvPr id="9228" name="WordArt 12"/>
          <p:cNvSpPr>
            <a:spLocks noChangeArrowheads="1" noChangeShapeType="1" noTextEdit="1"/>
          </p:cNvSpPr>
          <p:nvPr/>
        </p:nvSpPr>
        <p:spPr bwMode="auto">
          <a:xfrm>
            <a:off x="1219200" y="2667000"/>
            <a:ext cx="6477000" cy="1219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600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TOÁN : TÌM PHÂN SỐ CỦA MỘT SỐ</a:t>
            </a:r>
            <a:endParaRPr lang="en-US" sz="3600" kern="10">
              <a:ln w="12700">
                <a:solidFill>
                  <a:srgbClr val="EAEAEA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A603AB"/>
                  </a:gs>
                  <a:gs pos="12000">
                    <a:srgbClr val="E81766"/>
                  </a:gs>
                  <a:gs pos="27000">
                    <a:srgbClr val="EE3F17"/>
                  </a:gs>
                  <a:gs pos="48000">
                    <a:srgbClr val="FFFF00"/>
                  </a:gs>
                  <a:gs pos="64999">
                    <a:srgbClr val="1A8D48"/>
                  </a:gs>
                  <a:gs pos="78999">
                    <a:srgbClr val="0819FB"/>
                  </a:gs>
                  <a:gs pos="100000">
                    <a:srgbClr val="A603AB"/>
                  </a:gs>
                </a:gsLst>
                <a:lin ang="0" scaled="1"/>
              </a:gradFill>
              <a:effectLst>
                <a:outerShdw dist="35921" dir="2700000" sy="50000" kx="2115830" algn="bl" rotWithShape="0">
                  <a:srgbClr val="C0C0C0">
                    <a:alpha val="79999"/>
                  </a:srgbClr>
                </a:outerShdw>
              </a:effectLst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2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92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92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92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9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6" dur="500"/>
                                        <p:tgtEl>
                                          <p:spTgt spid="922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56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31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32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33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3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8" dur="500"/>
                                        <p:tgtEl>
                                          <p:spTgt spid="92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1" dur="500"/>
                                        <p:tgtEl>
                                          <p:spTgt spid="92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4" dur="500"/>
                                        <p:tgtEl>
                                          <p:spTgt spid="92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7" dur="500"/>
                                        <p:tgtEl>
                                          <p:spTgt spid="922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2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0" dur="500"/>
                                        <p:tgtEl>
                                          <p:spTgt spid="92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box(in)">
                                      <p:cBhvr>
                                        <p:cTn id="53" dur="500"/>
                                        <p:tgtEl>
                                          <p:spTgt spid="92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4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6" dur="500"/>
                                        <p:tgtEl>
                                          <p:spTgt spid="92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4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9" dur="500"/>
                                        <p:tgtEl>
                                          <p:spTgt spid="92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62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4" dur="500"/>
                                        <p:tgtEl>
                                          <p:spTgt spid="92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1" grpId="0" build="allAtOnce"/>
      <p:bldP spid="9225" grpId="0" build="allAtOnce"/>
      <p:bldP spid="922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WordArt 4"/>
          <p:cNvSpPr>
            <a:spLocks noChangeArrowheads="1" noChangeShapeType="1" noTextEdit="1"/>
          </p:cNvSpPr>
          <p:nvPr/>
        </p:nvSpPr>
        <p:spPr bwMode="auto">
          <a:xfrm>
            <a:off x="1524000" y="381000"/>
            <a:ext cx="6162675" cy="5524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600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TÌM PHÂN SỐ CỦA MỘT SỐ</a:t>
            </a:r>
            <a:endParaRPr lang="en-US" sz="3600" kern="10">
              <a:ln w="12700">
                <a:solidFill>
                  <a:srgbClr val="EAEAEA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A603AB"/>
                  </a:gs>
                  <a:gs pos="12000">
                    <a:srgbClr val="E81766"/>
                  </a:gs>
                  <a:gs pos="27000">
                    <a:srgbClr val="EE3F17"/>
                  </a:gs>
                  <a:gs pos="48000">
                    <a:srgbClr val="FFFF00"/>
                  </a:gs>
                  <a:gs pos="64999">
                    <a:srgbClr val="1A8D48"/>
                  </a:gs>
                  <a:gs pos="78999">
                    <a:srgbClr val="0819FB"/>
                  </a:gs>
                  <a:gs pos="100000">
                    <a:srgbClr val="A603AB"/>
                  </a:gs>
                </a:gsLst>
                <a:lin ang="0" scaled="1"/>
              </a:gradFill>
              <a:effectLst>
                <a:outerShdw dist="35921" dir="2700000" sy="50000" kx="2115830" algn="bl" rotWithShape="0">
                  <a:srgbClr val="C0C0C0">
                    <a:alpha val="79999"/>
                  </a:srgbClr>
                </a:outerShdw>
              </a:effectLst>
              <a:latin typeface="Arial"/>
              <a:cs typeface="Arial"/>
            </a:endParaRPr>
          </a:p>
        </p:txBody>
      </p:sp>
      <p:sp>
        <p:nvSpPr>
          <p:cNvPr id="11270" name="Text Box 6"/>
          <p:cNvSpPr txBox="1">
            <a:spLocks noChangeArrowheads="1"/>
          </p:cNvSpPr>
          <p:nvPr/>
        </p:nvSpPr>
        <p:spPr bwMode="auto">
          <a:xfrm>
            <a:off x="3352800" y="1143000"/>
            <a:ext cx="35052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en-US" sz="3600">
                <a:latin typeface="Arial" charset="0"/>
              </a:rPr>
              <a:t>12 quả cam</a:t>
            </a:r>
          </a:p>
        </p:txBody>
      </p:sp>
      <p:pic>
        <p:nvPicPr>
          <p:cNvPr id="11288" name="Picture 24" descr="aqua015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93700" y="1752600"/>
            <a:ext cx="18288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89" name="Picture 25" descr="aqua015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625600" y="1752600"/>
            <a:ext cx="18288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90" name="Picture 26" descr="aqua015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921000" y="1752600"/>
            <a:ext cx="18288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91" name="Picture 27" descr="aqua015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216400" y="1752600"/>
            <a:ext cx="18288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92" name="Picture 28" descr="aqua015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511800" y="1752600"/>
            <a:ext cx="18288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93" name="Picture 29" descr="aqua015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807200" y="1752600"/>
            <a:ext cx="18288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95" name="Picture 31" descr="aqua015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95288" y="3124200"/>
            <a:ext cx="18288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96" name="Picture 32" descr="aqua015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614488" y="3124200"/>
            <a:ext cx="18288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97" name="Picture 33" descr="aqua015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909888" y="3124200"/>
            <a:ext cx="18288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98" name="Picture 34" descr="aqua015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205288" y="3124200"/>
            <a:ext cx="18288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99" name="Picture 35" descr="aqua015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500688" y="3124200"/>
            <a:ext cx="18288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300" name="Picture 36" descr="aqua015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796088" y="3124200"/>
            <a:ext cx="18288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301" name="Line 37"/>
          <p:cNvSpPr>
            <a:spLocks noChangeShapeType="1"/>
          </p:cNvSpPr>
          <p:nvPr/>
        </p:nvSpPr>
        <p:spPr bwMode="auto">
          <a:xfrm>
            <a:off x="3200400" y="1757363"/>
            <a:ext cx="0" cy="2743200"/>
          </a:xfrm>
          <a:prstGeom prst="line">
            <a:avLst/>
          </a:prstGeom>
          <a:noFill/>
          <a:ln w="9525">
            <a:solidFill>
              <a:srgbClr val="FF33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302" name="Line 38"/>
          <p:cNvSpPr>
            <a:spLocks noChangeShapeType="1"/>
          </p:cNvSpPr>
          <p:nvPr/>
        </p:nvSpPr>
        <p:spPr bwMode="auto">
          <a:xfrm>
            <a:off x="5791200" y="1771650"/>
            <a:ext cx="0" cy="2743200"/>
          </a:xfrm>
          <a:prstGeom prst="line">
            <a:avLst/>
          </a:prstGeom>
          <a:noFill/>
          <a:ln w="9525">
            <a:solidFill>
              <a:srgbClr val="FF33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303" name="Text Box 39"/>
          <p:cNvSpPr txBox="1">
            <a:spLocks noChangeArrowheads="1"/>
          </p:cNvSpPr>
          <p:nvPr/>
        </p:nvSpPr>
        <p:spPr bwMode="auto">
          <a:xfrm>
            <a:off x="609600" y="5334000"/>
            <a:ext cx="8229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latin typeface="Arial" charset="0"/>
              </a:rPr>
              <a:t>-          số cam trong rổ là : 12 : 3 = 4 (quả). </a:t>
            </a:r>
          </a:p>
        </p:txBody>
      </p:sp>
      <p:sp>
        <p:nvSpPr>
          <p:cNvPr id="11306" name="Text Box 42"/>
          <p:cNvSpPr txBox="1">
            <a:spLocks noChangeArrowheads="1"/>
          </p:cNvSpPr>
          <p:nvPr/>
        </p:nvSpPr>
        <p:spPr bwMode="auto">
          <a:xfrm>
            <a:off x="838200" y="6019800"/>
            <a:ext cx="8305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latin typeface="Arial" charset="0"/>
              </a:rPr>
              <a:t>-          số cam trong rổ là : 4 x 2 = 8 (quả). </a:t>
            </a:r>
          </a:p>
        </p:txBody>
      </p:sp>
      <p:sp>
        <p:nvSpPr>
          <p:cNvPr id="11309" name="AutoShape 45"/>
          <p:cNvSpPr>
            <a:spLocks/>
          </p:cNvSpPr>
          <p:nvPr/>
        </p:nvSpPr>
        <p:spPr bwMode="auto">
          <a:xfrm rot="5400000">
            <a:off x="1616075" y="3276600"/>
            <a:ext cx="381000" cy="2819400"/>
          </a:xfrm>
          <a:prstGeom prst="rightBrace">
            <a:avLst>
              <a:gd name="adj1" fmla="val 61667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1311" name="Text Box 47"/>
          <p:cNvSpPr txBox="1">
            <a:spLocks noChangeArrowheads="1"/>
          </p:cNvSpPr>
          <p:nvPr/>
        </p:nvSpPr>
        <p:spPr bwMode="auto">
          <a:xfrm>
            <a:off x="1600200" y="4679950"/>
            <a:ext cx="8826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>
                <a:latin typeface="Arial" charset="0"/>
              </a:rPr>
              <a:t>?</a:t>
            </a:r>
          </a:p>
        </p:txBody>
      </p:sp>
      <p:sp>
        <p:nvSpPr>
          <p:cNvPr id="11312" name="Text Box 48"/>
          <p:cNvSpPr txBox="1">
            <a:spLocks noChangeArrowheads="1"/>
          </p:cNvSpPr>
          <p:nvPr/>
        </p:nvSpPr>
        <p:spPr bwMode="auto">
          <a:xfrm>
            <a:off x="1143000" y="4648200"/>
            <a:ext cx="1604963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>
                <a:latin typeface="Arial" charset="0"/>
              </a:rPr>
              <a:t>4 quả</a:t>
            </a:r>
          </a:p>
        </p:txBody>
      </p:sp>
      <p:graphicFrame>
        <p:nvGraphicFramePr>
          <p:cNvPr id="11313" name="Object 49"/>
          <p:cNvGraphicFramePr>
            <a:graphicFrameLocks noChangeAspect="1"/>
          </p:cNvGraphicFramePr>
          <p:nvPr/>
        </p:nvGraphicFramePr>
        <p:xfrm>
          <a:off x="1162050" y="5029200"/>
          <a:ext cx="420688" cy="1187450"/>
        </p:xfrm>
        <a:graphic>
          <a:graphicData uri="http://schemas.openxmlformats.org/presentationml/2006/ole">
            <p:oleObj spid="_x0000_s4098" name="Equation" r:id="rId5" imgW="139639" imgH="393529" progId="Equation.3">
              <p:embed/>
            </p:oleObj>
          </a:graphicData>
        </a:graphic>
      </p:graphicFrame>
      <p:sp>
        <p:nvSpPr>
          <p:cNvPr id="11314" name="AutoShape 50"/>
          <p:cNvSpPr>
            <a:spLocks/>
          </p:cNvSpPr>
          <p:nvPr/>
        </p:nvSpPr>
        <p:spPr bwMode="auto">
          <a:xfrm rot="-5400000">
            <a:off x="2857500" y="2019300"/>
            <a:ext cx="457200" cy="5410200"/>
          </a:xfrm>
          <a:prstGeom prst="leftBrace">
            <a:avLst>
              <a:gd name="adj1" fmla="val 98611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1315" name="Text Box 51"/>
          <p:cNvSpPr txBox="1">
            <a:spLocks noChangeArrowheads="1"/>
          </p:cNvSpPr>
          <p:nvPr/>
        </p:nvSpPr>
        <p:spPr bwMode="auto">
          <a:xfrm>
            <a:off x="2895600" y="4724400"/>
            <a:ext cx="962025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>
                <a:latin typeface="Arial" charset="0"/>
              </a:rPr>
              <a:t>?</a:t>
            </a:r>
          </a:p>
        </p:txBody>
      </p:sp>
      <p:sp>
        <p:nvSpPr>
          <p:cNvPr id="11316" name="Text Box 52"/>
          <p:cNvSpPr txBox="1">
            <a:spLocks noChangeArrowheads="1"/>
          </p:cNvSpPr>
          <p:nvPr/>
        </p:nvSpPr>
        <p:spPr bwMode="auto">
          <a:xfrm>
            <a:off x="2438400" y="4724400"/>
            <a:ext cx="15240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>
                <a:latin typeface="Arial" charset="0"/>
              </a:rPr>
              <a:t>8 quả</a:t>
            </a:r>
          </a:p>
        </p:txBody>
      </p:sp>
      <p:graphicFrame>
        <p:nvGraphicFramePr>
          <p:cNvPr id="11317" name="Object 53"/>
          <p:cNvGraphicFramePr>
            <a:graphicFrameLocks noChangeAspect="1"/>
          </p:cNvGraphicFramePr>
          <p:nvPr/>
        </p:nvGraphicFramePr>
        <p:xfrm>
          <a:off x="1600200" y="5746750"/>
          <a:ext cx="458788" cy="1187450"/>
        </p:xfrm>
        <a:graphic>
          <a:graphicData uri="http://schemas.openxmlformats.org/presentationml/2006/ole">
            <p:oleObj spid="_x0000_s4099" name="Equation" r:id="rId6" imgW="152334" imgH="393529" progId="Equation.3">
              <p:embed/>
            </p:oleObj>
          </a:graphicData>
        </a:graphic>
      </p:graphicFrame>
      <p:sp>
        <p:nvSpPr>
          <p:cNvPr id="11318" name="Line 54"/>
          <p:cNvSpPr>
            <a:spLocks noChangeShapeType="1"/>
          </p:cNvSpPr>
          <p:nvPr/>
        </p:nvSpPr>
        <p:spPr bwMode="auto">
          <a:xfrm>
            <a:off x="5791200" y="1782763"/>
            <a:ext cx="0" cy="2743200"/>
          </a:xfrm>
          <a:prstGeom prst="line">
            <a:avLst/>
          </a:prstGeom>
          <a:noFill/>
          <a:ln w="9525">
            <a:solidFill>
              <a:srgbClr val="FF33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1126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1126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112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112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1000"/>
                                        <p:tgtEl>
                                          <p:spTgt spid="112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1000"/>
                                        <p:tgtEl>
                                          <p:spTgt spid="112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1000"/>
                                        <p:tgtEl>
                                          <p:spTgt spid="112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1000"/>
                                        <p:tgtEl>
                                          <p:spTgt spid="112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1000"/>
                                        <p:tgtEl>
                                          <p:spTgt spid="112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1000"/>
                                        <p:tgtEl>
                                          <p:spTgt spid="112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1000"/>
                                        <p:tgtEl>
                                          <p:spTgt spid="112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1000"/>
                                        <p:tgtEl>
                                          <p:spTgt spid="112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1000"/>
                                        <p:tgtEl>
                                          <p:spTgt spid="112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" dur="1000"/>
                                        <p:tgtEl>
                                          <p:spTgt spid="112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1000"/>
                                        <p:tgtEl>
                                          <p:spTgt spid="112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1000"/>
                                        <p:tgtEl>
                                          <p:spTgt spid="113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52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4" dur="500"/>
                                        <p:tgtEl>
                                          <p:spTgt spid="112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9" dur="500"/>
                                        <p:tgtEl>
                                          <p:spTgt spid="113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61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3" dur="500"/>
                                        <p:tgtEl>
                                          <p:spTgt spid="113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6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7" dur="500"/>
                                        <p:tgtEl>
                                          <p:spTgt spid="113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69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1" dur="500"/>
                                        <p:tgtEl>
                                          <p:spTgt spid="113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 nodeType="clickPar">
                      <p:stCondLst>
                        <p:cond delay="indefinite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5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75" dur="500"/>
                                        <p:tgtEl>
                                          <p:spTgt spid="113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3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78" presetID="56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80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1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82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83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 nodeType="clickPar">
                      <p:stCondLst>
                        <p:cond delay="indefinite"/>
                      </p:stCondLst>
                      <p:childTnLst>
                        <p:par>
                          <p:cTn id="8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6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8" dur="500"/>
                                        <p:tgtEl>
                                          <p:spTgt spid="113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1" dur="500"/>
                                        <p:tgtEl>
                                          <p:spTgt spid="113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 nodeType="clickPar">
                      <p:stCondLst>
                        <p:cond delay="indefinite"/>
                      </p:stCondLst>
                      <p:childTnLst>
                        <p:par>
                          <p:cTn id="9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4" presetID="8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95" dur="2000"/>
                                        <p:tgtEl>
                                          <p:spTgt spid="1130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3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8" presetClass="exit" presetSubtype="16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diamond(in)">
                                      <p:cBhvr>
                                        <p:cTn id="98" dur="2000"/>
                                        <p:tgtEl>
                                          <p:spTgt spid="113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3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01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3" dur="500"/>
                                        <p:tgtEl>
                                          <p:spTgt spid="113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10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7" dur="500"/>
                                        <p:tgtEl>
                                          <p:spTgt spid="113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8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09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1" dur="500"/>
                                        <p:tgtEl>
                                          <p:spTgt spid="113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 nodeType="clickPar">
                      <p:stCondLst>
                        <p:cond delay="indefinite"/>
                      </p:stCondLst>
                      <p:childTnLst>
                        <p:par>
                          <p:cTn id="1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4" presetID="5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15" dur="500"/>
                                        <p:tgtEl>
                                          <p:spTgt spid="113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18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0" dur="500"/>
                                        <p:tgtEl>
                                          <p:spTgt spid="113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 nodeType="clickPar">
                      <p:stCondLst>
                        <p:cond delay="indefinite"/>
                      </p:stCondLst>
                      <p:childTnLst>
                        <p:par>
                          <p:cTn id="1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5" dur="500"/>
                                        <p:tgtEl>
                                          <p:spTgt spid="113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6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8" dur="500"/>
                                        <p:tgtEl>
                                          <p:spTgt spid="113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8" grpId="0" animBg="1"/>
      <p:bldP spid="11270" grpId="0"/>
      <p:bldP spid="11301" grpId="0" animBg="1"/>
      <p:bldP spid="11302" grpId="0" animBg="1"/>
      <p:bldP spid="11303" grpId="0"/>
      <p:bldP spid="11306" grpId="0"/>
      <p:bldP spid="11309" grpId="0" animBg="1"/>
      <p:bldP spid="11309" grpId="1" animBg="1"/>
      <p:bldP spid="11311" grpId="0"/>
      <p:bldP spid="11311" grpId="1"/>
      <p:bldP spid="11312" grpId="0"/>
      <p:bldP spid="11312" grpId="1"/>
      <p:bldP spid="11314" grpId="0" animBg="1"/>
      <p:bldP spid="11315" grpId="0"/>
      <p:bldP spid="11315" grpId="1"/>
      <p:bldP spid="11316" grpId="0"/>
      <p:bldP spid="1131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7" name="Text Box 5"/>
          <p:cNvSpPr txBox="1">
            <a:spLocks noChangeArrowheads="1"/>
          </p:cNvSpPr>
          <p:nvPr/>
        </p:nvSpPr>
        <p:spPr bwMode="auto">
          <a:xfrm>
            <a:off x="0" y="2590800"/>
            <a:ext cx="9144000" cy="119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>
                <a:latin typeface="Arial" charset="0"/>
              </a:rPr>
              <a:t>Vậy ta có thể tìm         số cam trong rổ như sau : </a:t>
            </a:r>
          </a:p>
        </p:txBody>
      </p:sp>
      <p:graphicFrame>
        <p:nvGraphicFramePr>
          <p:cNvPr id="13318" name="Object 6"/>
          <p:cNvGraphicFramePr>
            <a:graphicFrameLocks noChangeAspect="1"/>
          </p:cNvGraphicFramePr>
          <p:nvPr/>
        </p:nvGraphicFramePr>
        <p:xfrm>
          <a:off x="4267200" y="2286000"/>
          <a:ext cx="558800" cy="1447800"/>
        </p:xfrm>
        <a:graphic>
          <a:graphicData uri="http://schemas.openxmlformats.org/presentationml/2006/ole">
            <p:oleObj spid="_x0000_s5122" name="Equation" r:id="rId4" imgW="152334" imgH="393529" progId="Equation.3">
              <p:embed/>
            </p:oleObj>
          </a:graphicData>
        </a:graphic>
      </p:graphicFrame>
      <p:graphicFrame>
        <p:nvGraphicFramePr>
          <p:cNvPr id="13320" name="Object 8"/>
          <p:cNvGraphicFramePr>
            <a:graphicFrameLocks noChangeAspect="1"/>
          </p:cNvGraphicFramePr>
          <p:nvPr/>
        </p:nvGraphicFramePr>
        <p:xfrm>
          <a:off x="2971800" y="3886200"/>
          <a:ext cx="588963" cy="1524000"/>
        </p:xfrm>
        <a:graphic>
          <a:graphicData uri="http://schemas.openxmlformats.org/presentationml/2006/ole">
            <p:oleObj spid="_x0000_s5123" name="Equation" r:id="rId5" imgW="152334" imgH="393529" progId="Equation.3">
              <p:embed/>
            </p:oleObj>
          </a:graphicData>
        </a:graphic>
      </p:graphicFrame>
      <p:sp>
        <p:nvSpPr>
          <p:cNvPr id="13321" name="Text Box 9"/>
          <p:cNvSpPr txBox="1">
            <a:spLocks noChangeArrowheads="1"/>
          </p:cNvSpPr>
          <p:nvPr/>
        </p:nvSpPr>
        <p:spPr bwMode="auto">
          <a:xfrm>
            <a:off x="1600200" y="4267200"/>
            <a:ext cx="59436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>
                <a:latin typeface="Arial" charset="0"/>
              </a:rPr>
              <a:t> 12 X     = 8 (quả).</a:t>
            </a:r>
          </a:p>
        </p:txBody>
      </p:sp>
      <p:sp>
        <p:nvSpPr>
          <p:cNvPr id="13327" name="WordArt 15"/>
          <p:cNvSpPr>
            <a:spLocks noChangeArrowheads="1" noChangeShapeType="1" noTextEdit="1"/>
          </p:cNvSpPr>
          <p:nvPr/>
        </p:nvSpPr>
        <p:spPr bwMode="auto">
          <a:xfrm>
            <a:off x="1524000" y="381000"/>
            <a:ext cx="6162675" cy="5524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600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TÌM PHÂN SỐ CỦA MỘT SỐ</a:t>
            </a:r>
            <a:endParaRPr lang="en-US" sz="3600" kern="10">
              <a:ln w="12700">
                <a:solidFill>
                  <a:srgbClr val="EAEAEA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A603AB"/>
                  </a:gs>
                  <a:gs pos="12000">
                    <a:srgbClr val="E81766"/>
                  </a:gs>
                  <a:gs pos="27000">
                    <a:srgbClr val="EE3F17"/>
                  </a:gs>
                  <a:gs pos="48000">
                    <a:srgbClr val="FFFF00"/>
                  </a:gs>
                  <a:gs pos="64999">
                    <a:srgbClr val="1A8D48"/>
                  </a:gs>
                  <a:gs pos="78999">
                    <a:srgbClr val="0819FB"/>
                  </a:gs>
                  <a:gs pos="100000">
                    <a:srgbClr val="A603AB"/>
                  </a:gs>
                </a:gsLst>
                <a:lin ang="0" scaled="1"/>
              </a:gradFill>
              <a:effectLst>
                <a:outerShdw dist="35921" dir="2700000" sy="50000" kx="2115830" algn="bl" rotWithShape="0">
                  <a:srgbClr val="C0C0C0">
                    <a:alpha val="79999"/>
                  </a:srgbClr>
                </a:outerShdw>
              </a:effectLst>
              <a:latin typeface="Arial"/>
              <a:cs typeface="Arial"/>
            </a:endParaRPr>
          </a:p>
        </p:txBody>
      </p:sp>
      <p:sp>
        <p:nvSpPr>
          <p:cNvPr id="13329" name="Text Box 17"/>
          <p:cNvSpPr txBox="1">
            <a:spLocks noChangeArrowheads="1"/>
          </p:cNvSpPr>
          <p:nvPr/>
        </p:nvSpPr>
        <p:spPr bwMode="auto">
          <a:xfrm>
            <a:off x="2362200" y="1447800"/>
            <a:ext cx="86106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>
                <a:latin typeface="Arial" charset="0"/>
              </a:rPr>
              <a:t>12  …      = 8 (quả).  </a:t>
            </a:r>
          </a:p>
        </p:txBody>
      </p:sp>
      <p:graphicFrame>
        <p:nvGraphicFramePr>
          <p:cNvPr id="13330" name="Object 18"/>
          <p:cNvGraphicFramePr>
            <a:graphicFrameLocks noChangeAspect="1"/>
          </p:cNvGraphicFramePr>
          <p:nvPr/>
        </p:nvGraphicFramePr>
        <p:xfrm>
          <a:off x="3810000" y="1219200"/>
          <a:ext cx="501650" cy="1295400"/>
        </p:xfrm>
        <a:graphic>
          <a:graphicData uri="http://schemas.openxmlformats.org/presentationml/2006/ole">
            <p:oleObj spid="_x0000_s5124" name="Equation" r:id="rId6" imgW="152334" imgH="393529" progId="Equation.3">
              <p:embed/>
            </p:oleObj>
          </a:graphicData>
        </a:graphic>
      </p:graphicFrame>
      <p:sp>
        <p:nvSpPr>
          <p:cNvPr id="13331" name="Text Box 19"/>
          <p:cNvSpPr txBox="1">
            <a:spLocks noChangeArrowheads="1"/>
          </p:cNvSpPr>
          <p:nvPr/>
        </p:nvSpPr>
        <p:spPr bwMode="auto">
          <a:xfrm>
            <a:off x="3308350" y="1417638"/>
            <a:ext cx="5334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>
                <a:solidFill>
                  <a:srgbClr val="FF3300"/>
                </a:solidFill>
                <a:latin typeface="Arial" charset="0"/>
              </a:rPr>
              <a:t>X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133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1332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133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133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33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33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133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" dur="500"/>
                                        <p:tgtEl>
                                          <p:spTgt spid="133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5" dur="500"/>
                                        <p:tgtEl>
                                          <p:spTgt spid="133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133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133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133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133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7" grpId="0"/>
      <p:bldP spid="13321" grpId="0"/>
      <p:bldP spid="13327" grpId="0" animBg="1"/>
      <p:bldP spid="13329" grpId="0"/>
      <p:bldP spid="1333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34" name="Text Box 34"/>
          <p:cNvSpPr txBox="1">
            <a:spLocks noChangeArrowheads="1"/>
          </p:cNvSpPr>
          <p:nvPr/>
        </p:nvSpPr>
        <p:spPr bwMode="auto">
          <a:xfrm>
            <a:off x="2057400" y="1981200"/>
            <a:ext cx="61722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>
                <a:latin typeface="Arial" charset="0"/>
              </a:rPr>
              <a:t>        số cam trong rổ là : </a:t>
            </a:r>
          </a:p>
        </p:txBody>
      </p:sp>
      <p:graphicFrame>
        <p:nvGraphicFramePr>
          <p:cNvPr id="25635" name="Object 35"/>
          <p:cNvGraphicFramePr>
            <a:graphicFrameLocks noChangeAspect="1"/>
          </p:cNvGraphicFramePr>
          <p:nvPr/>
        </p:nvGraphicFramePr>
        <p:xfrm>
          <a:off x="2590800" y="1600200"/>
          <a:ext cx="530225" cy="1371600"/>
        </p:xfrm>
        <a:graphic>
          <a:graphicData uri="http://schemas.openxmlformats.org/presentationml/2006/ole">
            <p:oleObj spid="_x0000_s6146" name="Equation" r:id="rId4" imgW="152334" imgH="393529" progId="Equation.3">
              <p:embed/>
            </p:oleObj>
          </a:graphicData>
        </a:graphic>
      </p:graphicFrame>
      <p:graphicFrame>
        <p:nvGraphicFramePr>
          <p:cNvPr id="25636" name="Object 36"/>
          <p:cNvGraphicFramePr>
            <a:graphicFrameLocks noChangeAspect="1"/>
          </p:cNvGraphicFramePr>
          <p:nvPr/>
        </p:nvGraphicFramePr>
        <p:xfrm>
          <a:off x="4498975" y="2438400"/>
          <a:ext cx="530225" cy="1371600"/>
        </p:xfrm>
        <a:graphic>
          <a:graphicData uri="http://schemas.openxmlformats.org/presentationml/2006/ole">
            <p:oleObj spid="_x0000_s6147" name="Equation" r:id="rId5" imgW="152334" imgH="393529" progId="Equation.3">
              <p:embed/>
            </p:oleObj>
          </a:graphicData>
        </a:graphic>
      </p:graphicFrame>
      <p:sp>
        <p:nvSpPr>
          <p:cNvPr id="25637" name="Text Box 37"/>
          <p:cNvSpPr txBox="1">
            <a:spLocks noChangeArrowheads="1"/>
          </p:cNvSpPr>
          <p:nvPr/>
        </p:nvSpPr>
        <p:spPr bwMode="auto">
          <a:xfrm>
            <a:off x="3200400" y="2667000"/>
            <a:ext cx="44958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>
                <a:latin typeface="Arial" charset="0"/>
              </a:rPr>
              <a:t>12 x       = 8 (quả). </a:t>
            </a:r>
          </a:p>
        </p:txBody>
      </p:sp>
      <p:sp>
        <p:nvSpPr>
          <p:cNvPr id="25638" name="Text Box 38"/>
          <p:cNvSpPr txBox="1">
            <a:spLocks noChangeArrowheads="1"/>
          </p:cNvSpPr>
          <p:nvPr/>
        </p:nvSpPr>
        <p:spPr bwMode="auto">
          <a:xfrm>
            <a:off x="3962400" y="3505200"/>
            <a:ext cx="44196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u="sng">
                <a:latin typeface="Arial" charset="0"/>
              </a:rPr>
              <a:t>Đáp số</a:t>
            </a:r>
            <a:r>
              <a:rPr lang="en-US" sz="3600">
                <a:latin typeface="Arial" charset="0"/>
              </a:rPr>
              <a:t> : 8 quả. </a:t>
            </a:r>
          </a:p>
        </p:txBody>
      </p:sp>
      <p:sp>
        <p:nvSpPr>
          <p:cNvPr id="25639" name="WordArt 39"/>
          <p:cNvSpPr>
            <a:spLocks noChangeArrowheads="1" noChangeShapeType="1" noTextEdit="1"/>
          </p:cNvSpPr>
          <p:nvPr/>
        </p:nvSpPr>
        <p:spPr bwMode="auto">
          <a:xfrm>
            <a:off x="1524000" y="381000"/>
            <a:ext cx="6162675" cy="5524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600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TÌM PHÂN SỐ CỦA MỘT SỐ</a:t>
            </a:r>
            <a:endParaRPr lang="en-US" sz="3600" kern="10">
              <a:ln w="12700">
                <a:solidFill>
                  <a:srgbClr val="EAEAEA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A603AB"/>
                  </a:gs>
                  <a:gs pos="12000">
                    <a:srgbClr val="E81766"/>
                  </a:gs>
                  <a:gs pos="27000">
                    <a:srgbClr val="EE3F17"/>
                  </a:gs>
                  <a:gs pos="48000">
                    <a:srgbClr val="FFFF00"/>
                  </a:gs>
                  <a:gs pos="64999">
                    <a:srgbClr val="1A8D48"/>
                  </a:gs>
                  <a:gs pos="78999">
                    <a:srgbClr val="0819FB"/>
                  </a:gs>
                  <a:gs pos="100000">
                    <a:srgbClr val="A603AB"/>
                  </a:gs>
                </a:gsLst>
                <a:lin ang="0" scaled="1"/>
              </a:gradFill>
              <a:effectLst>
                <a:outerShdw dist="35921" dir="2700000" sy="50000" kx="2115830" algn="bl" rotWithShape="0">
                  <a:srgbClr val="C0C0C0">
                    <a:alpha val="79999"/>
                  </a:srgbClr>
                </a:outerShdw>
              </a:effectLst>
              <a:latin typeface="Arial"/>
              <a:cs typeface="Arial"/>
            </a:endParaRPr>
          </a:p>
        </p:txBody>
      </p:sp>
      <p:sp>
        <p:nvSpPr>
          <p:cNvPr id="25641" name="Text Box 41"/>
          <p:cNvSpPr txBox="1">
            <a:spLocks noChangeArrowheads="1"/>
          </p:cNvSpPr>
          <p:nvPr/>
        </p:nvSpPr>
        <p:spPr bwMode="auto">
          <a:xfrm>
            <a:off x="3429000" y="1371600"/>
            <a:ext cx="28956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u="sng">
                <a:latin typeface="Arial" charset="0"/>
              </a:rPr>
              <a:t>Bài giải</a:t>
            </a:r>
            <a:r>
              <a:rPr lang="en-US" sz="3600">
                <a:latin typeface="Arial" charset="0"/>
              </a:rPr>
              <a:t> :</a:t>
            </a:r>
            <a:r>
              <a:rPr lang="en-US" sz="3600" u="sng">
                <a:latin typeface="Arial" charset="0"/>
              </a:rPr>
              <a:t> </a:t>
            </a:r>
          </a:p>
        </p:txBody>
      </p:sp>
      <p:sp>
        <p:nvSpPr>
          <p:cNvPr id="25642" name="Text Box 42"/>
          <p:cNvSpPr txBox="1">
            <a:spLocks noChangeArrowheads="1"/>
          </p:cNvSpPr>
          <p:nvPr/>
        </p:nvSpPr>
        <p:spPr bwMode="auto">
          <a:xfrm>
            <a:off x="0" y="4146550"/>
            <a:ext cx="9144000" cy="228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>
                <a:latin typeface="Arial" charset="0"/>
              </a:rPr>
              <a:t>Muốn tìm        của số 12 ta lấy số 12 </a:t>
            </a:r>
          </a:p>
          <a:p>
            <a:pPr>
              <a:spcBef>
                <a:spcPct val="50000"/>
              </a:spcBef>
            </a:pPr>
            <a:endParaRPr lang="en-US" sz="3600">
              <a:latin typeface="Arial" charset="0"/>
            </a:endParaRPr>
          </a:p>
          <a:p>
            <a:pPr>
              <a:spcBef>
                <a:spcPct val="50000"/>
              </a:spcBef>
            </a:pPr>
            <a:r>
              <a:rPr lang="en-US" sz="3600">
                <a:latin typeface="Arial" charset="0"/>
              </a:rPr>
              <a:t>nhân với      .</a:t>
            </a:r>
          </a:p>
        </p:txBody>
      </p:sp>
      <p:graphicFrame>
        <p:nvGraphicFramePr>
          <p:cNvPr id="25643" name="Object 43"/>
          <p:cNvGraphicFramePr>
            <a:graphicFrameLocks noChangeAspect="1"/>
          </p:cNvGraphicFramePr>
          <p:nvPr/>
        </p:nvGraphicFramePr>
        <p:xfrm>
          <a:off x="2514600" y="3810000"/>
          <a:ext cx="530225" cy="1371600"/>
        </p:xfrm>
        <a:graphic>
          <a:graphicData uri="http://schemas.openxmlformats.org/presentationml/2006/ole">
            <p:oleObj spid="_x0000_s6148" name="Equation" r:id="rId6" imgW="152334" imgH="393529" progId="Equation.3">
              <p:embed/>
            </p:oleObj>
          </a:graphicData>
        </a:graphic>
      </p:graphicFrame>
      <p:graphicFrame>
        <p:nvGraphicFramePr>
          <p:cNvPr id="25644" name="Object 44"/>
          <p:cNvGraphicFramePr>
            <a:graphicFrameLocks noChangeAspect="1"/>
          </p:cNvGraphicFramePr>
          <p:nvPr/>
        </p:nvGraphicFramePr>
        <p:xfrm>
          <a:off x="2209800" y="5410200"/>
          <a:ext cx="558800" cy="1447800"/>
        </p:xfrm>
        <a:graphic>
          <a:graphicData uri="http://schemas.openxmlformats.org/presentationml/2006/ole">
            <p:oleObj spid="_x0000_s6149" name="Equation" r:id="rId7" imgW="152334" imgH="393529" progId="Equation.3">
              <p:embed/>
            </p:oleObj>
          </a:graphicData>
        </a:graphic>
      </p:graphicFrame>
      <p:sp>
        <p:nvSpPr>
          <p:cNvPr id="25645" name="Text Box 45"/>
          <p:cNvSpPr txBox="1">
            <a:spLocks noChangeArrowheads="1"/>
          </p:cNvSpPr>
          <p:nvPr/>
        </p:nvSpPr>
        <p:spPr bwMode="auto">
          <a:xfrm>
            <a:off x="3733800" y="5638800"/>
            <a:ext cx="84582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>
                <a:solidFill>
                  <a:srgbClr val="FF3300"/>
                </a:solidFill>
                <a:latin typeface="Arial" charset="0"/>
              </a:rPr>
              <a:t>12</a:t>
            </a:r>
          </a:p>
        </p:txBody>
      </p:sp>
      <p:graphicFrame>
        <p:nvGraphicFramePr>
          <p:cNvPr id="25646" name="Object 46"/>
          <p:cNvGraphicFramePr>
            <a:graphicFrameLocks noChangeAspect="1"/>
          </p:cNvGraphicFramePr>
          <p:nvPr/>
        </p:nvGraphicFramePr>
        <p:xfrm>
          <a:off x="4953000" y="5334000"/>
          <a:ext cx="1066800" cy="1524000"/>
        </p:xfrm>
        <a:graphic>
          <a:graphicData uri="http://schemas.openxmlformats.org/presentationml/2006/ole">
            <p:oleObj spid="_x0000_s6150" name="Equation" r:id="rId8" imgW="152334" imgH="393529" progId="Equation.DSMT4">
              <p:embed/>
            </p:oleObj>
          </a:graphicData>
        </a:graphic>
      </p:graphicFrame>
      <p:sp>
        <p:nvSpPr>
          <p:cNvPr id="25647" name="Text Box 47"/>
          <p:cNvSpPr txBox="1">
            <a:spLocks noChangeArrowheads="1"/>
          </p:cNvSpPr>
          <p:nvPr/>
        </p:nvSpPr>
        <p:spPr bwMode="auto">
          <a:xfrm>
            <a:off x="4572000" y="5638800"/>
            <a:ext cx="7620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>
                <a:solidFill>
                  <a:srgbClr val="FF3300"/>
                </a:solidFill>
                <a:latin typeface="Arial" charset="0"/>
              </a:rPr>
              <a:t>X </a:t>
            </a:r>
          </a:p>
        </p:txBody>
      </p:sp>
      <p:sp>
        <p:nvSpPr>
          <p:cNvPr id="25648" name="Rectangle 48"/>
          <p:cNvSpPr>
            <a:spLocks noChangeArrowheads="1"/>
          </p:cNvSpPr>
          <p:nvPr/>
        </p:nvSpPr>
        <p:spPr bwMode="auto">
          <a:xfrm>
            <a:off x="3581400" y="5257800"/>
            <a:ext cx="2514600" cy="1600200"/>
          </a:xfrm>
          <a:prstGeom prst="rect">
            <a:avLst/>
          </a:prstGeom>
          <a:noFill/>
          <a:ln w="25400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>
              <a:solidFill>
                <a:srgbClr val="FF3300"/>
              </a:solidFill>
              <a:latin typeface="Arial" charset="0"/>
            </a:endParaRPr>
          </a:p>
        </p:txBody>
      </p:sp>
      <p:sp>
        <p:nvSpPr>
          <p:cNvPr id="25649" name="Text Box 49"/>
          <p:cNvSpPr txBox="1">
            <a:spLocks noChangeArrowheads="1"/>
          </p:cNvSpPr>
          <p:nvPr/>
        </p:nvSpPr>
        <p:spPr bwMode="auto">
          <a:xfrm>
            <a:off x="533400" y="4038600"/>
            <a:ext cx="86106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>
                <a:latin typeface="Arial" charset="0"/>
              </a:rPr>
              <a:t>Tìm         của số 12 ta làm thế nào ? </a:t>
            </a:r>
          </a:p>
        </p:txBody>
      </p:sp>
      <p:graphicFrame>
        <p:nvGraphicFramePr>
          <p:cNvPr id="25650" name="Object 50"/>
          <p:cNvGraphicFramePr>
            <a:graphicFrameLocks noChangeAspect="1"/>
          </p:cNvGraphicFramePr>
          <p:nvPr/>
        </p:nvGraphicFramePr>
        <p:xfrm>
          <a:off x="1752600" y="3733800"/>
          <a:ext cx="617538" cy="1600200"/>
        </p:xfrm>
        <a:graphic>
          <a:graphicData uri="http://schemas.openxmlformats.org/presentationml/2006/ole">
            <p:oleObj spid="_x0000_s6151" name="Equation" r:id="rId9" imgW="152334" imgH="393529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256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2563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256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256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56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56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4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256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56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56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56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56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8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0" dur="500"/>
                                        <p:tgtEl>
                                          <p:spTgt spid="256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2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4" dur="500"/>
                                        <p:tgtEl>
                                          <p:spTgt spid="256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36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800" decel="100000"/>
                                        <p:tgtEl>
                                          <p:spTgt spid="256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800" decel="100000" fill="hold"/>
                                        <p:tgtEl>
                                          <p:spTgt spid="2563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800" decel="100000" fill="hold"/>
                                        <p:tgtEl>
                                          <p:spTgt spid="256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800" decel="100000" fill="hold"/>
                                        <p:tgtEl>
                                          <p:spTgt spid="256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56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56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256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1" dur="500"/>
                                        <p:tgtEl>
                                          <p:spTgt spid="256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5" dur="500"/>
                                        <p:tgtEl>
                                          <p:spTgt spid="256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6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8" presetID="3" presetClass="exit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9" dur="500"/>
                                        <p:tgtEl>
                                          <p:spTgt spid="256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6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62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4" dur="500"/>
                                        <p:tgtEl>
                                          <p:spTgt spid="256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7" dur="500"/>
                                        <p:tgtEl>
                                          <p:spTgt spid="256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0" dur="500"/>
                                        <p:tgtEl>
                                          <p:spTgt spid="256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5" dur="500"/>
                                        <p:tgtEl>
                                          <p:spTgt spid="256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7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9" dur="500"/>
                                        <p:tgtEl>
                                          <p:spTgt spid="256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81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3" dur="500"/>
                                        <p:tgtEl>
                                          <p:spTgt spid="256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8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256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34" grpId="0"/>
      <p:bldP spid="25637" grpId="0"/>
      <p:bldP spid="25638" grpId="0"/>
      <p:bldP spid="25639" grpId="0" animBg="1"/>
      <p:bldP spid="25641" grpId="0"/>
      <p:bldP spid="25642" grpId="0"/>
      <p:bldP spid="25647" grpId="0"/>
      <p:bldP spid="25648" grpId="0" animBg="1"/>
      <p:bldP spid="25649" grpId="0"/>
      <p:bldP spid="25649" grpId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5" name="Text Box 5"/>
          <p:cNvSpPr txBox="1">
            <a:spLocks noChangeArrowheads="1"/>
          </p:cNvSpPr>
          <p:nvPr/>
        </p:nvSpPr>
        <p:spPr bwMode="auto">
          <a:xfrm>
            <a:off x="685800" y="2528888"/>
            <a:ext cx="1676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>
                <a:latin typeface="Arial" charset="0"/>
              </a:rPr>
              <a:t>Có </a:t>
            </a:r>
          </a:p>
        </p:txBody>
      </p:sp>
      <p:sp>
        <p:nvSpPr>
          <p:cNvPr id="15366" name="Text Box 6"/>
          <p:cNvSpPr txBox="1">
            <a:spLocks noChangeArrowheads="1"/>
          </p:cNvSpPr>
          <p:nvPr/>
        </p:nvSpPr>
        <p:spPr bwMode="auto">
          <a:xfrm>
            <a:off x="685800" y="3124200"/>
            <a:ext cx="19812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>
                <a:latin typeface="Arial" charset="0"/>
              </a:rPr>
              <a:t>HS khá </a:t>
            </a:r>
          </a:p>
        </p:txBody>
      </p:sp>
      <p:sp>
        <p:nvSpPr>
          <p:cNvPr id="15367" name="Text Box 7"/>
          <p:cNvSpPr txBox="1">
            <a:spLocks noChangeArrowheads="1"/>
          </p:cNvSpPr>
          <p:nvPr/>
        </p:nvSpPr>
        <p:spPr bwMode="auto">
          <a:xfrm>
            <a:off x="533400" y="1676400"/>
            <a:ext cx="31242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i="1" u="sng">
                <a:latin typeface="Arial" charset="0"/>
              </a:rPr>
              <a:t>Tóm tắt : </a:t>
            </a:r>
          </a:p>
        </p:txBody>
      </p:sp>
      <p:grpSp>
        <p:nvGrpSpPr>
          <p:cNvPr id="2" name="Group 11"/>
          <p:cNvGrpSpPr>
            <a:grpSpLocks/>
          </p:cNvGrpSpPr>
          <p:nvPr/>
        </p:nvGrpSpPr>
        <p:grpSpPr bwMode="auto">
          <a:xfrm>
            <a:off x="2590800" y="2743200"/>
            <a:ext cx="838200" cy="152400"/>
            <a:chOff x="1488" y="2976"/>
            <a:chExt cx="528" cy="96"/>
          </a:xfrm>
        </p:grpSpPr>
        <p:sp>
          <p:nvSpPr>
            <p:cNvPr id="7216" name="Line 8"/>
            <p:cNvSpPr>
              <a:spLocks noChangeShapeType="1"/>
            </p:cNvSpPr>
            <p:nvPr/>
          </p:nvSpPr>
          <p:spPr bwMode="auto">
            <a:xfrm>
              <a:off x="1488" y="3024"/>
              <a:ext cx="528" cy="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217" name="Line 9"/>
            <p:cNvSpPr>
              <a:spLocks noChangeShapeType="1"/>
            </p:cNvSpPr>
            <p:nvPr/>
          </p:nvSpPr>
          <p:spPr bwMode="auto">
            <a:xfrm>
              <a:off x="1488" y="2976"/>
              <a:ext cx="0" cy="96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218" name="Line 10"/>
            <p:cNvSpPr>
              <a:spLocks noChangeShapeType="1"/>
            </p:cNvSpPr>
            <p:nvPr/>
          </p:nvSpPr>
          <p:spPr bwMode="auto">
            <a:xfrm>
              <a:off x="2016" y="2976"/>
              <a:ext cx="0" cy="96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" name="Group 12"/>
          <p:cNvGrpSpPr>
            <a:grpSpLocks/>
          </p:cNvGrpSpPr>
          <p:nvPr/>
        </p:nvGrpSpPr>
        <p:grpSpPr bwMode="auto">
          <a:xfrm>
            <a:off x="3429000" y="2743200"/>
            <a:ext cx="838200" cy="152400"/>
            <a:chOff x="1488" y="2976"/>
            <a:chExt cx="528" cy="96"/>
          </a:xfrm>
        </p:grpSpPr>
        <p:sp>
          <p:nvSpPr>
            <p:cNvPr id="7213" name="Line 13"/>
            <p:cNvSpPr>
              <a:spLocks noChangeShapeType="1"/>
            </p:cNvSpPr>
            <p:nvPr/>
          </p:nvSpPr>
          <p:spPr bwMode="auto">
            <a:xfrm>
              <a:off x="1488" y="3024"/>
              <a:ext cx="528" cy="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214" name="Line 14"/>
            <p:cNvSpPr>
              <a:spLocks noChangeShapeType="1"/>
            </p:cNvSpPr>
            <p:nvPr/>
          </p:nvSpPr>
          <p:spPr bwMode="auto">
            <a:xfrm>
              <a:off x="1488" y="2976"/>
              <a:ext cx="0" cy="96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215" name="Line 15"/>
            <p:cNvSpPr>
              <a:spLocks noChangeShapeType="1"/>
            </p:cNvSpPr>
            <p:nvPr/>
          </p:nvSpPr>
          <p:spPr bwMode="auto">
            <a:xfrm>
              <a:off x="2016" y="2976"/>
              <a:ext cx="0" cy="96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" name="Group 16"/>
          <p:cNvGrpSpPr>
            <a:grpSpLocks/>
          </p:cNvGrpSpPr>
          <p:nvPr/>
        </p:nvGrpSpPr>
        <p:grpSpPr bwMode="auto">
          <a:xfrm>
            <a:off x="4267200" y="2743200"/>
            <a:ext cx="838200" cy="152400"/>
            <a:chOff x="1488" y="2976"/>
            <a:chExt cx="528" cy="96"/>
          </a:xfrm>
        </p:grpSpPr>
        <p:sp>
          <p:nvSpPr>
            <p:cNvPr id="7210" name="Line 17"/>
            <p:cNvSpPr>
              <a:spLocks noChangeShapeType="1"/>
            </p:cNvSpPr>
            <p:nvPr/>
          </p:nvSpPr>
          <p:spPr bwMode="auto">
            <a:xfrm>
              <a:off x="1488" y="3024"/>
              <a:ext cx="528" cy="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211" name="Line 18"/>
            <p:cNvSpPr>
              <a:spLocks noChangeShapeType="1"/>
            </p:cNvSpPr>
            <p:nvPr/>
          </p:nvSpPr>
          <p:spPr bwMode="auto">
            <a:xfrm>
              <a:off x="1488" y="2976"/>
              <a:ext cx="0" cy="96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212" name="Line 19"/>
            <p:cNvSpPr>
              <a:spLocks noChangeShapeType="1"/>
            </p:cNvSpPr>
            <p:nvPr/>
          </p:nvSpPr>
          <p:spPr bwMode="auto">
            <a:xfrm>
              <a:off x="2016" y="2976"/>
              <a:ext cx="0" cy="96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" name="Group 20"/>
          <p:cNvGrpSpPr>
            <a:grpSpLocks/>
          </p:cNvGrpSpPr>
          <p:nvPr/>
        </p:nvGrpSpPr>
        <p:grpSpPr bwMode="auto">
          <a:xfrm>
            <a:off x="5105400" y="2743200"/>
            <a:ext cx="838200" cy="152400"/>
            <a:chOff x="1488" y="2976"/>
            <a:chExt cx="528" cy="96"/>
          </a:xfrm>
        </p:grpSpPr>
        <p:sp>
          <p:nvSpPr>
            <p:cNvPr id="7207" name="Line 21"/>
            <p:cNvSpPr>
              <a:spLocks noChangeShapeType="1"/>
            </p:cNvSpPr>
            <p:nvPr/>
          </p:nvSpPr>
          <p:spPr bwMode="auto">
            <a:xfrm>
              <a:off x="1488" y="3024"/>
              <a:ext cx="528" cy="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208" name="Line 22"/>
            <p:cNvSpPr>
              <a:spLocks noChangeShapeType="1"/>
            </p:cNvSpPr>
            <p:nvPr/>
          </p:nvSpPr>
          <p:spPr bwMode="auto">
            <a:xfrm>
              <a:off x="1488" y="2976"/>
              <a:ext cx="0" cy="96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209" name="Line 23"/>
            <p:cNvSpPr>
              <a:spLocks noChangeShapeType="1"/>
            </p:cNvSpPr>
            <p:nvPr/>
          </p:nvSpPr>
          <p:spPr bwMode="auto">
            <a:xfrm>
              <a:off x="2016" y="2976"/>
              <a:ext cx="0" cy="96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6" name="Group 24"/>
          <p:cNvGrpSpPr>
            <a:grpSpLocks/>
          </p:cNvGrpSpPr>
          <p:nvPr/>
        </p:nvGrpSpPr>
        <p:grpSpPr bwMode="auto">
          <a:xfrm>
            <a:off x="5943600" y="2743200"/>
            <a:ext cx="838200" cy="152400"/>
            <a:chOff x="1488" y="2976"/>
            <a:chExt cx="528" cy="96"/>
          </a:xfrm>
        </p:grpSpPr>
        <p:sp>
          <p:nvSpPr>
            <p:cNvPr id="7204" name="Line 25"/>
            <p:cNvSpPr>
              <a:spLocks noChangeShapeType="1"/>
            </p:cNvSpPr>
            <p:nvPr/>
          </p:nvSpPr>
          <p:spPr bwMode="auto">
            <a:xfrm>
              <a:off x="1488" y="3024"/>
              <a:ext cx="528" cy="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205" name="Line 26"/>
            <p:cNvSpPr>
              <a:spLocks noChangeShapeType="1"/>
            </p:cNvSpPr>
            <p:nvPr/>
          </p:nvSpPr>
          <p:spPr bwMode="auto">
            <a:xfrm>
              <a:off x="1488" y="2976"/>
              <a:ext cx="0" cy="96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206" name="Line 27"/>
            <p:cNvSpPr>
              <a:spLocks noChangeShapeType="1"/>
            </p:cNvSpPr>
            <p:nvPr/>
          </p:nvSpPr>
          <p:spPr bwMode="auto">
            <a:xfrm>
              <a:off x="2016" y="2976"/>
              <a:ext cx="0" cy="96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7" name="Group 28"/>
          <p:cNvGrpSpPr>
            <a:grpSpLocks/>
          </p:cNvGrpSpPr>
          <p:nvPr/>
        </p:nvGrpSpPr>
        <p:grpSpPr bwMode="auto">
          <a:xfrm>
            <a:off x="2590800" y="3429000"/>
            <a:ext cx="838200" cy="152400"/>
            <a:chOff x="1488" y="2976"/>
            <a:chExt cx="528" cy="96"/>
          </a:xfrm>
        </p:grpSpPr>
        <p:sp>
          <p:nvSpPr>
            <p:cNvPr id="7201" name="Line 29"/>
            <p:cNvSpPr>
              <a:spLocks noChangeShapeType="1"/>
            </p:cNvSpPr>
            <p:nvPr/>
          </p:nvSpPr>
          <p:spPr bwMode="auto">
            <a:xfrm>
              <a:off x="1488" y="3024"/>
              <a:ext cx="528" cy="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202" name="Line 30"/>
            <p:cNvSpPr>
              <a:spLocks noChangeShapeType="1"/>
            </p:cNvSpPr>
            <p:nvPr/>
          </p:nvSpPr>
          <p:spPr bwMode="auto">
            <a:xfrm>
              <a:off x="1488" y="2976"/>
              <a:ext cx="0" cy="96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203" name="Line 31"/>
            <p:cNvSpPr>
              <a:spLocks noChangeShapeType="1"/>
            </p:cNvSpPr>
            <p:nvPr/>
          </p:nvSpPr>
          <p:spPr bwMode="auto">
            <a:xfrm>
              <a:off x="2016" y="2976"/>
              <a:ext cx="0" cy="96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8" name="Group 32"/>
          <p:cNvGrpSpPr>
            <a:grpSpLocks/>
          </p:cNvGrpSpPr>
          <p:nvPr/>
        </p:nvGrpSpPr>
        <p:grpSpPr bwMode="auto">
          <a:xfrm>
            <a:off x="3429000" y="3429000"/>
            <a:ext cx="838200" cy="152400"/>
            <a:chOff x="1488" y="2976"/>
            <a:chExt cx="528" cy="96"/>
          </a:xfrm>
        </p:grpSpPr>
        <p:sp>
          <p:nvSpPr>
            <p:cNvPr id="7198" name="Line 33"/>
            <p:cNvSpPr>
              <a:spLocks noChangeShapeType="1"/>
            </p:cNvSpPr>
            <p:nvPr/>
          </p:nvSpPr>
          <p:spPr bwMode="auto">
            <a:xfrm>
              <a:off x="1488" y="3024"/>
              <a:ext cx="528" cy="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199" name="Line 34"/>
            <p:cNvSpPr>
              <a:spLocks noChangeShapeType="1"/>
            </p:cNvSpPr>
            <p:nvPr/>
          </p:nvSpPr>
          <p:spPr bwMode="auto">
            <a:xfrm>
              <a:off x="1488" y="2976"/>
              <a:ext cx="0" cy="96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200" name="Line 35"/>
            <p:cNvSpPr>
              <a:spLocks noChangeShapeType="1"/>
            </p:cNvSpPr>
            <p:nvPr/>
          </p:nvSpPr>
          <p:spPr bwMode="auto">
            <a:xfrm>
              <a:off x="2016" y="2976"/>
              <a:ext cx="0" cy="96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9" name="Group 36"/>
          <p:cNvGrpSpPr>
            <a:grpSpLocks/>
          </p:cNvGrpSpPr>
          <p:nvPr/>
        </p:nvGrpSpPr>
        <p:grpSpPr bwMode="auto">
          <a:xfrm>
            <a:off x="4267200" y="3429000"/>
            <a:ext cx="838200" cy="152400"/>
            <a:chOff x="1488" y="2976"/>
            <a:chExt cx="528" cy="96"/>
          </a:xfrm>
        </p:grpSpPr>
        <p:sp>
          <p:nvSpPr>
            <p:cNvPr id="7195" name="Line 37"/>
            <p:cNvSpPr>
              <a:spLocks noChangeShapeType="1"/>
            </p:cNvSpPr>
            <p:nvPr/>
          </p:nvSpPr>
          <p:spPr bwMode="auto">
            <a:xfrm>
              <a:off x="1488" y="3024"/>
              <a:ext cx="528" cy="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196" name="Line 38"/>
            <p:cNvSpPr>
              <a:spLocks noChangeShapeType="1"/>
            </p:cNvSpPr>
            <p:nvPr/>
          </p:nvSpPr>
          <p:spPr bwMode="auto">
            <a:xfrm>
              <a:off x="1488" y="2976"/>
              <a:ext cx="0" cy="96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197" name="Line 39"/>
            <p:cNvSpPr>
              <a:spLocks noChangeShapeType="1"/>
            </p:cNvSpPr>
            <p:nvPr/>
          </p:nvSpPr>
          <p:spPr bwMode="auto">
            <a:xfrm>
              <a:off x="2016" y="2976"/>
              <a:ext cx="0" cy="96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5400" name="AutoShape 40"/>
          <p:cNvSpPr>
            <a:spLocks/>
          </p:cNvSpPr>
          <p:nvPr/>
        </p:nvSpPr>
        <p:spPr bwMode="auto">
          <a:xfrm rot="5400000">
            <a:off x="4457700" y="419100"/>
            <a:ext cx="457200" cy="4191000"/>
          </a:xfrm>
          <a:prstGeom prst="leftBrace">
            <a:avLst>
              <a:gd name="adj1" fmla="val 76389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5401" name="Text Box 41"/>
          <p:cNvSpPr txBox="1">
            <a:spLocks noChangeArrowheads="1"/>
          </p:cNvSpPr>
          <p:nvPr/>
        </p:nvSpPr>
        <p:spPr bwMode="auto">
          <a:xfrm>
            <a:off x="3962400" y="1752600"/>
            <a:ext cx="22860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>
                <a:latin typeface="Arial" charset="0"/>
              </a:rPr>
              <a:t>35 HS </a:t>
            </a:r>
          </a:p>
        </p:txBody>
      </p:sp>
      <p:sp>
        <p:nvSpPr>
          <p:cNvPr id="15402" name="Text Box 42"/>
          <p:cNvSpPr txBox="1">
            <a:spLocks noChangeArrowheads="1"/>
          </p:cNvSpPr>
          <p:nvPr/>
        </p:nvSpPr>
        <p:spPr bwMode="auto">
          <a:xfrm>
            <a:off x="0" y="4586288"/>
            <a:ext cx="91440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>
                <a:latin typeface="Arial" charset="0"/>
              </a:rPr>
              <a:t>Số học sinh khá của lớp học đó là : </a:t>
            </a:r>
          </a:p>
        </p:txBody>
      </p:sp>
      <p:graphicFrame>
        <p:nvGraphicFramePr>
          <p:cNvPr id="15403" name="Object 43"/>
          <p:cNvGraphicFramePr>
            <a:graphicFrameLocks noChangeAspect="1"/>
          </p:cNvGraphicFramePr>
          <p:nvPr/>
        </p:nvGraphicFramePr>
        <p:xfrm>
          <a:off x="3243263" y="5029200"/>
          <a:ext cx="566737" cy="1600200"/>
        </p:xfrm>
        <a:graphic>
          <a:graphicData uri="http://schemas.openxmlformats.org/presentationml/2006/ole">
            <p:oleObj spid="_x0000_s7170" name="Equation" r:id="rId4" imgW="139639" imgH="393529" progId="Equation.3">
              <p:embed/>
            </p:oleObj>
          </a:graphicData>
        </a:graphic>
      </p:graphicFrame>
      <p:sp>
        <p:nvSpPr>
          <p:cNvPr id="15405" name="Text Box 45"/>
          <p:cNvSpPr txBox="1">
            <a:spLocks noChangeArrowheads="1"/>
          </p:cNvSpPr>
          <p:nvPr/>
        </p:nvSpPr>
        <p:spPr bwMode="auto">
          <a:xfrm>
            <a:off x="1981200" y="5410200"/>
            <a:ext cx="6248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>
                <a:latin typeface="Arial" charset="0"/>
              </a:rPr>
              <a:t>35 x       = 21 (học sinh)</a:t>
            </a:r>
          </a:p>
        </p:txBody>
      </p:sp>
      <p:sp>
        <p:nvSpPr>
          <p:cNvPr id="15406" name="Text Box 46"/>
          <p:cNvSpPr txBox="1">
            <a:spLocks noChangeArrowheads="1"/>
          </p:cNvSpPr>
          <p:nvPr/>
        </p:nvSpPr>
        <p:spPr bwMode="auto">
          <a:xfrm>
            <a:off x="3886200" y="6064250"/>
            <a:ext cx="5105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>
                <a:latin typeface="Arial" charset="0"/>
              </a:rPr>
              <a:t>Đáp số : 21 học sinh.  </a:t>
            </a:r>
          </a:p>
        </p:txBody>
      </p:sp>
      <p:sp>
        <p:nvSpPr>
          <p:cNvPr id="15407" name="Text Box 47"/>
          <p:cNvSpPr txBox="1">
            <a:spLocks noChangeArrowheads="1"/>
          </p:cNvSpPr>
          <p:nvPr/>
        </p:nvSpPr>
        <p:spPr bwMode="auto">
          <a:xfrm>
            <a:off x="228600" y="1219200"/>
            <a:ext cx="2438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u="sng">
                <a:latin typeface="Arial" charset="0"/>
              </a:rPr>
              <a:t>Bài 1 : </a:t>
            </a:r>
          </a:p>
        </p:txBody>
      </p:sp>
      <p:grpSp>
        <p:nvGrpSpPr>
          <p:cNvPr id="10" name="Group 51"/>
          <p:cNvGrpSpPr>
            <a:grpSpLocks/>
          </p:cNvGrpSpPr>
          <p:nvPr/>
        </p:nvGrpSpPr>
        <p:grpSpPr bwMode="auto">
          <a:xfrm>
            <a:off x="2590800" y="2744788"/>
            <a:ext cx="4191000" cy="152400"/>
            <a:chOff x="1632" y="2016"/>
            <a:chExt cx="2640" cy="96"/>
          </a:xfrm>
        </p:grpSpPr>
        <p:sp>
          <p:nvSpPr>
            <p:cNvPr id="7192" name="Line 48"/>
            <p:cNvSpPr>
              <a:spLocks noChangeShapeType="1"/>
            </p:cNvSpPr>
            <p:nvPr/>
          </p:nvSpPr>
          <p:spPr bwMode="auto">
            <a:xfrm>
              <a:off x="1632" y="2064"/>
              <a:ext cx="2640" cy="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193" name="Line 49"/>
            <p:cNvSpPr>
              <a:spLocks noChangeShapeType="1"/>
            </p:cNvSpPr>
            <p:nvPr/>
          </p:nvSpPr>
          <p:spPr bwMode="auto">
            <a:xfrm>
              <a:off x="1632" y="2016"/>
              <a:ext cx="0" cy="96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194" name="Line 50"/>
            <p:cNvSpPr>
              <a:spLocks noChangeShapeType="1"/>
            </p:cNvSpPr>
            <p:nvPr/>
          </p:nvSpPr>
          <p:spPr bwMode="auto">
            <a:xfrm>
              <a:off x="4272" y="2016"/>
              <a:ext cx="0" cy="96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5412" name="WordArt 52"/>
          <p:cNvSpPr>
            <a:spLocks noChangeArrowheads="1" noChangeShapeType="1" noTextEdit="1"/>
          </p:cNvSpPr>
          <p:nvPr/>
        </p:nvSpPr>
        <p:spPr bwMode="auto">
          <a:xfrm>
            <a:off x="1524000" y="381000"/>
            <a:ext cx="6162675" cy="5524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600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TÌM PHÂN SỐ CỦA MỘT SỐ</a:t>
            </a:r>
            <a:endParaRPr lang="en-US" sz="3600" kern="10">
              <a:ln w="12700">
                <a:solidFill>
                  <a:srgbClr val="EAEAEA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A603AB"/>
                  </a:gs>
                  <a:gs pos="12000">
                    <a:srgbClr val="E81766"/>
                  </a:gs>
                  <a:gs pos="27000">
                    <a:srgbClr val="EE3F17"/>
                  </a:gs>
                  <a:gs pos="48000">
                    <a:srgbClr val="FFFF00"/>
                  </a:gs>
                  <a:gs pos="64999">
                    <a:srgbClr val="1A8D48"/>
                  </a:gs>
                  <a:gs pos="78999">
                    <a:srgbClr val="0819FB"/>
                  </a:gs>
                  <a:gs pos="100000">
                    <a:srgbClr val="A603AB"/>
                  </a:gs>
                </a:gsLst>
                <a:lin ang="0" scaled="1"/>
              </a:gradFill>
              <a:effectLst>
                <a:outerShdw dist="35921" dir="2700000" sy="50000" kx="2115830" algn="bl" rotWithShape="0">
                  <a:srgbClr val="C0C0C0">
                    <a:alpha val="79999"/>
                  </a:srgbClr>
                </a:outerShdw>
              </a:effectLst>
              <a:latin typeface="Arial"/>
              <a:cs typeface="Arial"/>
            </a:endParaRPr>
          </a:p>
        </p:txBody>
      </p:sp>
      <p:sp>
        <p:nvSpPr>
          <p:cNvPr id="15414" name="AutoShape 54"/>
          <p:cNvSpPr>
            <a:spLocks/>
          </p:cNvSpPr>
          <p:nvPr/>
        </p:nvSpPr>
        <p:spPr bwMode="auto">
          <a:xfrm rot="5400000">
            <a:off x="3657600" y="2438400"/>
            <a:ext cx="381000" cy="2514600"/>
          </a:xfrm>
          <a:prstGeom prst="rightBrace">
            <a:avLst>
              <a:gd name="adj1" fmla="val 55000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5415" name="Text Box 55"/>
          <p:cNvSpPr txBox="1">
            <a:spLocks noChangeArrowheads="1"/>
          </p:cNvSpPr>
          <p:nvPr/>
        </p:nvSpPr>
        <p:spPr bwMode="auto">
          <a:xfrm>
            <a:off x="3657600" y="3733800"/>
            <a:ext cx="9144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>
                <a:latin typeface="Arial" charset="0"/>
              </a:rPr>
              <a:t>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154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154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154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154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54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54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154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" dur="500"/>
                                        <p:tgtEl>
                                          <p:spTgt spid="153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2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153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6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30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154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34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6" dur="500"/>
                                        <p:tgtEl>
                                          <p:spTgt spid="154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3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47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51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55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153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64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68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72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76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8" dur="500"/>
                                        <p:tgtEl>
                                          <p:spTgt spid="154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80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154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7" dur="500"/>
                                        <p:tgtEl>
                                          <p:spTgt spid="154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89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91" dur="500"/>
                                        <p:tgtEl>
                                          <p:spTgt spid="154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93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95" dur="500"/>
                                        <p:tgtEl>
                                          <p:spTgt spid="154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97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99" dur="2000"/>
                                        <p:tgtEl>
                                          <p:spTgt spid="154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5" grpId="0"/>
      <p:bldP spid="15366" grpId="0"/>
      <p:bldP spid="15367" grpId="0"/>
      <p:bldP spid="15400" grpId="0" animBg="1"/>
      <p:bldP spid="15401" grpId="0"/>
      <p:bldP spid="15402" grpId="0"/>
      <p:bldP spid="15405" grpId="0"/>
      <p:bldP spid="15406" grpId="0"/>
      <p:bldP spid="15407" grpId="0"/>
      <p:bldP spid="15412" grpId="0" animBg="1"/>
      <p:bldP spid="15414" grpId="0" animBg="1"/>
      <p:bldP spid="15415" grpId="0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453</TotalTime>
  <Words>484</Words>
  <Application>Microsoft Office PowerPoint</Application>
  <PresentationFormat>On-screen Show (4:3)</PresentationFormat>
  <Paragraphs>105</Paragraphs>
  <Slides>12</Slides>
  <Notes>11</Notes>
  <HiddenSlides>0</HiddenSlides>
  <MMClips>4</MMClips>
  <ScaleCrop>false</ScaleCrop>
  <HeadingPairs>
    <vt:vector size="8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Tahoma</vt:lpstr>
      <vt:lpstr>Arial</vt:lpstr>
      <vt:lpstr>Default Design</vt:lpstr>
      <vt:lpstr>Microsoft Equation 3.0</vt:lpstr>
      <vt:lpstr>MathType 5.0 Equation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CSTeam</cp:lastModifiedBy>
  <cp:revision>28</cp:revision>
  <dcterms:created xsi:type="dcterms:W3CDTF">2007-03-04T09:58:48Z</dcterms:created>
  <dcterms:modified xsi:type="dcterms:W3CDTF">2016-06-30T02:14:35Z</dcterms:modified>
</cp:coreProperties>
</file>