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7" r:id="rId2"/>
    <p:sldId id="268" r:id="rId3"/>
    <p:sldId id="269" r:id="rId4"/>
    <p:sldId id="270" r:id="rId5"/>
    <p:sldId id="271" r:id="rId6"/>
    <p:sldId id="272" r:id="rId7"/>
    <p:sldId id="275" r:id="rId8"/>
    <p:sldId id="276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2511D5-109C-4E7C-8FCD-D61844CB209F}" type="datetimeFigureOut">
              <a:rPr lang="en-US" smtClean="0"/>
              <a:t>28/3/2021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CBD42-C975-4E93-8404-4912BA235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6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4D777BA-0EEC-4014-B9E1-C91BEEEC7E8D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022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90944-242B-452D-9F74-5C7F4765C201}" type="datetimeFigureOut">
              <a:rPr lang="en-US" smtClean="0"/>
              <a:pPr/>
              <a:t>28/3/2021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2A2680-8D02-43B8-BBD1-AFAE359D26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76200" y="152400"/>
            <a:ext cx="88455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13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:What do you do in your free time?   Lesson </a:t>
            </a:r>
            <a:r>
              <a:rPr lang="en-US" altLang="en-US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                      </a:t>
            </a:r>
            <a:endParaRPr lang="en-US" altLang="en-US" sz="3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95400"/>
            <a:ext cx="8845550" cy="533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1981200" y="4724400"/>
            <a:ext cx="3352800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352800" y="6096000"/>
            <a:ext cx="1981200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394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04800" y="152400"/>
            <a:ext cx="754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Point and say: 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Vocabulary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en-US" alt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809625"/>
            <a:ext cx="5005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</a:rPr>
              <a:t>- go fishing: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6550" y="1589087"/>
            <a:ext cx="58016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</a:rPr>
              <a:t>- go shopping: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36550" y="2209800"/>
            <a:ext cx="32496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</a:rPr>
              <a:t>- go skating: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15925" y="2895600"/>
            <a:ext cx="54154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</a:rPr>
              <a:t>- go camping: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648" y="957262"/>
            <a:ext cx="1976438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9870" y="1310125"/>
            <a:ext cx="2231146" cy="2132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501" y="1468656"/>
            <a:ext cx="1971675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673" y="1310125"/>
            <a:ext cx="1971675" cy="1985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94036" y="822325"/>
            <a:ext cx="22399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latin typeface="Arial" panose="020B0604020202020204" pitchFamily="34" charset="0"/>
              </a:rPr>
              <a:t>đi câu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86162" y="1639669"/>
            <a:ext cx="31956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latin typeface="Arial" panose="020B0604020202020204" pitchFamily="34" charset="0"/>
              </a:rPr>
              <a:t>đi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mua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sắm</a:t>
            </a:r>
            <a:endParaRPr lang="en-US" altLang="en-US" sz="3600" b="1" dirty="0">
              <a:latin typeface="Arial" panose="020B0604020202020204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195830" y="2215356"/>
            <a:ext cx="33956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latin typeface="Arial" panose="020B0604020202020204" pitchFamily="34" charset="0"/>
              </a:rPr>
              <a:t>đi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trượt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băng</a:t>
            </a:r>
            <a:endParaRPr lang="en-US" altLang="en-US" sz="3600" b="1" dirty="0">
              <a:latin typeface="Arial" panose="020B0604020202020204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505200" y="2895600"/>
            <a:ext cx="25415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latin typeface="Arial" panose="020B0604020202020204" pitchFamily="34" charset="0"/>
              </a:rPr>
              <a:t>đi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cắm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trại</a:t>
            </a:r>
            <a:endParaRPr lang="en-US" altLang="en-US" sz="36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54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2" grpId="0"/>
      <p:bldP spid="7" grpId="0"/>
      <p:bldP spid="8" grpId="0"/>
      <p:bldP spid="10" grpId="0"/>
      <p:bldP spid="3" grpId="0"/>
      <p:bldP spid="1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Box 1"/>
          <p:cNvSpPr txBox="1">
            <a:spLocks noChangeArrowheads="1"/>
          </p:cNvSpPr>
          <p:nvPr/>
        </p:nvSpPr>
        <p:spPr bwMode="auto">
          <a:xfrm>
            <a:off x="2693988" y="1524000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- go fishing:</a:t>
            </a:r>
          </a:p>
        </p:txBody>
      </p:sp>
      <p:sp>
        <p:nvSpPr>
          <p:cNvPr id="18436" name="TextBox 6"/>
          <p:cNvSpPr txBox="1">
            <a:spLocks noChangeArrowheads="1"/>
          </p:cNvSpPr>
          <p:nvPr/>
        </p:nvSpPr>
        <p:spPr bwMode="auto">
          <a:xfrm>
            <a:off x="2725738" y="2438400"/>
            <a:ext cx="23844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latin typeface="Arial" panose="020B0604020202020204" pitchFamily="34" charset="0"/>
              </a:rPr>
              <a:t>- go shopping:</a:t>
            </a:r>
          </a:p>
        </p:txBody>
      </p:sp>
      <p:sp>
        <p:nvSpPr>
          <p:cNvPr id="18437" name="TextBox 7"/>
          <p:cNvSpPr txBox="1">
            <a:spLocks noChangeArrowheads="1"/>
          </p:cNvSpPr>
          <p:nvPr/>
        </p:nvSpPr>
        <p:spPr bwMode="auto">
          <a:xfrm>
            <a:off x="2743200" y="3292475"/>
            <a:ext cx="2057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- go skating:</a:t>
            </a:r>
          </a:p>
        </p:txBody>
      </p:sp>
      <p:sp>
        <p:nvSpPr>
          <p:cNvPr id="18438" name="TextBox 9"/>
          <p:cNvSpPr txBox="1">
            <a:spLocks noChangeArrowheads="1"/>
          </p:cNvSpPr>
          <p:nvPr/>
        </p:nvSpPr>
        <p:spPr bwMode="auto">
          <a:xfrm>
            <a:off x="2805113" y="3910013"/>
            <a:ext cx="22256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- go camping:</a:t>
            </a:r>
          </a:p>
        </p:txBody>
      </p:sp>
      <p:sp>
        <p:nvSpPr>
          <p:cNvPr id="18440" name="TextBox 2"/>
          <p:cNvSpPr txBox="1">
            <a:spLocks noChangeArrowheads="1"/>
          </p:cNvSpPr>
          <p:nvPr/>
        </p:nvSpPr>
        <p:spPr bwMode="auto">
          <a:xfrm>
            <a:off x="4721225" y="1538288"/>
            <a:ext cx="1828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đi câu</a:t>
            </a:r>
          </a:p>
        </p:txBody>
      </p:sp>
      <p:sp>
        <p:nvSpPr>
          <p:cNvPr id="18442" name="TextBox 17"/>
          <p:cNvSpPr txBox="1">
            <a:spLocks noChangeArrowheads="1"/>
          </p:cNvSpPr>
          <p:nvPr/>
        </p:nvSpPr>
        <p:spPr bwMode="auto">
          <a:xfrm>
            <a:off x="4938713" y="2374900"/>
            <a:ext cx="25288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đi mua sắm</a:t>
            </a:r>
          </a:p>
        </p:txBody>
      </p:sp>
      <p:sp>
        <p:nvSpPr>
          <p:cNvPr id="18443" name="TextBox 18"/>
          <p:cNvSpPr txBox="1">
            <a:spLocks noChangeArrowheads="1"/>
          </p:cNvSpPr>
          <p:nvPr/>
        </p:nvSpPr>
        <p:spPr bwMode="auto">
          <a:xfrm>
            <a:off x="4851400" y="3276600"/>
            <a:ext cx="2159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đi trượt băng</a:t>
            </a:r>
          </a:p>
        </p:txBody>
      </p:sp>
      <p:sp>
        <p:nvSpPr>
          <p:cNvPr id="18444" name="TextBox 19"/>
          <p:cNvSpPr txBox="1">
            <a:spLocks noChangeArrowheads="1"/>
          </p:cNvSpPr>
          <p:nvPr/>
        </p:nvSpPr>
        <p:spPr bwMode="auto">
          <a:xfrm>
            <a:off x="4953000" y="3900488"/>
            <a:ext cx="18288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>
                <a:latin typeface="Arial" panose="020B0604020202020204" pitchFamily="34" charset="0"/>
              </a:rPr>
              <a:t>đi cắm trại</a:t>
            </a:r>
          </a:p>
        </p:txBody>
      </p:sp>
      <p:sp>
        <p:nvSpPr>
          <p:cNvPr id="4" name="Rectangle 3"/>
          <p:cNvSpPr/>
          <p:nvPr/>
        </p:nvSpPr>
        <p:spPr>
          <a:xfrm>
            <a:off x="1909583" y="304800"/>
            <a:ext cx="5550687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+mn-lt"/>
                <a:cs typeface="+mn-cs"/>
              </a:rPr>
              <a:t>RUB OUT AND REMEMBER</a:t>
            </a:r>
          </a:p>
        </p:txBody>
      </p:sp>
      <p:sp>
        <p:nvSpPr>
          <p:cNvPr id="6" name="Rectangle 5"/>
          <p:cNvSpPr/>
          <p:nvPr/>
        </p:nvSpPr>
        <p:spPr>
          <a:xfrm>
            <a:off x="2971800" y="1524000"/>
            <a:ext cx="1600200" cy="461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971800" y="2074863"/>
            <a:ext cx="2133600" cy="461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990850" y="2433637"/>
            <a:ext cx="1947863" cy="4619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971800" y="3348038"/>
            <a:ext cx="1712913" cy="461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084513" y="3910013"/>
            <a:ext cx="1854200" cy="4619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90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3" grpId="0" animBg="1"/>
      <p:bldP spid="24" grpId="0" animBg="1"/>
      <p:bldP spid="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304800" y="152400"/>
            <a:ext cx="754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Point and say: 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Vocabulary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en-US" alt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04800" y="809625"/>
            <a:ext cx="500598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</a:rPr>
              <a:t>- go fishing: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36550" y="1589087"/>
            <a:ext cx="58016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</a:rPr>
              <a:t>- go shopping: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36550" y="2209800"/>
            <a:ext cx="324961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</a:rPr>
              <a:t>- go skating: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15925" y="2895600"/>
            <a:ext cx="541542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>
                <a:latin typeface="Arial" panose="020B0604020202020204" pitchFamily="34" charset="0"/>
              </a:rPr>
              <a:t>- go camping: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94036" y="822325"/>
            <a:ext cx="22399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latin typeface="Arial" panose="020B0604020202020204" pitchFamily="34" charset="0"/>
              </a:rPr>
              <a:t>đi câu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86162" y="1639669"/>
            <a:ext cx="31956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latin typeface="Arial" panose="020B0604020202020204" pitchFamily="34" charset="0"/>
              </a:rPr>
              <a:t>đi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mua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sắm</a:t>
            </a:r>
            <a:endParaRPr lang="en-US" altLang="en-US" sz="3600" b="1" dirty="0">
              <a:latin typeface="Arial" panose="020B0604020202020204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195830" y="2215356"/>
            <a:ext cx="33956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latin typeface="Arial" panose="020B0604020202020204" pitchFamily="34" charset="0"/>
              </a:rPr>
              <a:t>đi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trượt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băng</a:t>
            </a:r>
            <a:endParaRPr lang="en-US" altLang="en-US" sz="3600" b="1" dirty="0">
              <a:latin typeface="Arial" panose="020B0604020202020204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3505200" y="2895600"/>
            <a:ext cx="25415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err="1">
                <a:latin typeface="Arial" panose="020B0604020202020204" pitchFamily="34" charset="0"/>
              </a:rPr>
              <a:t>đi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cắm</a:t>
            </a:r>
            <a:r>
              <a:rPr lang="en-US" altLang="en-US" sz="3600" b="1" dirty="0">
                <a:latin typeface="Arial" panose="020B0604020202020204" pitchFamily="34" charset="0"/>
              </a:rPr>
              <a:t> </a:t>
            </a:r>
            <a:r>
              <a:rPr lang="en-US" altLang="en-US" sz="3600" b="1" dirty="0" err="1">
                <a:latin typeface="Arial" panose="020B0604020202020204" pitchFamily="34" charset="0"/>
              </a:rPr>
              <a:t>trại</a:t>
            </a:r>
            <a:endParaRPr lang="en-US" altLang="en-US" sz="3600" b="1" dirty="0">
              <a:latin typeface="Arial" panose="020B0604020202020204" pitchFamily="34" charset="0"/>
            </a:endParaRPr>
          </a:p>
        </p:txBody>
      </p:sp>
      <p:sp>
        <p:nvSpPr>
          <p:cNvPr id="21" name="Text Box 4"/>
          <p:cNvSpPr txBox="1">
            <a:spLocks noChangeArrowheads="1"/>
          </p:cNvSpPr>
          <p:nvPr/>
        </p:nvSpPr>
        <p:spPr bwMode="auto">
          <a:xfrm>
            <a:off x="1870364" y="3505200"/>
            <a:ext cx="43018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Sentence pattern</a:t>
            </a:r>
            <a:r>
              <a:rPr lang="en-US" altLang="en-US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</a:t>
            </a:r>
            <a:endParaRPr lang="en-US" altLang="en-US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0" y="4122429"/>
            <a:ext cx="960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What </a:t>
            </a: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does </a:t>
            </a:r>
            <a:r>
              <a:rPr lang="en-US" altLang="en-US" sz="36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your</a:t>
            </a:r>
            <a:r>
              <a:rPr lang="en-US" altLang="en-US" sz="36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…..</a:t>
            </a:r>
            <a:r>
              <a:rPr lang="en-US" altLang="en-US" sz="3600" b="1" dirty="0">
                <a:solidFill>
                  <a:srgbClr val="0000FF"/>
                </a:solidFill>
                <a:latin typeface="Arial" panose="020B0604020202020204" pitchFamily="34" charset="0"/>
              </a:rPr>
              <a:t>do in his/her free time?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33400" y="4800600"/>
            <a:ext cx="6781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>
                <a:solidFill>
                  <a:srgbClr val="0000FF"/>
                </a:solidFill>
                <a:latin typeface="Arial" panose="020B0604020202020204" pitchFamily="34" charset="0"/>
              </a:rPr>
              <a:t>He / She …………………..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371600" y="5562600"/>
            <a:ext cx="2514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/>
              <a:t>I </a:t>
            </a:r>
            <a:r>
              <a:rPr lang="en-US" altLang="en-US" sz="3600" b="1" dirty="0">
                <a:solidFill>
                  <a:srgbClr val="FF0000"/>
                </a:solidFill>
              </a:rPr>
              <a:t>go</a:t>
            </a:r>
            <a:r>
              <a:rPr lang="en-US" altLang="en-US" sz="3600" b="1" dirty="0"/>
              <a:t> fishing.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886200" y="5943600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495800" y="5638800"/>
            <a:ext cx="4419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dirty="0"/>
              <a:t>He / She </a:t>
            </a:r>
            <a:r>
              <a:rPr lang="en-US" altLang="en-US" sz="3600" b="1" dirty="0">
                <a:solidFill>
                  <a:srgbClr val="FF0000"/>
                </a:solidFill>
              </a:rPr>
              <a:t>goes</a:t>
            </a:r>
            <a:r>
              <a:rPr lang="en-US" altLang="en-US" sz="3600" b="1" dirty="0"/>
              <a:t> fishing.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32556" y="5446931"/>
            <a:ext cx="1828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600" b="1" u="sng" dirty="0">
                <a:solidFill>
                  <a:srgbClr val="FF0000"/>
                </a:solidFill>
              </a:rPr>
              <a:t>Note:</a:t>
            </a:r>
          </a:p>
        </p:txBody>
      </p:sp>
    </p:spTree>
    <p:extLst>
      <p:ext uri="{BB962C8B-B14F-4D97-AF65-F5344CB8AC3E}">
        <p14:creationId xmlns:p14="http://schemas.microsoft.com/office/powerpoint/2010/main" val="1906532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17" grpId="0"/>
      <p:bldP spid="22" grpId="0"/>
      <p:bldP spid="23" grpId="0"/>
      <p:bldP spid="23" grpId="1"/>
      <p:bldP spid="25" grpId="0"/>
      <p:bldP spid="25" grpId="1"/>
      <p:bldP spid="26" grpId="0"/>
      <p:bldP spid="2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2628"/>
            <a:ext cx="8616950" cy="4954372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2400" y="152400"/>
            <a:ext cx="9067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What does your </a:t>
            </a:r>
            <a:r>
              <a:rPr lang="en-US" altLang="en-US" sz="2400" b="1" dirty="0" smtClean="0">
                <a:solidFill>
                  <a:srgbClr val="0000FF"/>
                </a:solidFill>
                <a:latin typeface="Arial" panose="020B0604020202020204" pitchFamily="34" charset="0"/>
              </a:rPr>
              <a:t> … … … . do </a:t>
            </a:r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in his/her free time?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57200" y="838200"/>
            <a:ext cx="487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b="1" dirty="0">
                <a:solidFill>
                  <a:srgbClr val="0000FF"/>
                </a:solidFill>
                <a:latin typeface="Arial" panose="020B0604020202020204" pitchFamily="34" charset="0"/>
              </a:rPr>
              <a:t>He / She …………………..</a:t>
            </a:r>
          </a:p>
        </p:txBody>
      </p:sp>
      <p:sp>
        <p:nvSpPr>
          <p:cNvPr id="4" name="Rectangle 3"/>
          <p:cNvSpPr/>
          <p:nvPr/>
        </p:nvSpPr>
        <p:spPr>
          <a:xfrm>
            <a:off x="4294188" y="2209800"/>
            <a:ext cx="1981200" cy="2133600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743200" y="30960"/>
            <a:ext cx="1676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 dirty="0" smtClean="0">
                <a:solidFill>
                  <a:srgbClr val="FF0000"/>
                </a:solidFill>
              </a:rPr>
              <a:t>father</a:t>
            </a:r>
            <a:endParaRPr lang="en-US" altLang="en-US" sz="3200" b="1" u="sng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828800" y="685800"/>
            <a:ext cx="2667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 u="sng" dirty="0">
                <a:solidFill>
                  <a:srgbClr val="FF0000"/>
                </a:solidFill>
              </a:rPr>
              <a:t>g</a:t>
            </a:r>
            <a:r>
              <a:rPr lang="en-US" altLang="en-US" sz="3200" b="1" u="sng" dirty="0" smtClean="0">
                <a:solidFill>
                  <a:srgbClr val="FF0000"/>
                </a:solidFill>
              </a:rPr>
              <a:t>oes fishing.</a:t>
            </a:r>
            <a:endParaRPr lang="en-US" altLang="en-US" sz="32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50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4" grpId="1" animBg="1"/>
      <p:bldP spid="13" grpId="0"/>
      <p:bldP spid="13" grpId="1"/>
      <p:bldP spid="15" grpId="0"/>
      <p:bldP spid="15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8845550" cy="647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381000" y="2667000"/>
            <a:ext cx="3733800" cy="1752600"/>
          </a:xfrm>
          <a:prstGeom prst="wedgeRoundRectCallout">
            <a:avLst>
              <a:gd name="adj1" fmla="val 66946"/>
              <a:gd name="adj2" fmla="val 26084"/>
              <a:gd name="adj3" fmla="val 16667"/>
            </a:avLst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solidFill>
                <a:srgbClr val="0000FF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rgbClr val="0000FF"/>
                </a:solidFill>
              </a:rPr>
              <a:t>What </a:t>
            </a:r>
            <a:r>
              <a:rPr lang="en-US" sz="3200" b="1" dirty="0">
                <a:solidFill>
                  <a:srgbClr val="0000FF"/>
                </a:solidFill>
              </a:rPr>
              <a:t>does your </a:t>
            </a:r>
            <a:r>
              <a:rPr lang="en-US" sz="3200" b="1" dirty="0" smtClean="0">
                <a:solidFill>
                  <a:srgbClr val="0000FF"/>
                </a:solidFill>
              </a:rPr>
              <a:t>…. </a:t>
            </a:r>
            <a:r>
              <a:rPr lang="en-US" sz="3200" b="1" dirty="0">
                <a:solidFill>
                  <a:srgbClr val="0000FF"/>
                </a:solidFill>
              </a:rPr>
              <a:t>do in his/ her free time?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5257800" y="2881744"/>
            <a:ext cx="3282950" cy="1156855"/>
          </a:xfrm>
          <a:prstGeom prst="wedgeRoundRectCallout">
            <a:avLst>
              <a:gd name="adj1" fmla="val -88423"/>
              <a:gd name="adj2" fmla="val 120863"/>
              <a:gd name="adj3" fmla="val 16667"/>
            </a:avLst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 smtClean="0">
              <a:solidFill>
                <a:srgbClr val="0000FF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00FF"/>
                </a:solidFill>
              </a:rPr>
              <a:t>He</a:t>
            </a:r>
            <a:r>
              <a:rPr lang="en-US" sz="3600" b="1" dirty="0">
                <a:solidFill>
                  <a:srgbClr val="0000FF"/>
                </a:solidFill>
              </a:rPr>
              <a:t>/ She </a:t>
            </a:r>
            <a:r>
              <a:rPr lang="en-US" sz="3600" b="1" dirty="0" smtClean="0">
                <a:solidFill>
                  <a:srgbClr val="0000FF"/>
                </a:solidFill>
              </a:rPr>
              <a:t>usually ……</a:t>
            </a:r>
            <a:endParaRPr lang="en-US" sz="3600" b="1" dirty="0">
              <a:solidFill>
                <a:srgbClr val="0000FF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11" name="Rounded Rectangular Callout 10"/>
          <p:cNvSpPr/>
          <p:nvPr/>
        </p:nvSpPr>
        <p:spPr>
          <a:xfrm>
            <a:off x="442913" y="4953000"/>
            <a:ext cx="4129087" cy="1219200"/>
          </a:xfrm>
          <a:prstGeom prst="wedgeRoundRectCallout">
            <a:avLst>
              <a:gd name="adj1" fmla="val 57954"/>
              <a:gd name="adj2" fmla="val 19748"/>
              <a:gd name="adj3" fmla="val 16667"/>
            </a:avLst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0000FF"/>
                </a:solidFill>
              </a:rPr>
              <a:t>How often does he / </a:t>
            </a:r>
            <a:r>
              <a:rPr lang="en-US" sz="3600" b="1" dirty="0" smtClean="0">
                <a:solidFill>
                  <a:srgbClr val="0000FF"/>
                </a:solidFill>
              </a:rPr>
              <a:t>she    ….….?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4876800" y="4572000"/>
            <a:ext cx="4191000" cy="1474788"/>
          </a:xfrm>
          <a:prstGeom prst="wedgeRoundRectCallout">
            <a:avLst>
              <a:gd name="adj1" fmla="val -1831"/>
              <a:gd name="adj2" fmla="val 72402"/>
              <a:gd name="adj3" fmla="val 16667"/>
            </a:avLst>
          </a:prstGeom>
          <a:solidFill>
            <a:schemeClr val="bg1"/>
          </a:solidFill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b="1" dirty="0" smtClean="0">
              <a:solidFill>
                <a:srgbClr val="0000FF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00FF"/>
                </a:solidFill>
              </a:rPr>
              <a:t>… </a:t>
            </a:r>
            <a:r>
              <a:rPr lang="en-US" sz="3600" b="1" dirty="0">
                <a:solidFill>
                  <a:srgbClr val="0000FF"/>
                </a:solidFill>
              </a:rPr>
              <a:t>every day/ week/ twice a week.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276600" y="2194991"/>
            <a:ext cx="24003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mother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953000" y="3352800"/>
            <a:ext cx="556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she goes shopping                       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2341201" y="5486400"/>
            <a:ext cx="335994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 it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800600" y="4343400"/>
            <a:ext cx="556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she goes shopping                       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37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0213" y="152400"/>
            <a:ext cx="6135398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8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roadway" pitchFamily="82" charset="0"/>
              </a:rPr>
              <a:t>4. Listen and circle </a:t>
            </a:r>
            <a:r>
              <a:rPr lang="en-US" sz="28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a, b or c</a:t>
            </a:r>
            <a:endParaRPr lang="en-US" sz="2800" b="1" cap="all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roadway" pitchFamily="82" charset="0"/>
            </a:endParaRP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152400" y="1571625"/>
            <a:ext cx="8915400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1.Phong often goes ___________ in his free time.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a.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 fishing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                         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b.  c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amping           c.  skating</a:t>
            </a:r>
            <a:endParaRPr lang="en-US" sz="2400" dirty="0" smtClean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2. His father______________ twice a week.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a.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 does karate  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 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b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.   p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lays football    c.  works in the garden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3. His mother goes ___________ at weekends.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a. 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swimming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                  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b</a:t>
            </a:r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.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 shopping          c.  camping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4. His sister</a:t>
            </a:r>
            <a:r>
              <a:rPr lang="en-US" sz="24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___________ in her free time.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rgbClr val="000000"/>
                </a:solidFill>
                <a:latin typeface="Arial" charset="0"/>
              </a:rPr>
              <a:t>a. s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urfs the internet</a:t>
            </a:r>
            <a:r>
              <a:rPr lang="en-US" sz="2400" dirty="0" smtClean="0">
                <a:solidFill>
                  <a:srgbClr val="000000"/>
                </a:solidFill>
                <a:latin typeface="Arial" charset="0"/>
              </a:rPr>
              <a:t>  </a:t>
            </a:r>
            <a:r>
              <a:rPr lang="en-US" sz="2400" b="1" dirty="0" smtClean="0">
                <a:solidFill>
                  <a:srgbClr val="000000"/>
                </a:solidFill>
                <a:latin typeface="Arial" charset="0"/>
              </a:rPr>
              <a:t>b. does homework   c. cleans the house</a:t>
            </a:r>
            <a:endParaRPr lang="en-US" sz="240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79612"/>
            <a:ext cx="915988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3124200"/>
            <a:ext cx="91598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73305"/>
            <a:ext cx="915987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7617" y="5334000"/>
            <a:ext cx="915987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5304448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6442" y="1357745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What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do in your free time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3285" y="152400"/>
            <a:ext cx="8487315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en-US" sz="2800" b="1" cap="all" dirty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roadway" pitchFamily="82" charset="0"/>
              </a:rPr>
              <a:t>5</a:t>
            </a:r>
            <a:r>
              <a:rPr lang="en-US" sz="28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roadway" pitchFamily="82" charset="0"/>
              </a:rPr>
              <a:t>. </a:t>
            </a:r>
            <a:r>
              <a:rPr lang="en-US" sz="28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Write about what your family members do in their free time.</a:t>
            </a:r>
            <a:endParaRPr lang="en-US" sz="2800" b="1" cap="all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roadway" pitchFamily="8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590800"/>
            <a:ext cx="8001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How often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you do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it?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3810000"/>
            <a:ext cx="8915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What does your father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in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his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time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6200" y="5257800"/>
            <a:ext cx="9296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4.What does your mother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in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her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time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457200" y="3163669"/>
            <a:ext cx="556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Twice a week.                       </a:t>
            </a:r>
            <a:endParaRPr lang="en-US" alt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533400" y="1868269"/>
            <a:ext cx="7543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 often go shopping in my free time.                       </a:t>
            </a:r>
            <a:endParaRPr lang="en-US" alt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685800" y="5791200"/>
            <a:ext cx="556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She cooks in her free time.                       </a:t>
            </a:r>
            <a:endParaRPr lang="en-US" alt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457200" y="4306669"/>
            <a:ext cx="791024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He listens to music in his free time.                      </a:t>
            </a:r>
            <a:endParaRPr lang="en-US" altLang="en-US" sz="3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52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42773" y="152400"/>
            <a:ext cx="2716642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sz="2800" b="1" cap="all" dirty="0" smtClean="0">
                <a:ln w="9000" cmpd="sng">
                  <a:noFill/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Broadway" pitchFamily="82" charset="0"/>
              </a:rPr>
              <a:t>6. Let’s sing</a:t>
            </a:r>
            <a:endParaRPr lang="en-US" sz="2800" b="1" cap="all" dirty="0">
              <a:ln w="9000" cmpd="sng">
                <a:noFill/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Broadway" pitchFamily="82" charset="0"/>
            </a:endParaRPr>
          </a:p>
        </p:txBody>
      </p:sp>
      <p:pic>
        <p:nvPicPr>
          <p:cNvPr id="2050" name="Picture 2" descr="https://s.sachmem.vn/public/images/TA5T2SHS/U13-L2-6-2-6fffad5416d6abf6f2555eb0b2d835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0" y="703329"/>
            <a:ext cx="4794250" cy="2224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s.sachmem.vn/public/images/TA5T2SHS/U13-L2-6-1-9cd30b9e569d0b37b7f44377f809f14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200"/>
            <a:ext cx="39624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914400"/>
            <a:ext cx="4572000" cy="29765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5800" y="2955126"/>
            <a:ext cx="4343400" cy="3826674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762000" y="3733800"/>
            <a:ext cx="106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086600" y="5486400"/>
            <a:ext cx="76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105400" y="6400800"/>
            <a:ext cx="76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743200" y="2955126"/>
            <a:ext cx="1066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7452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405</Words>
  <Application>Microsoft Office PowerPoint</Application>
  <PresentationFormat>On-screen Show (4:3)</PresentationFormat>
  <Paragraphs>73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Broadway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Ngo Thi Thu</cp:lastModifiedBy>
  <cp:revision>45</cp:revision>
  <dcterms:created xsi:type="dcterms:W3CDTF">2020-03-29T12:26:19Z</dcterms:created>
  <dcterms:modified xsi:type="dcterms:W3CDTF">2021-03-28T13:42:13Z</dcterms:modified>
</cp:coreProperties>
</file>