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57" r:id="rId12"/>
    <p:sldId id="268" r:id="rId13"/>
    <p:sldId id="269" r:id="rId14"/>
    <p:sldId id="272" r:id="rId15"/>
    <p:sldId id="292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0"/>
    <a:srgbClr val="990099"/>
    <a:srgbClr val="00CC00"/>
    <a:srgbClr val="FF0066"/>
    <a:srgbClr val="0033CC"/>
    <a:srgbClr val="CC0099"/>
    <a:srgbClr val="D6009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BF4AA80-0695-4F11-BD7A-2F8E7F7283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911EB-14A9-431E-A446-3DA11182F740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99760-519C-486A-8688-4E4FC515D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91F60-759C-4CFB-9512-5554F9112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317A5-2956-42E3-A976-B6065E9D9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9435A-B618-4CF4-9585-3F16DA57A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52793-BBF4-4EC9-B55E-13EBA92AE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3E07A-A77A-4E3D-96CD-29C1AC94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C0DE2-C3BB-4437-84DA-9EC5F3393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51042-0B4E-43EA-8092-9C38AD8B3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FE0C5-9188-484A-B98E-F7545ACE6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F031B-1732-46F9-AA9C-413C8E972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88B5E-81B5-48C9-83F7-2506485AA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8F990E25-7182-4D08-8696-062A0F1563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3400" y="381000"/>
            <a:ext cx="8305800" cy="30480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1800" b="1">
                <a:solidFill>
                  <a:schemeClr val="accent2"/>
                </a:solidFill>
                <a:latin typeface="Arial" charset="0"/>
              </a:rPr>
              <a:t>		</a:t>
            </a:r>
            <a:endParaRPr lang="en-US" sz="3600" b="1">
              <a:solidFill>
                <a:srgbClr val="ED1B48"/>
              </a:solidFill>
              <a:latin typeface="Arial" charset="0"/>
            </a:endParaRPr>
          </a:p>
          <a:p>
            <a:pPr algn="ctr" eaLnBrk="1" hangingPunct="1"/>
            <a:r>
              <a:rPr lang="en-US" sz="3600" b="1">
                <a:solidFill>
                  <a:srgbClr val="ED1B48"/>
                </a:solidFill>
                <a:latin typeface="Arial" charset="0"/>
              </a:rPr>
              <a:t>          </a:t>
            </a:r>
            <a:r>
              <a:rPr lang="en-US" b="1">
                <a:solidFill>
                  <a:srgbClr val="ED1B48"/>
                </a:solidFill>
                <a:latin typeface="Arial" charset="0"/>
              </a:rPr>
              <a:t>			</a:t>
            </a:r>
            <a:r>
              <a:rPr lang="en-US" b="1">
                <a:solidFill>
                  <a:srgbClr val="0033CC"/>
                </a:solidFill>
                <a:latin typeface="Arial" charset="0"/>
              </a:rPr>
              <a:t>	</a:t>
            </a:r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93700" y="254000"/>
            <a:ext cx="8534400" cy="6096000"/>
            <a:chOff x="248" y="160"/>
            <a:chExt cx="5376" cy="3840"/>
          </a:xfrm>
        </p:grpSpPr>
        <p:sp>
          <p:nvSpPr>
            <p:cNvPr id="3090" name="Line 4"/>
            <p:cNvSpPr>
              <a:spLocks noChangeShapeType="1"/>
            </p:cNvSpPr>
            <p:nvPr/>
          </p:nvSpPr>
          <p:spPr bwMode="auto">
            <a:xfrm>
              <a:off x="248" y="160"/>
              <a:ext cx="537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5"/>
            <p:cNvSpPr>
              <a:spLocks noChangeShapeType="1"/>
            </p:cNvSpPr>
            <p:nvPr/>
          </p:nvSpPr>
          <p:spPr bwMode="auto">
            <a:xfrm>
              <a:off x="248" y="160"/>
              <a:ext cx="0" cy="3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6"/>
            <p:cNvSpPr>
              <a:spLocks noChangeShapeType="1"/>
            </p:cNvSpPr>
            <p:nvPr/>
          </p:nvSpPr>
          <p:spPr bwMode="auto">
            <a:xfrm>
              <a:off x="5624" y="160"/>
              <a:ext cx="0" cy="38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403225" y="6346825"/>
            <a:ext cx="853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" y="4395788"/>
            <a:ext cx="8077200" cy="1700212"/>
            <a:chOff x="3072" y="2490"/>
            <a:chExt cx="2049" cy="1071"/>
          </a:xfrm>
        </p:grpSpPr>
        <p:sp>
          <p:nvSpPr>
            <p:cNvPr id="3081" name="AutoShape 10"/>
            <p:cNvSpPr>
              <a:spLocks noChangeArrowheads="1"/>
            </p:cNvSpPr>
            <p:nvPr/>
          </p:nvSpPr>
          <p:spPr bwMode="auto">
            <a:xfrm>
              <a:off x="3120" y="2775"/>
              <a:ext cx="33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2" name="AutoShape 11"/>
            <p:cNvSpPr>
              <a:spLocks noChangeArrowheads="1"/>
            </p:cNvSpPr>
            <p:nvPr/>
          </p:nvSpPr>
          <p:spPr bwMode="auto">
            <a:xfrm>
              <a:off x="3717" y="3312"/>
              <a:ext cx="384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3" name="AutoShape 12"/>
            <p:cNvSpPr>
              <a:spLocks noChangeArrowheads="1"/>
            </p:cNvSpPr>
            <p:nvPr/>
          </p:nvSpPr>
          <p:spPr bwMode="auto">
            <a:xfrm>
              <a:off x="3225" y="3225"/>
              <a:ext cx="432" cy="33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4" name="AutoShape 13"/>
            <p:cNvSpPr>
              <a:spLocks noChangeArrowheads="1"/>
            </p:cNvSpPr>
            <p:nvPr/>
          </p:nvSpPr>
          <p:spPr bwMode="auto">
            <a:xfrm>
              <a:off x="3312" y="2604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5" name="AutoShape 14"/>
            <p:cNvSpPr>
              <a:spLocks noChangeArrowheads="1"/>
            </p:cNvSpPr>
            <p:nvPr/>
          </p:nvSpPr>
          <p:spPr bwMode="auto">
            <a:xfrm>
              <a:off x="4143" y="3351"/>
              <a:ext cx="354" cy="17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6" name="AutoShape 15"/>
            <p:cNvSpPr>
              <a:spLocks noChangeArrowheads="1"/>
            </p:cNvSpPr>
            <p:nvPr/>
          </p:nvSpPr>
          <p:spPr bwMode="auto">
            <a:xfrm>
              <a:off x="4545" y="3303"/>
              <a:ext cx="288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7" name="AutoShape 16"/>
            <p:cNvSpPr>
              <a:spLocks noChangeArrowheads="1"/>
            </p:cNvSpPr>
            <p:nvPr/>
          </p:nvSpPr>
          <p:spPr bwMode="auto">
            <a:xfrm>
              <a:off x="4881" y="3240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8" name="AutoShape 17"/>
            <p:cNvSpPr>
              <a:spLocks noChangeArrowheads="1"/>
            </p:cNvSpPr>
            <p:nvPr/>
          </p:nvSpPr>
          <p:spPr bwMode="auto">
            <a:xfrm>
              <a:off x="3552" y="2490"/>
              <a:ext cx="192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3089" name="AutoShape 18"/>
            <p:cNvSpPr>
              <a:spLocks noChangeArrowheads="1"/>
            </p:cNvSpPr>
            <p:nvPr/>
          </p:nvSpPr>
          <p:spPr bwMode="auto">
            <a:xfrm>
              <a:off x="3072" y="2976"/>
              <a:ext cx="384" cy="192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pic>
        <p:nvPicPr>
          <p:cNvPr id="3078" name="Picture 19" descr="!dk8_1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05200"/>
            <a:ext cx="2028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57200" y="685800"/>
            <a:ext cx="8686800" cy="2216150"/>
          </a:xfrm>
          <a:prstGeom prst="rect">
            <a:avLst/>
          </a:prstGeom>
          <a:noFill/>
          <a:ln w="9525" algn="ctr">
            <a:solidFill>
              <a:srgbClr val="1CFF0D">
                <a:alpha val="39999"/>
              </a:srgb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Arial" charset="0"/>
              </a:rPr>
              <a:t>BÀI: </a:t>
            </a:r>
          </a:p>
          <a:p>
            <a:pPr algn="ctr" eaLnBrk="1" hangingPunct="1"/>
            <a:r>
              <a:rPr lang="en-US" sz="3600">
                <a:solidFill>
                  <a:srgbClr val="FF0000"/>
                </a:solidFill>
                <a:latin typeface="Arial" charset="0"/>
              </a:rPr>
              <a:t>TRỒNG CÂY RAU, HOA (TIẾT 1)</a:t>
            </a:r>
          </a:p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Môn: Kĩ thuật</a:t>
            </a:r>
          </a:p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LỚP : 4</a:t>
            </a:r>
          </a:p>
        </p:txBody>
      </p:sp>
      <p:pic>
        <p:nvPicPr>
          <p:cNvPr id="1026" name="Ink 8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7975300" y="-156532263"/>
            <a:ext cx="321240150" cy="3279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428750" y="3175000"/>
            <a:ext cx="0" cy="431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endParaRPr lang="en-US" sz="2800">
              <a:latin typeface="Arial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276600" y="3175000"/>
            <a:ext cx="0" cy="431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648200" y="3479800"/>
            <a:ext cx="0" cy="431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276600" y="3860800"/>
            <a:ext cx="0" cy="431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3962400" y="2984500"/>
            <a:ext cx="0" cy="431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343400" y="2832100"/>
            <a:ext cx="0" cy="431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057400" y="3098800"/>
            <a:ext cx="0" cy="431800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2800">
              <a:latin typeface="Arial" charset="0"/>
            </a:endParaRPr>
          </a:p>
        </p:txBody>
      </p:sp>
      <p:sp>
        <p:nvSpPr>
          <p:cNvPr id="40969" name="AutoShape 9"/>
          <p:cNvSpPr>
            <a:spLocks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hlink"/>
              </a:gs>
              <a:gs pos="100000">
                <a:srgbClr val="FF99FF"/>
              </a:gs>
            </a:gsLst>
            <a:lin ang="5400000" scaled="1"/>
          </a:gra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u="sng" smtClean="0">
                <a:solidFill>
                  <a:srgbClr val="FFCC00"/>
                </a:solidFill>
              </a:rPr>
              <a:t>Câu hỏi</a:t>
            </a:r>
            <a:r>
              <a:rPr lang="en-US" b="1" i="1" smtClean="0">
                <a:solidFill>
                  <a:srgbClr val="FFCC00"/>
                </a:solidFill>
              </a:rPr>
              <a:t>: Khi trồng cây trên luống ta cần chú ý những gì?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i="1" u="sng" smtClean="0">
                <a:solidFill>
                  <a:srgbClr val="ED1B48"/>
                </a:solidFill>
              </a:rPr>
              <a:t>Trả lời</a:t>
            </a:r>
            <a:r>
              <a:rPr lang="en-US" smtClean="0">
                <a:solidFill>
                  <a:srgbClr val="ED1B48"/>
                </a:solidFill>
              </a:rPr>
              <a:t> : Khi trồng cây trên luống ta cần chú ý: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rgbClr val="ED1B48"/>
                </a:solidFill>
              </a:rPr>
              <a:t>- Khi </a:t>
            </a:r>
            <a:r>
              <a:rPr lang="vi-VN" smtClean="0">
                <a:solidFill>
                  <a:srgbClr val="ED1B48"/>
                </a:solidFill>
              </a:rPr>
              <a:t>đ</a:t>
            </a:r>
            <a:r>
              <a:rPr lang="en-US" smtClean="0">
                <a:solidFill>
                  <a:srgbClr val="ED1B48"/>
                </a:solidFill>
              </a:rPr>
              <a:t>ặt cây vào hốc không </a:t>
            </a:r>
            <a:r>
              <a:rPr lang="vi-VN" smtClean="0">
                <a:solidFill>
                  <a:srgbClr val="ED1B48"/>
                </a:solidFill>
              </a:rPr>
              <a:t>đ</a:t>
            </a:r>
            <a:r>
              <a:rPr lang="en-US" smtClean="0">
                <a:solidFill>
                  <a:srgbClr val="ED1B48"/>
                </a:solidFill>
              </a:rPr>
              <a:t>ể cho rễ cây bị cong ng</a:t>
            </a:r>
            <a:r>
              <a:rPr lang="vi-VN" smtClean="0">
                <a:solidFill>
                  <a:srgbClr val="ED1B48"/>
                </a:solidFill>
              </a:rPr>
              <a:t>ư</a:t>
            </a:r>
            <a:r>
              <a:rPr lang="en-US" smtClean="0">
                <a:solidFill>
                  <a:srgbClr val="ED1B48"/>
                </a:solidFill>
              </a:rPr>
              <a:t>ợc lên.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rgbClr val="ED1B48"/>
                </a:solidFill>
              </a:rPr>
              <a:t>- Sau khi trồng nên che cho cây từ 3 </a:t>
            </a:r>
            <a:r>
              <a:rPr lang="vi-VN" smtClean="0">
                <a:solidFill>
                  <a:srgbClr val="ED1B48"/>
                </a:solidFill>
              </a:rPr>
              <a:t>đ</a:t>
            </a:r>
            <a:r>
              <a:rPr lang="en-US" smtClean="0">
                <a:solidFill>
                  <a:srgbClr val="ED1B48"/>
                </a:solidFill>
              </a:rPr>
              <a:t>ến 4 ngày.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0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971800" y="381000"/>
            <a:ext cx="5943600" cy="430213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2800">
                <a:latin typeface="Arial" charset="0"/>
              </a:rPr>
              <a:t>2. TRỒNG CÂY TRONG CHẬU.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143000" y="1600200"/>
            <a:ext cx="7162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ớc 1: Đặt mảnh sành hoặc  ngói vỡ lên trên lỗ ở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áy chậu.</a:t>
            </a:r>
          </a:p>
        </p:txBody>
      </p:sp>
      <p:pic>
        <p:nvPicPr>
          <p:cNvPr id="3081" name="Picture 9" descr="090320093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5715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524000" y="2057400"/>
            <a:ext cx="6553200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40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vi-VN" sz="40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4000">
                <a:solidFill>
                  <a:srgbClr val="0000FF"/>
                </a:solidFill>
                <a:latin typeface="Arial" charset="0"/>
              </a:rPr>
              <a:t>ớc 2: Cho </a:t>
            </a:r>
            <a:r>
              <a:rPr lang="vi-VN" sz="40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0000FF"/>
                </a:solidFill>
                <a:latin typeface="Arial" charset="0"/>
              </a:rPr>
              <a:t>ất vào chậu.</a:t>
            </a:r>
          </a:p>
        </p:txBody>
      </p:sp>
      <p:pic>
        <p:nvPicPr>
          <p:cNvPr id="17414" name="Picture 6" descr="090320093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819400"/>
            <a:ext cx="6400800" cy="3733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219200" y="914400"/>
            <a:ext cx="7924800" cy="646113"/>
          </a:xfrm>
          <a:prstGeom prst="rect">
            <a:avLst/>
          </a:prstGeom>
          <a:solidFill>
            <a:srgbClr val="00CC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0000FF"/>
                </a:solidFill>
                <a:latin typeface="Arial" charset="0"/>
              </a:rPr>
              <a:t>B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ớc 3: Đặt cây vào chậu và lấp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ất.</a:t>
            </a:r>
          </a:p>
        </p:txBody>
      </p:sp>
      <p:pic>
        <p:nvPicPr>
          <p:cNvPr id="18443" name="Picture 11" descr="090320093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147888"/>
            <a:ext cx="6858000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447800" y="1766888"/>
            <a:ext cx="5313363" cy="708025"/>
          </a:xfrm>
          <a:prstGeom prst="rect">
            <a:avLst/>
          </a:prstGeom>
          <a:solidFill>
            <a:srgbClr val="FF99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B</a:t>
            </a:r>
            <a:r>
              <a:rPr lang="vi-VN" sz="4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ớc 4: T</a:t>
            </a:r>
            <a:r>
              <a:rPr lang="vi-VN" sz="4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ới n</a:t>
            </a:r>
            <a:r>
              <a:rPr lang="vi-VN" sz="4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ớc.</a:t>
            </a:r>
          </a:p>
        </p:txBody>
      </p:sp>
      <p:pic>
        <p:nvPicPr>
          <p:cNvPr id="21510" name="Picture 6" descr="090320093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8956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1428750" y="3144838"/>
            <a:ext cx="0" cy="492125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76600" y="3144838"/>
            <a:ext cx="0" cy="492125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648200" y="3449638"/>
            <a:ext cx="0" cy="492125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276600" y="3830638"/>
            <a:ext cx="0" cy="492125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962400" y="2954338"/>
            <a:ext cx="0" cy="492125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343400" y="2801938"/>
            <a:ext cx="0" cy="492125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057400" y="3068638"/>
            <a:ext cx="0" cy="492125"/>
          </a:xfrm>
          <a:prstGeom prst="horizont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CC00"/>
              </a:gs>
              <a:gs pos="100000">
                <a:srgbClr val="EFFD69"/>
              </a:gs>
            </a:gsLst>
            <a:lin ang="5400000" scaled="1"/>
          </a:gra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i="1" u="sng" smtClean="0">
                <a:solidFill>
                  <a:srgbClr val="0000FF"/>
                </a:solidFill>
              </a:rPr>
              <a:t>Câu hỏi</a:t>
            </a:r>
            <a:r>
              <a:rPr lang="en-US" sz="3600" smtClean="0">
                <a:solidFill>
                  <a:srgbClr val="0000FF"/>
                </a:solidFill>
              </a:rPr>
              <a:t>: Taị sao phải t</a:t>
            </a:r>
            <a:r>
              <a:rPr lang="vi-VN" sz="3600" smtClean="0">
                <a:solidFill>
                  <a:srgbClr val="0000FF"/>
                </a:solidFill>
              </a:rPr>
              <a:t>ư</a:t>
            </a:r>
            <a:r>
              <a:rPr lang="en-US" sz="3600" smtClean="0">
                <a:solidFill>
                  <a:srgbClr val="0000FF"/>
                </a:solidFill>
              </a:rPr>
              <a:t>ới nhẹ n</a:t>
            </a:r>
            <a:r>
              <a:rPr lang="vi-VN" sz="3600" smtClean="0">
                <a:solidFill>
                  <a:srgbClr val="0000FF"/>
                </a:solidFill>
              </a:rPr>
              <a:t>ư</a:t>
            </a:r>
            <a:r>
              <a:rPr lang="en-US" sz="3600" smtClean="0">
                <a:solidFill>
                  <a:srgbClr val="0000FF"/>
                </a:solidFill>
              </a:rPr>
              <a:t>ớc quanh gốc cây mới </a:t>
            </a:r>
            <a:r>
              <a:rPr lang="vi-VN" sz="3600" smtClean="0">
                <a:solidFill>
                  <a:srgbClr val="0000FF"/>
                </a:solidFill>
              </a:rPr>
              <a:t>đư</a:t>
            </a:r>
            <a:r>
              <a:rPr lang="en-US" sz="3600" smtClean="0">
                <a:solidFill>
                  <a:srgbClr val="0000FF"/>
                </a:solidFill>
              </a:rPr>
              <a:t>ợc trồng</a:t>
            </a:r>
            <a:r>
              <a:rPr lang="en-US" sz="3600" smtClean="0">
                <a:solidFill>
                  <a:srgbClr val="00CC00"/>
                </a:solidFill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i="1" u="sng" smtClean="0">
                <a:solidFill>
                  <a:srgbClr val="ED1B48"/>
                </a:solidFill>
              </a:rPr>
              <a:t>Trả lời</a:t>
            </a:r>
            <a:r>
              <a:rPr lang="en-US" sz="3600" smtClean="0">
                <a:solidFill>
                  <a:srgbClr val="ED1B48"/>
                </a:solidFill>
              </a:rPr>
              <a:t> : Phải t</a:t>
            </a:r>
            <a:r>
              <a:rPr lang="vi-VN" sz="3600" smtClean="0">
                <a:solidFill>
                  <a:srgbClr val="ED1B48"/>
                </a:solidFill>
              </a:rPr>
              <a:t>ư</a:t>
            </a:r>
            <a:r>
              <a:rPr lang="en-US" sz="3600" smtClean="0">
                <a:solidFill>
                  <a:srgbClr val="ED1B48"/>
                </a:solidFill>
              </a:rPr>
              <a:t>ới nhẹ n</a:t>
            </a:r>
            <a:r>
              <a:rPr lang="vi-VN" sz="3600" smtClean="0">
                <a:solidFill>
                  <a:srgbClr val="ED1B48"/>
                </a:solidFill>
              </a:rPr>
              <a:t>ư</a:t>
            </a:r>
            <a:r>
              <a:rPr lang="en-US" sz="3600" smtClean="0">
                <a:solidFill>
                  <a:srgbClr val="ED1B48"/>
                </a:solidFill>
              </a:rPr>
              <a:t>ớc quanh gốc cây mới </a:t>
            </a:r>
            <a:r>
              <a:rPr lang="vi-VN" sz="3600" smtClean="0">
                <a:solidFill>
                  <a:srgbClr val="ED1B48"/>
                </a:solidFill>
              </a:rPr>
              <a:t>đư</a:t>
            </a:r>
            <a:r>
              <a:rPr lang="en-US" sz="3600" smtClean="0">
                <a:solidFill>
                  <a:srgbClr val="ED1B48"/>
                </a:solidFill>
              </a:rPr>
              <a:t>ợc trồng vì: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smtClean="0">
                <a:solidFill>
                  <a:srgbClr val="ED1B48"/>
                </a:solidFill>
              </a:rPr>
              <a:t>- Giúp cho cây không bị nghiêng ngả và không bị héo.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09600"/>
            <a:ext cx="91440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800" b="1">
                <a:latin typeface="Arial" charset="0"/>
              </a:rPr>
              <a:t>1 . Tr</a:t>
            </a:r>
            <a:r>
              <a:rPr lang="vi-VN" sz="2800" b="1">
                <a:latin typeface="Arial" charset="0"/>
              </a:rPr>
              <a:t>ư</a:t>
            </a:r>
            <a:r>
              <a:rPr lang="en-US" sz="2800" b="1">
                <a:latin typeface="Arial" charset="0"/>
              </a:rPr>
              <a:t>ớc khi trồng rau, hoa phải tiến hành chọn cây con và làm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ất.</a:t>
            </a:r>
          </a:p>
          <a:p>
            <a:pPr marL="342900" indent="-342900" eaLnBrk="1" hangingPunct="1"/>
            <a:r>
              <a:rPr lang="en-US" sz="2800" b="1">
                <a:latin typeface="Arial" charset="0"/>
              </a:rPr>
              <a:t>2. Trồng cây rau, hoa </a:t>
            </a:r>
            <a:r>
              <a:rPr lang="vi-VN" sz="2800" b="1">
                <a:latin typeface="Arial" charset="0"/>
              </a:rPr>
              <a:t>đư</a:t>
            </a:r>
            <a:r>
              <a:rPr lang="en-US" sz="2800" b="1">
                <a:latin typeface="Arial" charset="0"/>
              </a:rPr>
              <a:t>ợc thực hiện theo trình tự sau:</a:t>
            </a:r>
          </a:p>
          <a:p>
            <a:pPr marL="342900" indent="-342900" eaLnBrk="1" hangingPunct="1"/>
            <a:r>
              <a:rPr lang="en-US" sz="2800" b="1" i="1">
                <a:solidFill>
                  <a:srgbClr val="0000FF"/>
                </a:solidFill>
                <a:latin typeface="Arial" charset="0"/>
              </a:rPr>
              <a:t>a.  Trồng cây trên luống:</a:t>
            </a:r>
            <a:r>
              <a:rPr lang="en-US" sz="2800">
                <a:latin typeface="Arial" charset="0"/>
              </a:rPr>
              <a:t>    </a:t>
            </a:r>
            <a:r>
              <a:rPr lang="en-US" sz="2800" b="1" i="1">
                <a:solidFill>
                  <a:srgbClr val="33CC33"/>
                </a:solidFill>
                <a:latin typeface="Arial" charset="0"/>
              </a:rPr>
              <a:t>b. Trồng cây trong chậu: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Xác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ịnh vị trí trồng.</a:t>
            </a:r>
            <a:r>
              <a:rPr lang="en-US" sz="2800">
                <a:latin typeface="Arial" charset="0"/>
              </a:rPr>
              <a:t>         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 *  Đặt mảnh sành hoặc</a:t>
            </a:r>
            <a:r>
              <a:rPr lang="en-US" sz="2800">
                <a:latin typeface="Arial" charset="0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Đào hốc</a:t>
            </a:r>
            <a:r>
              <a:rPr lang="en-US" sz="2800">
                <a:latin typeface="Arial" charset="0"/>
              </a:rPr>
              <a:t>                                 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mảnh ngói vỡ lên trên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Đặt cây vào hốc, vun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ất</a:t>
            </a:r>
            <a:r>
              <a:rPr lang="en-US" sz="2800">
                <a:latin typeface="Arial" charset="0"/>
              </a:rPr>
              <a:t>        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lỗ ở </a:t>
            </a:r>
            <a:r>
              <a:rPr lang="vi-VN" sz="2800">
                <a:solidFill>
                  <a:srgbClr val="33CC33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áy chậu.</a:t>
            </a:r>
          </a:p>
          <a:p>
            <a:pPr marL="342900" indent="-342900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 và ấn chặt.</a:t>
            </a:r>
            <a:r>
              <a:rPr lang="en-US" sz="2800">
                <a:latin typeface="Arial" charset="0"/>
              </a:rPr>
              <a:t>                               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*  Cho </a:t>
            </a:r>
            <a:r>
              <a:rPr lang="vi-VN" sz="2800">
                <a:solidFill>
                  <a:srgbClr val="33CC33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ất vào chậu.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T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ới n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ớc.</a:t>
            </a:r>
            <a:r>
              <a:rPr lang="en-US" sz="2800">
                <a:latin typeface="Arial" charset="0"/>
              </a:rPr>
              <a:t>                          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*  Đặt cây vào chậu và</a:t>
            </a:r>
          </a:p>
          <a:p>
            <a:pPr marL="342900" indent="-342900" eaLnBrk="1" hangingPunct="1"/>
            <a:r>
              <a:rPr lang="en-US" sz="2800">
                <a:solidFill>
                  <a:srgbClr val="33CC33"/>
                </a:solidFill>
                <a:latin typeface="Arial" charset="0"/>
              </a:rPr>
              <a:t>                                                     lấp </a:t>
            </a:r>
            <a:r>
              <a:rPr lang="vi-VN" sz="2800">
                <a:solidFill>
                  <a:srgbClr val="33CC33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ất.</a:t>
            </a:r>
          </a:p>
          <a:p>
            <a:pPr marL="342900" indent="-342900" eaLnBrk="1" hangingPunct="1"/>
            <a:r>
              <a:rPr lang="en-US" sz="2800">
                <a:latin typeface="Arial" charset="0"/>
              </a:rPr>
              <a:t>                                                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*  T</a:t>
            </a:r>
            <a:r>
              <a:rPr lang="vi-VN" sz="2800">
                <a:solidFill>
                  <a:srgbClr val="33CC33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ới n</a:t>
            </a:r>
            <a:r>
              <a:rPr lang="vi-VN" sz="2800">
                <a:solidFill>
                  <a:srgbClr val="33CC33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33CC33"/>
                </a:solidFill>
                <a:latin typeface="Arial" charset="0"/>
              </a:rPr>
              <a:t>ớc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228600"/>
            <a:ext cx="891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>
                <a:latin typeface="Arial" charset="0"/>
              </a:rPr>
              <a:t>  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>
                <a:solidFill>
                  <a:srgbClr val="CC0099"/>
                </a:solidFill>
                <a:latin typeface="Arial" charset="0"/>
              </a:rPr>
              <a:t>NHẬN XÉT VÀ DẶN DÒ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sz="4000" b="1">
              <a:solidFill>
                <a:srgbClr val="CC0099"/>
              </a:solidFill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CC0099"/>
                </a:solidFill>
                <a:latin typeface="Arial" charset="0"/>
              </a:rPr>
              <a:t> </a:t>
            </a:r>
            <a:r>
              <a:rPr lang="en-US" sz="4000" b="1" u="sng">
                <a:solidFill>
                  <a:srgbClr val="CC0099"/>
                </a:solidFill>
                <a:latin typeface="Arial" charset="0"/>
              </a:rPr>
              <a:t>BÀI SAU</a:t>
            </a:r>
            <a:r>
              <a:rPr lang="en-US" sz="4000" b="1">
                <a:solidFill>
                  <a:srgbClr val="CC0099"/>
                </a:solidFill>
                <a:latin typeface="Arial" charset="0"/>
              </a:rPr>
              <a:t> : TRỒNG CÂY RAU, HOA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CC0099"/>
                </a:solidFill>
                <a:latin typeface="Arial" charset="0"/>
              </a:rPr>
              <a:t>           (TIẾT 2)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87  L 0.25 0  L 0.125 0.11187  L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87  L 0.25 0  L 0.125 0.11187  L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187  L 0.25 0  L 0.125 0.11187  L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705600" cy="762000"/>
          </a:xfrm>
          <a:solidFill>
            <a:srgbClr val="FF99FF"/>
          </a:solidFill>
        </p:spPr>
        <p:txBody>
          <a:bodyPr/>
          <a:lstStyle/>
          <a:p>
            <a:pPr eaLnBrk="1" hangingPunct="1"/>
            <a:r>
              <a:rPr lang="en-US" sz="4200" b="1" smtClean="0">
                <a:solidFill>
                  <a:srgbClr val="0033CC"/>
                </a:solidFill>
              </a:rPr>
              <a:t>Vật liệu và dụng cụ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2000" y="1524000"/>
            <a:ext cx="77993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solidFill>
                  <a:srgbClr val="0033CC"/>
                </a:solidFill>
                <a:latin typeface="Arial" charset="0"/>
              </a:rPr>
              <a:t>- Cây rau hoặc cây hoa .</a:t>
            </a:r>
          </a:p>
          <a:p>
            <a:pPr eaLnBrk="1" hangingPunct="1">
              <a:buFontTx/>
              <a:buChar char="-"/>
            </a:pPr>
            <a:r>
              <a:rPr lang="en-US" sz="4000">
                <a:solidFill>
                  <a:srgbClr val="0033CC"/>
                </a:solidFill>
                <a:latin typeface="Arial" charset="0"/>
              </a:rPr>
              <a:t> Cào, dầm xới, bình t</a:t>
            </a:r>
            <a:r>
              <a:rPr lang="vi-VN" sz="4000">
                <a:solidFill>
                  <a:srgbClr val="0033CC"/>
                </a:solidFill>
                <a:latin typeface="Arial" charset="0"/>
              </a:rPr>
              <a:t>ư</a:t>
            </a:r>
            <a:r>
              <a:rPr lang="en-US" sz="4000">
                <a:solidFill>
                  <a:srgbClr val="0033CC"/>
                </a:solidFill>
                <a:latin typeface="Arial" charset="0"/>
              </a:rPr>
              <a:t>ới n</a:t>
            </a:r>
            <a:r>
              <a:rPr lang="vi-VN" sz="4000">
                <a:solidFill>
                  <a:srgbClr val="0033CC"/>
                </a:solidFill>
                <a:latin typeface="Arial" charset="0"/>
              </a:rPr>
              <a:t>ư</a:t>
            </a:r>
            <a:r>
              <a:rPr lang="en-US" sz="4000">
                <a:solidFill>
                  <a:srgbClr val="0033CC"/>
                </a:solidFill>
                <a:latin typeface="Arial" charset="0"/>
              </a:rPr>
              <a:t>ớc.</a:t>
            </a:r>
          </a:p>
          <a:p>
            <a:pPr eaLnBrk="1" hangingPunct="1">
              <a:buFontTx/>
              <a:buChar char="-"/>
            </a:pPr>
            <a:r>
              <a:rPr lang="en-US" sz="4000">
                <a:solidFill>
                  <a:srgbClr val="0033CC"/>
                </a:solidFill>
                <a:latin typeface="Arial" charset="0"/>
              </a:rPr>
              <a:t> Luống </a:t>
            </a:r>
            <a:r>
              <a:rPr lang="vi-VN" sz="4000">
                <a:solidFill>
                  <a:srgbClr val="0033CC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0033CC"/>
                </a:solidFill>
                <a:latin typeface="Arial" charset="0"/>
              </a:rPr>
              <a:t>ất hoặc chậu trồng cây.</a:t>
            </a:r>
          </a:p>
          <a:p>
            <a:pPr eaLnBrk="1" hangingPunct="1"/>
            <a:endParaRPr lang="en-US" sz="400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5124" name="Picture 4" descr="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114800"/>
            <a:ext cx="563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581400"/>
            <a:ext cx="9144000" cy="3276600"/>
            <a:chOff x="3072" y="2490"/>
            <a:chExt cx="2049" cy="1071"/>
          </a:xfrm>
        </p:grpSpPr>
        <p:sp>
          <p:nvSpPr>
            <p:cNvPr id="5126" name="AutoShape 7"/>
            <p:cNvSpPr>
              <a:spLocks noChangeArrowheads="1"/>
            </p:cNvSpPr>
            <p:nvPr/>
          </p:nvSpPr>
          <p:spPr bwMode="auto">
            <a:xfrm>
              <a:off x="3120" y="2775"/>
              <a:ext cx="33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27" name="AutoShape 8"/>
            <p:cNvSpPr>
              <a:spLocks noChangeArrowheads="1"/>
            </p:cNvSpPr>
            <p:nvPr/>
          </p:nvSpPr>
          <p:spPr bwMode="auto">
            <a:xfrm>
              <a:off x="3717" y="3312"/>
              <a:ext cx="384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28" name="AutoShape 9"/>
            <p:cNvSpPr>
              <a:spLocks noChangeArrowheads="1"/>
            </p:cNvSpPr>
            <p:nvPr/>
          </p:nvSpPr>
          <p:spPr bwMode="auto">
            <a:xfrm>
              <a:off x="3225" y="3225"/>
              <a:ext cx="432" cy="33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29" name="AutoShape 10"/>
            <p:cNvSpPr>
              <a:spLocks noChangeArrowheads="1"/>
            </p:cNvSpPr>
            <p:nvPr/>
          </p:nvSpPr>
          <p:spPr bwMode="auto">
            <a:xfrm>
              <a:off x="3312" y="2604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0" name="AutoShape 11"/>
            <p:cNvSpPr>
              <a:spLocks noChangeArrowheads="1"/>
            </p:cNvSpPr>
            <p:nvPr/>
          </p:nvSpPr>
          <p:spPr bwMode="auto">
            <a:xfrm>
              <a:off x="4143" y="3351"/>
              <a:ext cx="354" cy="17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1" name="AutoShape 12"/>
            <p:cNvSpPr>
              <a:spLocks noChangeArrowheads="1"/>
            </p:cNvSpPr>
            <p:nvPr/>
          </p:nvSpPr>
          <p:spPr bwMode="auto">
            <a:xfrm>
              <a:off x="4545" y="3303"/>
              <a:ext cx="288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2" name="AutoShape 13"/>
            <p:cNvSpPr>
              <a:spLocks noChangeArrowheads="1"/>
            </p:cNvSpPr>
            <p:nvPr/>
          </p:nvSpPr>
          <p:spPr bwMode="auto">
            <a:xfrm>
              <a:off x="4881" y="3240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3" name="AutoShape 14"/>
            <p:cNvSpPr>
              <a:spLocks noChangeArrowheads="1"/>
            </p:cNvSpPr>
            <p:nvPr/>
          </p:nvSpPr>
          <p:spPr bwMode="auto">
            <a:xfrm>
              <a:off x="3552" y="2490"/>
              <a:ext cx="192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5134" name="AutoShape 15"/>
            <p:cNvSpPr>
              <a:spLocks noChangeArrowheads="1"/>
            </p:cNvSpPr>
            <p:nvPr/>
          </p:nvSpPr>
          <p:spPr bwMode="auto">
            <a:xfrm>
              <a:off x="3072" y="2976"/>
              <a:ext cx="384" cy="192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0" grpId="1" animBg="1"/>
      <p:bldP spid="32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en-US" sz="3200" b="1" smtClean="0"/>
              <a:t>HOẠT ĐỘNG 1: </a:t>
            </a:r>
            <a:r>
              <a:rPr lang="en-US" sz="3600" b="1" smtClean="0">
                <a:solidFill>
                  <a:schemeClr val="tx1"/>
                </a:solidFill>
              </a:rPr>
              <a:t>Tìm hiểu quy trình kĩ thuật trồng cây con</a:t>
            </a:r>
            <a:r>
              <a:rPr lang="en-US" sz="3600" smtClean="0"/>
              <a:t>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95400"/>
            <a:ext cx="8915400" cy="394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b="1" i="1" u="sng">
                <a:latin typeface="Arial" charset="0"/>
              </a:rPr>
              <a:t>B</a:t>
            </a:r>
            <a:r>
              <a:rPr lang="vi-VN" b="1" i="1" u="sng">
                <a:latin typeface="Arial" charset="0"/>
              </a:rPr>
              <a:t>ư</a:t>
            </a:r>
            <a:r>
              <a:rPr lang="en-US" b="1" i="1" u="sng">
                <a:latin typeface="Arial" charset="0"/>
              </a:rPr>
              <a:t>ớc 1</a:t>
            </a:r>
            <a:r>
              <a:rPr lang="en-US" b="1">
                <a:latin typeface="Arial" charset="0"/>
              </a:rPr>
              <a:t>: Chuẩn bị cây rau, hoa tr</a:t>
            </a:r>
            <a:r>
              <a:rPr lang="vi-VN" b="1">
                <a:latin typeface="Arial" charset="0"/>
              </a:rPr>
              <a:t>ư</a:t>
            </a:r>
            <a:r>
              <a:rPr lang="en-US" b="1">
                <a:latin typeface="Arial" charset="0"/>
              </a:rPr>
              <a:t>ớc khi trồng.</a:t>
            </a:r>
          </a:p>
          <a:p>
            <a:pPr eaLnBrk="1" hangingPunct="1"/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-Tại sao phải chọn cây con khoẻ, không cong queo, gầy yếu, và không bị sâu bệnh,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ứt rễ, gãy ngọn?</a:t>
            </a:r>
          </a:p>
          <a:p>
            <a:pPr eaLnBrk="1" hangingPunct="1"/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CC00FF"/>
                </a:solidFill>
                <a:latin typeface="Arial" charset="0"/>
              </a:rPr>
              <a:t>- Vì cây con </a:t>
            </a:r>
            <a:r>
              <a:rPr lang="vi-VN">
                <a:solidFill>
                  <a:srgbClr val="CC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CC00FF"/>
                </a:solidFill>
                <a:latin typeface="Arial" charset="0"/>
              </a:rPr>
              <a:t>em trồng phải mập khoẻ, không bị sâu bệnh thì sau khi trồng mới nhanh bén rễ và phát triển tốt.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3072" y="2490"/>
            <a:chExt cx="2049" cy="1071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3120" y="2775"/>
              <a:ext cx="33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3717" y="3312"/>
              <a:ext cx="384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3225" y="3225"/>
              <a:ext cx="432" cy="33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3312" y="2604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>
              <a:off x="4143" y="3351"/>
              <a:ext cx="354" cy="17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4545" y="3303"/>
              <a:ext cx="288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4881" y="3240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3552" y="2490"/>
              <a:ext cx="192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  <p:sp>
          <p:nvSpPr>
            <p:cNvPr id="6157" name="AutoShape 13"/>
            <p:cNvSpPr>
              <a:spLocks noChangeArrowheads="1"/>
            </p:cNvSpPr>
            <p:nvPr/>
          </p:nvSpPr>
          <p:spPr bwMode="auto">
            <a:xfrm>
              <a:off x="3072" y="2976"/>
              <a:ext cx="384" cy="192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800">
                <a:latin typeface="Arial" charset="0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 descr="Bouquet"/>
          <p:cNvSpPr txBox="1">
            <a:spLocks noChangeArrowheads="1"/>
          </p:cNvSpPr>
          <p:nvPr/>
        </p:nvSpPr>
        <p:spPr bwMode="auto">
          <a:xfrm>
            <a:off x="914400" y="1752600"/>
            <a:ext cx="7315200" cy="33242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pattFill prst="pct5">
              <a:fgClr>
                <a:srgbClr val="00CC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3600" b="1" i="1" u="sng">
                <a:latin typeface="Arial" charset="0"/>
              </a:rPr>
              <a:t>B</a:t>
            </a:r>
            <a:r>
              <a:rPr lang="vi-VN" sz="3600" b="1" i="1" u="sng">
                <a:latin typeface="Arial" charset="0"/>
              </a:rPr>
              <a:t>ư</a:t>
            </a:r>
            <a:r>
              <a:rPr lang="en-US" sz="3600" b="1" i="1" u="sng">
                <a:latin typeface="Arial" charset="0"/>
              </a:rPr>
              <a:t>ớc 2</a:t>
            </a:r>
            <a:r>
              <a:rPr lang="en-US" sz="3600" b="1">
                <a:latin typeface="Arial" charset="0"/>
              </a:rPr>
              <a:t>: Chuẩn bị </a:t>
            </a:r>
            <a:r>
              <a:rPr lang="vi-VN" sz="3600" b="1">
                <a:latin typeface="Arial" charset="0"/>
              </a:rPr>
              <a:t>đ</a:t>
            </a:r>
            <a:r>
              <a:rPr lang="en-US" sz="3600" b="1">
                <a:latin typeface="Arial" charset="0"/>
              </a:rPr>
              <a:t>ất tr</a:t>
            </a:r>
            <a:r>
              <a:rPr lang="vi-VN" sz="3600" b="1">
                <a:latin typeface="Arial" charset="0"/>
              </a:rPr>
              <a:t>ư</a:t>
            </a:r>
            <a:r>
              <a:rPr lang="en-US" sz="3600" b="1">
                <a:latin typeface="Arial" charset="0"/>
              </a:rPr>
              <a:t>ớc khi trồng.</a:t>
            </a:r>
          </a:p>
          <a:p>
            <a:pPr eaLnBrk="1" hangingPunct="1"/>
            <a:r>
              <a:rPr lang="en-US" sz="3600">
                <a:latin typeface="Arial" charset="0"/>
              </a:rPr>
              <a:t> 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-Cần chuẩn bị 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ất trồng cây con nh</a:t>
            </a:r>
            <a:r>
              <a:rPr lang="vi-VN" sz="36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00FF"/>
                </a:solidFill>
                <a:latin typeface="Arial" charset="0"/>
              </a:rPr>
              <a:t> thế nào?</a:t>
            </a:r>
          </a:p>
          <a:p>
            <a:pPr eaLnBrk="1" hangingPunct="1"/>
            <a:r>
              <a:rPr lang="en-US" sz="3600">
                <a:latin typeface="Arial" charset="0"/>
              </a:rPr>
              <a:t> </a:t>
            </a:r>
            <a:r>
              <a:rPr lang="en-US" sz="3600">
                <a:solidFill>
                  <a:srgbClr val="CC00FF"/>
                </a:solidFill>
                <a:latin typeface="Arial" charset="0"/>
              </a:rPr>
              <a:t>- Đất trồng cây con cần </a:t>
            </a:r>
            <a:r>
              <a:rPr lang="vi-VN" sz="3600">
                <a:solidFill>
                  <a:srgbClr val="CC00FF"/>
                </a:solidFill>
                <a:latin typeface="Arial" charset="0"/>
              </a:rPr>
              <a:t>đư</a:t>
            </a:r>
            <a:r>
              <a:rPr lang="en-US" sz="3600">
                <a:solidFill>
                  <a:srgbClr val="CC00FF"/>
                </a:solidFill>
                <a:latin typeface="Arial" charset="0"/>
              </a:rPr>
              <a:t>ợc làm nhỏ, t</a:t>
            </a:r>
            <a:r>
              <a:rPr lang="vi-VN" sz="3600">
                <a:solidFill>
                  <a:srgbClr val="CC00FF"/>
                </a:solidFill>
                <a:latin typeface="Arial" charset="0"/>
              </a:rPr>
              <a:t>ơ</a:t>
            </a:r>
            <a:r>
              <a:rPr lang="en-US" sz="3600">
                <a:solidFill>
                  <a:srgbClr val="CC00FF"/>
                </a:solidFill>
                <a:latin typeface="Arial" charset="0"/>
              </a:rPr>
              <a:t>i xốp, sạch cỏ dại.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523875" y="5029200"/>
            <a:ext cx="9439275" cy="1828800"/>
            <a:chOff x="3072" y="2490"/>
            <a:chExt cx="2049" cy="1071"/>
          </a:xfrm>
        </p:grpSpPr>
        <p:sp>
          <p:nvSpPr>
            <p:cNvPr id="7172" name="AutoShape 5"/>
            <p:cNvSpPr>
              <a:spLocks noChangeArrowheads="1"/>
            </p:cNvSpPr>
            <p:nvPr/>
          </p:nvSpPr>
          <p:spPr bwMode="auto">
            <a:xfrm>
              <a:off x="3120" y="2775"/>
              <a:ext cx="33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3" name="AutoShape 6"/>
            <p:cNvSpPr>
              <a:spLocks noChangeArrowheads="1"/>
            </p:cNvSpPr>
            <p:nvPr/>
          </p:nvSpPr>
          <p:spPr bwMode="auto">
            <a:xfrm>
              <a:off x="3717" y="3312"/>
              <a:ext cx="384" cy="240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4" name="AutoShape 7"/>
            <p:cNvSpPr>
              <a:spLocks noChangeArrowheads="1"/>
            </p:cNvSpPr>
            <p:nvPr/>
          </p:nvSpPr>
          <p:spPr bwMode="auto">
            <a:xfrm>
              <a:off x="3225" y="3225"/>
              <a:ext cx="432" cy="33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5" name="AutoShape 8"/>
            <p:cNvSpPr>
              <a:spLocks noChangeArrowheads="1"/>
            </p:cNvSpPr>
            <p:nvPr/>
          </p:nvSpPr>
          <p:spPr bwMode="auto">
            <a:xfrm>
              <a:off x="3312" y="2604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6" name="AutoShape 9"/>
            <p:cNvSpPr>
              <a:spLocks noChangeArrowheads="1"/>
            </p:cNvSpPr>
            <p:nvPr/>
          </p:nvSpPr>
          <p:spPr bwMode="auto">
            <a:xfrm>
              <a:off x="4143" y="3351"/>
              <a:ext cx="354" cy="17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7" name="AutoShape 10"/>
            <p:cNvSpPr>
              <a:spLocks noChangeArrowheads="1"/>
            </p:cNvSpPr>
            <p:nvPr/>
          </p:nvSpPr>
          <p:spPr bwMode="auto">
            <a:xfrm>
              <a:off x="4545" y="3303"/>
              <a:ext cx="288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8" name="AutoShape 11"/>
            <p:cNvSpPr>
              <a:spLocks noChangeArrowheads="1"/>
            </p:cNvSpPr>
            <p:nvPr/>
          </p:nvSpPr>
          <p:spPr bwMode="auto">
            <a:xfrm>
              <a:off x="4881" y="3240"/>
              <a:ext cx="240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9" name="AutoShape 12"/>
            <p:cNvSpPr>
              <a:spLocks noChangeArrowheads="1"/>
            </p:cNvSpPr>
            <p:nvPr/>
          </p:nvSpPr>
          <p:spPr bwMode="auto">
            <a:xfrm>
              <a:off x="3552" y="2490"/>
              <a:ext cx="192" cy="96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80" name="AutoShape 13"/>
            <p:cNvSpPr>
              <a:spLocks noChangeArrowheads="1"/>
            </p:cNvSpPr>
            <p:nvPr/>
          </p:nvSpPr>
          <p:spPr bwMode="auto">
            <a:xfrm>
              <a:off x="3072" y="2976"/>
              <a:ext cx="384" cy="192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86800" y="1981200"/>
            <a:ext cx="762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-25400"/>
            <a:ext cx="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chemeClr val="tx2"/>
                </a:solidFill>
                <a:latin typeface="Arial" charset="0"/>
              </a:rPr>
              <a:t>HOẠT ĐỘNG 2: </a:t>
            </a:r>
            <a:r>
              <a:rPr lang="en-US" sz="4000" b="1">
                <a:latin typeface="Arial" charset="0"/>
              </a:rPr>
              <a:t>Các cách trồng cây con</a:t>
            </a:r>
            <a:r>
              <a:rPr lang="en-US" sz="40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smtClean="0"/>
              <a:t>1. Trồng cây trên luống.</a:t>
            </a:r>
          </a:p>
          <a:p>
            <a:pPr eaLnBrk="1" hangingPunct="1">
              <a:buFontTx/>
              <a:buNone/>
            </a:pPr>
            <a:r>
              <a:rPr lang="en-US" sz="4400" smtClean="0"/>
              <a:t>2. Trồng cây trong chậu </a:t>
            </a:r>
          </a:p>
        </p:txBody>
      </p:sp>
      <p:pic>
        <p:nvPicPr>
          <p:cNvPr id="35846" name="Picture 6" descr="09032009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B</a:t>
            </a:r>
            <a:r>
              <a:rPr lang="vi-VN" sz="4000" smtClean="0">
                <a:solidFill>
                  <a:srgbClr val="0000FF"/>
                </a:solidFill>
              </a:rPr>
              <a:t>ư</a:t>
            </a:r>
            <a:r>
              <a:rPr lang="en-US" sz="4000" smtClean="0">
                <a:solidFill>
                  <a:srgbClr val="0000FF"/>
                </a:solidFill>
              </a:rPr>
              <a:t>ớc 1: Xác </a:t>
            </a:r>
            <a:r>
              <a:rPr lang="vi-VN" sz="4000" smtClean="0">
                <a:solidFill>
                  <a:srgbClr val="0000FF"/>
                </a:solidFill>
              </a:rPr>
              <a:t>đ</a:t>
            </a:r>
            <a:r>
              <a:rPr lang="en-US" sz="4000" smtClean="0">
                <a:solidFill>
                  <a:srgbClr val="0000FF"/>
                </a:solidFill>
              </a:rPr>
              <a:t>ịnh vị trí trồng cây.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752600" y="228600"/>
            <a:ext cx="5789613" cy="492125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FF99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1. TRỒNG CÂY TRÊN LUỐNG.</a:t>
            </a:r>
          </a:p>
        </p:txBody>
      </p:sp>
      <p:pic>
        <p:nvPicPr>
          <p:cNvPr id="36868" name="Picture 4" descr="09032009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962400" y="3048000"/>
            <a:ext cx="0" cy="685800"/>
          </a:xfrm>
          <a:prstGeom prst="line">
            <a:avLst/>
          </a:prstGeom>
          <a:noFill/>
          <a:ln w="9525">
            <a:solidFill>
              <a:srgbClr val="1CFF0D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648200" y="3048000"/>
            <a:ext cx="0" cy="685800"/>
          </a:xfrm>
          <a:prstGeom prst="line">
            <a:avLst/>
          </a:prstGeom>
          <a:noFill/>
          <a:ln w="9525">
            <a:solidFill>
              <a:srgbClr val="1CFF0D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962400" y="3048000"/>
            <a:ext cx="685800" cy="0"/>
          </a:xfrm>
          <a:prstGeom prst="line">
            <a:avLst/>
          </a:prstGeom>
          <a:noFill/>
          <a:ln w="9525">
            <a:solidFill>
              <a:srgbClr val="1CFF0D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2362200"/>
            <a:ext cx="3103563" cy="9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>
                <a:solidFill>
                  <a:srgbClr val="FF0066"/>
                </a:solidFill>
                <a:latin typeface="Arial" charset="0"/>
              </a:rPr>
              <a:t>Khoảng cách cây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9" grpId="0" animBg="1"/>
      <p:bldP spid="36870" grpId="0" animBg="1"/>
      <p:bldP spid="36871" grpId="0" animBg="1"/>
      <p:bldP spid="368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B</a:t>
            </a:r>
            <a:r>
              <a:rPr lang="vi-VN" sz="4000" smtClean="0">
                <a:solidFill>
                  <a:srgbClr val="0000FF"/>
                </a:solidFill>
              </a:rPr>
              <a:t>ư</a:t>
            </a:r>
            <a:r>
              <a:rPr lang="en-US" sz="4000" smtClean="0">
                <a:solidFill>
                  <a:srgbClr val="0000FF"/>
                </a:solidFill>
              </a:rPr>
              <a:t>ớc 2: Đào hốc .</a:t>
            </a:r>
          </a:p>
        </p:txBody>
      </p:sp>
      <p:pic>
        <p:nvPicPr>
          <p:cNvPr id="37891" name="Picture 3" descr="090320093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B</a:t>
            </a:r>
            <a:r>
              <a:rPr lang="vi-VN" sz="4000" smtClean="0">
                <a:solidFill>
                  <a:srgbClr val="0000FF"/>
                </a:solidFill>
              </a:rPr>
              <a:t>ư</a:t>
            </a:r>
            <a:r>
              <a:rPr lang="en-US" sz="4000" smtClean="0">
                <a:solidFill>
                  <a:srgbClr val="0000FF"/>
                </a:solidFill>
              </a:rPr>
              <a:t>ớc 3: Trồng cây</a:t>
            </a:r>
            <a:r>
              <a:rPr lang="en-US" sz="4000" smtClean="0"/>
              <a:t> .</a:t>
            </a:r>
          </a:p>
        </p:txBody>
      </p:sp>
      <p:pic>
        <p:nvPicPr>
          <p:cNvPr id="38915" name="Picture 3" descr="09032009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0000FF"/>
                </a:solidFill>
              </a:rPr>
              <a:t>B</a:t>
            </a:r>
            <a:r>
              <a:rPr lang="vi-VN" sz="4000" smtClean="0">
                <a:solidFill>
                  <a:srgbClr val="0000FF"/>
                </a:solidFill>
              </a:rPr>
              <a:t>ư</a:t>
            </a:r>
            <a:r>
              <a:rPr lang="en-US" sz="4000" smtClean="0">
                <a:solidFill>
                  <a:srgbClr val="0000FF"/>
                </a:solidFill>
              </a:rPr>
              <a:t>ớc 4: T</a:t>
            </a:r>
            <a:r>
              <a:rPr lang="vi-VN" sz="4000" smtClean="0">
                <a:solidFill>
                  <a:srgbClr val="0000FF"/>
                </a:solidFill>
              </a:rPr>
              <a:t>ư</a:t>
            </a:r>
            <a:r>
              <a:rPr lang="en-US" sz="4000" smtClean="0">
                <a:solidFill>
                  <a:srgbClr val="0000FF"/>
                </a:solidFill>
              </a:rPr>
              <a:t>ới n</a:t>
            </a:r>
            <a:r>
              <a:rPr lang="vi-VN" sz="4000" smtClean="0">
                <a:solidFill>
                  <a:srgbClr val="0000FF"/>
                </a:solidFill>
              </a:rPr>
              <a:t>ư</a:t>
            </a:r>
            <a:r>
              <a:rPr lang="en-US" sz="4000" smtClean="0">
                <a:solidFill>
                  <a:srgbClr val="0000FF"/>
                </a:solidFill>
              </a:rPr>
              <a:t>ớc.</a:t>
            </a:r>
          </a:p>
        </p:txBody>
      </p:sp>
      <p:pic>
        <p:nvPicPr>
          <p:cNvPr id="39939" name="Picture 3" descr="09032009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594</Words>
  <Application>Microsoft Office PowerPoint</Application>
  <PresentationFormat>On-screen Show (4:3)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Wingdings</vt:lpstr>
      <vt:lpstr>Default Design</vt:lpstr>
      <vt:lpstr>Slide 1</vt:lpstr>
      <vt:lpstr>Vật liệu và dụng cụ</vt:lpstr>
      <vt:lpstr>HOẠT ĐỘNG 1: Tìm hiểu quy trình kĩ thuật trồng cây con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CSTeam</cp:lastModifiedBy>
  <cp:revision>24</cp:revision>
  <dcterms:created xsi:type="dcterms:W3CDTF">2001-12-31T18:57:18Z</dcterms:created>
  <dcterms:modified xsi:type="dcterms:W3CDTF">2016-06-30T01:12:57Z</dcterms:modified>
</cp:coreProperties>
</file>