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7" r:id="rId2"/>
    <p:sldId id="279" r:id="rId3"/>
    <p:sldId id="293" r:id="rId4"/>
    <p:sldId id="294" r:id="rId5"/>
    <p:sldId id="287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70"/>
    <a:srgbClr val="990099"/>
    <a:srgbClr val="00CC00"/>
    <a:srgbClr val="FF0066"/>
    <a:srgbClr val="CC0099"/>
    <a:srgbClr val="D60093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4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9679B671-2387-4707-8ECD-5DCA2619B5B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DC2D59-06C5-4DB5-A592-D85E6EDD59F6}" type="slidenum">
              <a:rPr lang="en-US"/>
              <a:pPr/>
              <a:t>1</a:t>
            </a:fld>
            <a:endParaRPr lang="en-US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FBBF88-1B02-438A-B01B-40AA2F909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00337C-6841-4FA4-A014-AFD2FB7878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6ADB85-6000-4B1D-9884-1A3D06F511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795789-49EA-4001-ACDD-D31A4F28DF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69D8F1-B68A-4048-8679-D6C50F5386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551EEC-A3BB-4B9B-8DDA-150B151079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2D6E7E-B9C6-4BD2-BBCF-223B36480F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408A61-7EA4-46B4-8E41-16AC8AF054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E4633-7ACE-42E4-971C-B4FBECC67B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C7880-31A0-4136-A677-01AAE02723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7A95E9-C3FF-450B-92B8-BCC8BEDB4E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69763C21-915C-43A9-A25E-05F03BAC82A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533400" y="381000"/>
            <a:ext cx="8305800" cy="3048000"/>
          </a:xfrm>
          <a:prstGeom prst="rect">
            <a:avLst/>
          </a:prstGeom>
          <a:noFill/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800" b="1">
                <a:solidFill>
                  <a:schemeClr val="accent2"/>
                </a:solidFill>
                <a:latin typeface="Arial" charset="0"/>
              </a:rPr>
              <a:t>		</a:t>
            </a:r>
            <a:endParaRPr lang="en-US" sz="3600" b="1">
              <a:solidFill>
                <a:srgbClr val="ED1B48"/>
              </a:solidFill>
              <a:latin typeface="Arial" charset="0"/>
            </a:endParaRPr>
          </a:p>
          <a:p>
            <a:pPr algn="ctr" eaLnBrk="1" hangingPunct="1"/>
            <a:r>
              <a:rPr lang="en-US" sz="3600" b="1">
                <a:solidFill>
                  <a:srgbClr val="ED1B48"/>
                </a:solidFill>
                <a:latin typeface="Arial" charset="0"/>
              </a:rPr>
              <a:t>          </a:t>
            </a:r>
            <a:r>
              <a:rPr lang="en-US" b="1">
                <a:solidFill>
                  <a:srgbClr val="ED1B48"/>
                </a:solidFill>
                <a:latin typeface="Arial" charset="0"/>
              </a:rPr>
              <a:t>			</a:t>
            </a:r>
            <a:r>
              <a:rPr lang="en-US" b="1">
                <a:solidFill>
                  <a:srgbClr val="0033CC"/>
                </a:solidFill>
                <a:latin typeface="Arial" charset="0"/>
              </a:rPr>
              <a:t>	</a:t>
            </a: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393700" y="254000"/>
            <a:ext cx="8534400" cy="6096000"/>
            <a:chOff x="248" y="160"/>
            <a:chExt cx="5376" cy="3840"/>
          </a:xfrm>
        </p:grpSpPr>
        <p:sp>
          <p:nvSpPr>
            <p:cNvPr id="3090" name="Line 4"/>
            <p:cNvSpPr>
              <a:spLocks noChangeShapeType="1"/>
            </p:cNvSpPr>
            <p:nvPr/>
          </p:nvSpPr>
          <p:spPr bwMode="auto">
            <a:xfrm>
              <a:off x="248" y="160"/>
              <a:ext cx="537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Line 5"/>
            <p:cNvSpPr>
              <a:spLocks noChangeShapeType="1"/>
            </p:cNvSpPr>
            <p:nvPr/>
          </p:nvSpPr>
          <p:spPr bwMode="auto">
            <a:xfrm>
              <a:off x="248" y="160"/>
              <a:ext cx="0" cy="38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Line 6"/>
            <p:cNvSpPr>
              <a:spLocks noChangeShapeType="1"/>
            </p:cNvSpPr>
            <p:nvPr/>
          </p:nvSpPr>
          <p:spPr bwMode="auto">
            <a:xfrm>
              <a:off x="5624" y="160"/>
              <a:ext cx="0" cy="38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6" name="Line 7"/>
          <p:cNvSpPr>
            <a:spLocks noChangeShapeType="1"/>
          </p:cNvSpPr>
          <p:nvPr/>
        </p:nvSpPr>
        <p:spPr bwMode="auto">
          <a:xfrm>
            <a:off x="403225" y="6346825"/>
            <a:ext cx="8534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33400" y="4395788"/>
            <a:ext cx="8077200" cy="1700212"/>
            <a:chOff x="3072" y="2490"/>
            <a:chExt cx="2049" cy="1071"/>
          </a:xfrm>
        </p:grpSpPr>
        <p:sp>
          <p:nvSpPr>
            <p:cNvPr id="3081" name="AutoShape 10"/>
            <p:cNvSpPr>
              <a:spLocks noChangeArrowheads="1"/>
            </p:cNvSpPr>
            <p:nvPr/>
          </p:nvSpPr>
          <p:spPr bwMode="auto">
            <a:xfrm>
              <a:off x="3120" y="2775"/>
              <a:ext cx="336" cy="14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2" name="AutoShape 11"/>
            <p:cNvSpPr>
              <a:spLocks noChangeArrowheads="1"/>
            </p:cNvSpPr>
            <p:nvPr/>
          </p:nvSpPr>
          <p:spPr bwMode="auto">
            <a:xfrm>
              <a:off x="3717" y="3312"/>
              <a:ext cx="384" cy="240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3" name="AutoShape 12"/>
            <p:cNvSpPr>
              <a:spLocks noChangeArrowheads="1"/>
            </p:cNvSpPr>
            <p:nvPr/>
          </p:nvSpPr>
          <p:spPr bwMode="auto">
            <a:xfrm>
              <a:off x="3225" y="3225"/>
              <a:ext cx="432" cy="33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4" name="AutoShape 13"/>
            <p:cNvSpPr>
              <a:spLocks noChangeArrowheads="1"/>
            </p:cNvSpPr>
            <p:nvPr/>
          </p:nvSpPr>
          <p:spPr bwMode="auto">
            <a:xfrm>
              <a:off x="3312" y="2604"/>
              <a:ext cx="240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5" name="AutoShape 14"/>
            <p:cNvSpPr>
              <a:spLocks noChangeArrowheads="1"/>
            </p:cNvSpPr>
            <p:nvPr/>
          </p:nvSpPr>
          <p:spPr bwMode="auto">
            <a:xfrm>
              <a:off x="4143" y="3351"/>
              <a:ext cx="354" cy="17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6" name="AutoShape 15"/>
            <p:cNvSpPr>
              <a:spLocks noChangeArrowheads="1"/>
            </p:cNvSpPr>
            <p:nvPr/>
          </p:nvSpPr>
          <p:spPr bwMode="auto">
            <a:xfrm>
              <a:off x="4545" y="3303"/>
              <a:ext cx="288" cy="144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7" name="AutoShape 16"/>
            <p:cNvSpPr>
              <a:spLocks noChangeArrowheads="1"/>
            </p:cNvSpPr>
            <p:nvPr/>
          </p:nvSpPr>
          <p:spPr bwMode="auto">
            <a:xfrm>
              <a:off x="4881" y="3240"/>
              <a:ext cx="240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8" name="AutoShape 17"/>
            <p:cNvSpPr>
              <a:spLocks noChangeArrowheads="1"/>
            </p:cNvSpPr>
            <p:nvPr/>
          </p:nvSpPr>
          <p:spPr bwMode="auto">
            <a:xfrm>
              <a:off x="3552" y="2490"/>
              <a:ext cx="192" cy="96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3089" name="AutoShape 18"/>
            <p:cNvSpPr>
              <a:spLocks noChangeArrowheads="1"/>
            </p:cNvSpPr>
            <p:nvPr/>
          </p:nvSpPr>
          <p:spPr bwMode="auto">
            <a:xfrm>
              <a:off x="3072" y="2976"/>
              <a:ext cx="384" cy="192"/>
            </a:xfrm>
            <a:prstGeom prst="su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</p:grpSp>
      <p:pic>
        <p:nvPicPr>
          <p:cNvPr id="3078" name="Picture 19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3505200"/>
            <a:ext cx="20288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457200" y="685800"/>
            <a:ext cx="8686800" cy="2216150"/>
          </a:xfrm>
          <a:prstGeom prst="rect">
            <a:avLst/>
          </a:prstGeom>
          <a:noFill/>
          <a:ln w="9525" algn="ctr">
            <a:solidFill>
              <a:srgbClr val="1CFF0D">
                <a:alpha val="39999"/>
              </a:srgbClr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/>
            <a:r>
              <a:rPr lang="en-US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600">
                <a:solidFill>
                  <a:srgbClr val="FF0000"/>
                </a:solidFill>
                <a:latin typeface="Arial" charset="0"/>
              </a:rPr>
              <a:t>BÀI </a:t>
            </a:r>
          </a:p>
          <a:p>
            <a:pPr algn="ctr" eaLnBrk="1" hangingPunct="1"/>
            <a:r>
              <a:rPr lang="en-US" sz="3600">
                <a:solidFill>
                  <a:srgbClr val="FF0000"/>
                </a:solidFill>
                <a:latin typeface="Arial" charset="0"/>
              </a:rPr>
              <a:t>CHăM SÚC CÂY RAU, HOA (TIẾT 2)</a:t>
            </a:r>
          </a:p>
          <a:p>
            <a:pPr algn="ctr" eaLnBrk="1" hangingPunct="1"/>
            <a:r>
              <a:rPr lang="en-US" sz="3600" b="1">
                <a:solidFill>
                  <a:srgbClr val="FF0000"/>
                </a:solidFill>
                <a:latin typeface="Arial" charset="0"/>
              </a:rPr>
              <a:t>Môn: Kĩ thuật</a:t>
            </a:r>
          </a:p>
          <a:p>
            <a:pPr algn="ctr" eaLnBrk="1" hangingPunct="1"/>
            <a:r>
              <a:rPr lang="en-US" sz="3600" b="1">
                <a:solidFill>
                  <a:srgbClr val="FF0000"/>
                </a:solidFill>
                <a:latin typeface="Arial" charset="0"/>
              </a:rPr>
              <a:t>LỚP : 4</a:t>
            </a:r>
          </a:p>
        </p:txBody>
      </p:sp>
      <p:pic>
        <p:nvPicPr>
          <p:cNvPr id="1026" name="Ink 8"/>
          <p:cNvPicPr>
            <a:picLocks noRot="1" noChangeAspect="1" noEditPoints="1" noChangeArrowheads="1" noChangeShapeType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57975300" y="-156532263"/>
            <a:ext cx="321240150" cy="32799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8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8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6705600" cy="762000"/>
          </a:xfrm>
          <a:solidFill>
            <a:srgbClr val="FF99FF"/>
          </a:solidFill>
        </p:spPr>
        <p:txBody>
          <a:bodyPr/>
          <a:lstStyle/>
          <a:p>
            <a:pPr eaLnBrk="1" hangingPunct="1"/>
            <a:r>
              <a:rPr lang="en-US" sz="4200" b="1" smtClean="0">
                <a:solidFill>
                  <a:srgbClr val="FF0000"/>
                </a:solidFill>
                <a:cs typeface="Times New Roman" pitchFamily="18" charset="0"/>
              </a:rPr>
              <a:t>Mục tiêu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57200" y="1219200"/>
            <a:ext cx="86868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-"/>
              <a:defRPr/>
            </a:pPr>
            <a:r>
              <a:rPr lang="en-US" sz="3600" smtClean="0">
                <a:solidFill>
                  <a:srgbClr val="0033CC"/>
                </a:solidFill>
                <a:latin typeface="+mn-lt"/>
              </a:rPr>
              <a:t>Biết mục đích, tác dụng, cách tiến hành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0033CC"/>
                </a:solidFill>
                <a:latin typeface="+mn-lt"/>
              </a:rPr>
              <a:t> một số công việc chăm sóc rau, hoa.</a:t>
            </a:r>
          </a:p>
          <a:p>
            <a:pPr eaLnBrk="1" hangingPunct="1">
              <a:buFontTx/>
              <a:buChar char="-"/>
              <a:defRPr/>
            </a:pPr>
            <a:r>
              <a:rPr lang="en-US" sz="3600" smtClean="0">
                <a:solidFill>
                  <a:srgbClr val="0033CC"/>
                </a:solidFill>
                <a:latin typeface="+mn-lt"/>
              </a:rPr>
              <a:t>Biết cách tiến hành một số công việc   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0033CC"/>
                </a:solidFill>
                <a:latin typeface="+mn-lt"/>
              </a:rPr>
              <a:t> chăm sóc cây rau, hoa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0033CC"/>
                </a:solidFill>
                <a:latin typeface="+mn-lt"/>
              </a:rPr>
              <a:t>- </a:t>
            </a:r>
            <a:r>
              <a:rPr lang="en-US" sz="3600" smtClean="0">
                <a:solidFill>
                  <a:srgbClr val="0033CC"/>
                </a:solidFill>
                <a:latin typeface="+mn-lt"/>
                <a:cs typeface="Times New Roman" panose="02020603050405020304" pitchFamily="18" charset="0"/>
              </a:rPr>
              <a:t>Làm được một số công việc chăm sóc cây rau, hoa</a:t>
            </a:r>
            <a:endParaRPr lang="en-US" sz="3600" smtClean="0">
              <a:solidFill>
                <a:srgbClr val="0033CC"/>
              </a:solidFill>
              <a:latin typeface="+mn-lt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0" grpId="1" animBg="1"/>
      <p:bldP spid="327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6705600" cy="762000"/>
          </a:xfrm>
          <a:solidFill>
            <a:srgbClr val="FF99FF"/>
          </a:solidFill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FF0000"/>
                </a:solidFill>
                <a:cs typeface="Times New Roman" pitchFamily="18" charset="0"/>
              </a:rPr>
              <a:t>Hoạt động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57200" y="1066800"/>
            <a:ext cx="89154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-"/>
            </a:pPr>
            <a:r>
              <a:rPr lang="en-US" sz="3600" u="sng">
                <a:solidFill>
                  <a:srgbClr val="FF0000"/>
                </a:solidFill>
                <a:latin typeface="Arial" charset="0"/>
              </a:rPr>
              <a:t>Hoạt động 2: </a:t>
            </a:r>
          </a:p>
          <a:p>
            <a:pPr eaLnBrk="1" hangingPunct="1"/>
            <a:r>
              <a:rPr lang="en-US" sz="3600">
                <a:solidFill>
                  <a:srgbClr val="0033CC"/>
                </a:solidFill>
                <a:latin typeface="Arial" charset="0"/>
              </a:rPr>
              <a:t>HS thực hiện chăm sóc cây rau, hoa.</a:t>
            </a:r>
          </a:p>
          <a:p>
            <a:pPr eaLnBrk="1" hangingPunct="1"/>
            <a:r>
              <a:rPr lang="en-US" sz="3600">
                <a:latin typeface="Arial" charset="0"/>
              </a:rPr>
              <a:t> </a:t>
            </a:r>
            <a:r>
              <a:rPr lang="en-US">
                <a:latin typeface="Arial" charset="0"/>
              </a:rPr>
              <a:t> - Yêu cầu hs nhắc lại tên công việc chăm sóc,</a:t>
            </a:r>
          </a:p>
          <a:p>
            <a:pPr eaLnBrk="1" hangingPunct="1"/>
            <a:r>
              <a:rPr lang="en-US">
                <a:latin typeface="Arial" charset="0"/>
              </a:rPr>
              <a:t>   mục đích và cách tiến hành chăm sóc cây rau,</a:t>
            </a:r>
          </a:p>
          <a:p>
            <a:pPr eaLnBrk="1" hangingPunct="1"/>
            <a:r>
              <a:rPr lang="en-US">
                <a:latin typeface="Arial" charset="0"/>
              </a:rPr>
              <a:t>   hoa</a:t>
            </a:r>
          </a:p>
          <a:p>
            <a:pPr eaLnBrk="1" hangingPunct="1"/>
            <a:r>
              <a:rPr lang="en-US">
                <a:latin typeface="Arial" charset="0"/>
              </a:rPr>
              <a:t>  - Giáo viên ktra sự chuẩn bị dụng cụ thực hành</a:t>
            </a:r>
          </a:p>
          <a:p>
            <a:pPr eaLnBrk="1" hangingPunct="1"/>
            <a:r>
              <a:rPr lang="en-US">
                <a:latin typeface="Arial" charset="0"/>
              </a:rPr>
              <a:t>  - Yêu cầu các nhóm hs thực hiện chăm sóc cây</a:t>
            </a:r>
          </a:p>
          <a:p>
            <a:pPr eaLnBrk="1" hangingPunct="1"/>
            <a:r>
              <a:rPr lang="en-US">
                <a:latin typeface="Arial" charset="0"/>
              </a:rPr>
              <a:t>   rau, hoa</a:t>
            </a:r>
          </a:p>
          <a:p>
            <a:pPr eaLnBrk="1" hangingPunct="1"/>
            <a:r>
              <a:rPr lang="en-US" sz="3600">
                <a:latin typeface="Arial" charset="0"/>
              </a:rPr>
              <a:t> </a:t>
            </a:r>
            <a:endParaRPr lang="en-US" sz="3600">
              <a:solidFill>
                <a:srgbClr val="0033CC"/>
              </a:solidFill>
              <a:latin typeface="Arial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0" grpId="1" animBg="1"/>
      <p:bldP spid="327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6705600" cy="762000"/>
          </a:xfrm>
          <a:solidFill>
            <a:srgbClr val="FF99FF"/>
          </a:solidFill>
        </p:spPr>
        <p:txBody>
          <a:bodyPr/>
          <a:lstStyle/>
          <a:p>
            <a:pPr eaLnBrk="1" hangingPunct="1"/>
            <a:r>
              <a:rPr lang="en-US" sz="4200" b="1" smtClean="0">
                <a:solidFill>
                  <a:srgbClr val="FF0000"/>
                </a:solidFill>
                <a:cs typeface="Times New Roman" pitchFamily="18" charset="0"/>
              </a:rPr>
              <a:t>Hoạt động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57200" y="1066800"/>
            <a:ext cx="89154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-"/>
            </a:pPr>
            <a:r>
              <a:rPr lang="en-US" sz="4000" u="sng">
                <a:solidFill>
                  <a:srgbClr val="FF0000"/>
                </a:solidFill>
                <a:latin typeface="Arial" charset="0"/>
              </a:rPr>
              <a:t>Hoạt động 3: </a:t>
            </a:r>
          </a:p>
          <a:p>
            <a:pPr eaLnBrk="1" hangingPunct="1"/>
            <a:r>
              <a:rPr lang="en-US" sz="4000">
                <a:solidFill>
                  <a:srgbClr val="0033CC"/>
                </a:solidFill>
                <a:latin typeface="Arial" charset="0"/>
              </a:rPr>
              <a:t>Đánh giá kết quả học tập</a:t>
            </a:r>
          </a:p>
          <a:p>
            <a:pPr eaLnBrk="1" hangingPunct="1"/>
            <a:r>
              <a:rPr lang="en-US" sz="4000">
                <a:latin typeface="Arial" charset="0"/>
              </a:rPr>
              <a:t> </a:t>
            </a:r>
            <a:r>
              <a:rPr lang="en-US" sz="3500">
                <a:latin typeface="Arial" charset="0"/>
              </a:rPr>
              <a:t> - Tổ chức cho học sinh trưng bày sản phẩm</a:t>
            </a:r>
          </a:p>
          <a:p>
            <a:pPr eaLnBrk="1" hangingPunct="1"/>
            <a:r>
              <a:rPr lang="en-US" sz="3500">
                <a:latin typeface="Arial" charset="0"/>
              </a:rPr>
              <a:t>  - Nêu các tiêu chuẩn đánh giá sản phẩm</a:t>
            </a:r>
          </a:p>
          <a:p>
            <a:pPr eaLnBrk="1" hangingPunct="1"/>
            <a:r>
              <a:rPr lang="en-US" sz="3500">
                <a:latin typeface="Arial" charset="0"/>
              </a:rPr>
              <a:t>  - Nhận xét và đánh giá kết quả học tập của học</a:t>
            </a:r>
          </a:p>
          <a:p>
            <a:pPr eaLnBrk="1" hangingPunct="1"/>
            <a:r>
              <a:rPr lang="en-US" sz="3500">
                <a:latin typeface="Arial" charset="0"/>
              </a:rPr>
              <a:t>    sinh.</a:t>
            </a:r>
          </a:p>
          <a:p>
            <a:pPr eaLnBrk="1" hangingPunct="1"/>
            <a:r>
              <a:rPr lang="en-US" sz="4000">
                <a:latin typeface="Arial" charset="0"/>
              </a:rPr>
              <a:t> </a:t>
            </a:r>
            <a:endParaRPr lang="en-US" sz="4000">
              <a:solidFill>
                <a:srgbClr val="0033CC"/>
              </a:solidFill>
              <a:latin typeface="Arial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0" grpId="1" animBg="1"/>
      <p:bldP spid="327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1428750" y="31448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eaLnBrk="1" hangingPunct="1"/>
            <a:endParaRPr lang="en-US">
              <a:latin typeface="Arial" charset="0"/>
            </a:endParaRP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3276600" y="31448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4648200" y="34496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3276600" y="38306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3962400" y="29543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4343400" y="28019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2057400" y="3068638"/>
            <a:ext cx="0" cy="4921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40969" name="AutoShape 9"/>
          <p:cNvSpPr>
            <a:spLocks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hlink"/>
              </a:gs>
              <a:gs pos="100000">
                <a:srgbClr val="FF99FF"/>
              </a:gs>
            </a:gsLst>
            <a:lin ang="5400000" scaled="1"/>
          </a:gradFill>
          <a:ln>
            <a:solidFill>
              <a:schemeClr val="tx1"/>
            </a:solidFill>
            <a:round/>
          </a:ln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4000" b="1" i="1" u="sng" smtClean="0">
                <a:solidFill>
                  <a:srgbClr val="FFCC00"/>
                </a:solidFill>
                <a:cs typeface="Times New Roman" pitchFamily="18" charset="0"/>
              </a:rPr>
              <a:t>Củng cố và dặn dò</a:t>
            </a:r>
            <a:endParaRPr lang="en-US" sz="4000" b="1" i="1" smtClean="0">
              <a:solidFill>
                <a:srgbClr val="FFCC00"/>
              </a:solidFill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600" smtClean="0">
                <a:solidFill>
                  <a:srgbClr val="ED1B48"/>
                </a:solidFill>
                <a:cs typeface="Times New Roman" pitchFamily="18" charset="0"/>
              </a:rPr>
              <a:t>- Nhận xét tiết học.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600" smtClean="0">
                <a:solidFill>
                  <a:srgbClr val="ED1B48"/>
                </a:solidFill>
                <a:cs typeface="Times New Roman" pitchFamily="18" charset="0"/>
              </a:rPr>
              <a:t>- Chuẩn bị bài sau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0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0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9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209</Words>
  <Application>Microsoft Office PowerPoint</Application>
  <PresentationFormat>On-screen Show (4:3)</PresentationFormat>
  <Paragraphs>34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Times New Roman</vt:lpstr>
      <vt:lpstr>Arial</vt:lpstr>
      <vt:lpstr>Default Design</vt:lpstr>
      <vt:lpstr>Slide 1</vt:lpstr>
      <vt:lpstr>Mục tiêu</vt:lpstr>
      <vt:lpstr>Hoạt động</vt:lpstr>
      <vt:lpstr>Hoạt động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BaoNgoc</dc:creator>
  <cp:lastModifiedBy>CSTeam</cp:lastModifiedBy>
  <cp:revision>38</cp:revision>
  <dcterms:created xsi:type="dcterms:W3CDTF">2001-12-31T18:57:18Z</dcterms:created>
  <dcterms:modified xsi:type="dcterms:W3CDTF">2016-06-30T01:13:00Z</dcterms:modified>
</cp:coreProperties>
</file>