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7" r:id="rId3"/>
    <p:sldId id="274" r:id="rId4"/>
    <p:sldId id="273" r:id="rId5"/>
    <p:sldId id="276" r:id="rId6"/>
    <p:sldId id="275" r:id="rId7"/>
    <p:sldId id="277" r:id="rId8"/>
    <p:sldId id="282" r:id="rId9"/>
    <p:sldId id="279" r:id="rId10"/>
    <p:sldId id="278" r:id="rId11"/>
    <p:sldId id="280" r:id="rId12"/>
    <p:sldId id="284" r:id="rId13"/>
    <p:sldId id="266"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008000"/>
    <a:srgbClr val="000099"/>
    <a:srgbClr val="CC3300"/>
    <a:srgbClr val="00FFCC"/>
    <a:srgbClr val="66FFCC"/>
    <a:srgbClr val="FF3399"/>
    <a:srgbClr val="FFFF00"/>
    <a:srgbClr val="66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286" autoAdjust="0"/>
    <p:restoredTop sz="94761" autoAdjust="0"/>
  </p:normalViewPr>
  <p:slideViewPr>
    <p:cSldViewPr>
      <p:cViewPr varScale="1">
        <p:scale>
          <a:sx n="41" d="100"/>
          <a:sy n="41" d="100"/>
        </p:scale>
        <p:origin x="-134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FC6EBA-EFB0-4249-9048-ED6102B15CD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C1CA98-18DD-4F8B-8ED0-EBE717F8E88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948099-03AA-4756-BBB4-C4ABBDC304A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BD3F8E-6767-494E-9293-CFFA041DA1A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B84142-25A6-4135-B9F6-106EA445A1D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AFD815-EAA9-4FDB-AF18-1CE7AF9D5D0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12D9844-6A58-461D-BE0D-6C92A596452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CF0CABD-E5A6-4B22-BF00-9262941766F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9EC3825-F25B-43DC-9566-48415442A84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DF3EC8-27E8-410A-A882-87598EC83C4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54031C-3F95-4B99-BE2A-3673BFF21D2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335DC12-4D6A-4606-AFD8-107FC66B8B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91" name="WordArt 7"/>
          <p:cNvSpPr>
            <a:spLocks noChangeArrowheads="1" noChangeShapeType="1" noTextEdit="1"/>
          </p:cNvSpPr>
          <p:nvPr/>
        </p:nvSpPr>
        <p:spPr bwMode="auto">
          <a:xfrm>
            <a:off x="838200" y="2971800"/>
            <a:ext cx="7467600" cy="1676400"/>
          </a:xfrm>
          <a:prstGeom prst="rect">
            <a:avLst/>
          </a:prstGeom>
        </p:spPr>
        <p:txBody>
          <a:bodyPr wrap="none" fromWordArt="1">
            <a:prstTxWarp prst="textPlain">
              <a:avLst>
                <a:gd name="adj" fmla="val 50000"/>
              </a:avLst>
            </a:prstTxWarp>
          </a:bodyPr>
          <a:lstStyle/>
          <a:p>
            <a:pPr algn="ctr"/>
            <a:r>
              <a:rPr lang="en-US" sz="28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Lắp xe nôi</a:t>
            </a:r>
          </a:p>
        </p:txBody>
      </p:sp>
      <p:sp>
        <p:nvSpPr>
          <p:cNvPr id="16392" name="WordArt 8"/>
          <p:cNvSpPr>
            <a:spLocks noChangeArrowheads="1" noChangeShapeType="1" noTextEdit="1"/>
          </p:cNvSpPr>
          <p:nvPr/>
        </p:nvSpPr>
        <p:spPr bwMode="auto">
          <a:xfrm>
            <a:off x="6019800" y="4648200"/>
            <a:ext cx="1524000" cy="609600"/>
          </a:xfrm>
          <a:prstGeom prst="rect">
            <a:avLst/>
          </a:prstGeom>
        </p:spPr>
        <p:txBody>
          <a:bodyPr wrap="none" fromWordArt="1">
            <a:prstTxWarp prst="textPlain">
              <a:avLst>
                <a:gd name="adj" fmla="val 50000"/>
              </a:avLst>
            </a:prstTxWarp>
          </a:bodyPr>
          <a:lstStyle/>
          <a:p>
            <a:pPr algn="ctr"/>
            <a:r>
              <a:rPr lang="en-US" sz="2000" b="1" i="1" kern="10">
                <a:ln w="12700">
                  <a:solidFill>
                    <a:srgbClr val="FF0000"/>
                  </a:solidFill>
                  <a:round/>
                  <a:headEnd/>
                  <a:tailEnd/>
                </a:ln>
                <a:solidFill>
                  <a:srgbClr val="333399">
                    <a:alpha val="50195"/>
                  </a:srgbClr>
                </a:solidFill>
                <a:effectLst>
                  <a:outerShdw dist="45791" dir="2021404" algn="ctr" rotWithShape="0">
                    <a:srgbClr val="9999FF"/>
                  </a:outerShdw>
                </a:effectLst>
                <a:latin typeface="Arial"/>
                <a:cs typeface="Arial"/>
              </a:rPr>
              <a:t>(Tiết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blinds(horizontal)">
                                      <p:cBhvr>
                                        <p:cTn id="7" dur="500"/>
                                        <p:tgtEl>
                                          <p:spTgt spid="163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16392"/>
                                        </p:tgtEl>
                                        <p:attrNameLst>
                                          <p:attrName>style.visibility</p:attrName>
                                        </p:attrNameLst>
                                      </p:cBhvr>
                                      <p:to>
                                        <p:strVal val="visible"/>
                                      </p:to>
                                    </p:set>
                                    <p:anim calcmode="lin" valueType="num">
                                      <p:cBhvr additive="base">
                                        <p:cTn id="12" dur="500" fill="hold"/>
                                        <p:tgtEl>
                                          <p:spTgt spid="16392"/>
                                        </p:tgtEl>
                                        <p:attrNameLst>
                                          <p:attrName>ppt_x</p:attrName>
                                        </p:attrNameLst>
                                      </p:cBhvr>
                                      <p:tavLst>
                                        <p:tav tm="0">
                                          <p:val>
                                            <p:strVal val="#ppt_x"/>
                                          </p:val>
                                        </p:tav>
                                        <p:tav tm="100000">
                                          <p:val>
                                            <p:strVal val="#ppt_x"/>
                                          </p:val>
                                        </p:tav>
                                      </p:tavLst>
                                    </p:anim>
                                    <p:anim calcmode="lin" valueType="num">
                                      <p:cBhvr additive="base">
                                        <p:cTn id="13" dur="500" fill="hold"/>
                                        <p:tgtEl>
                                          <p:spTgt spid="163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animBg="1"/>
      <p:bldP spid="1639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33400" y="1600200"/>
            <a:ext cx="8305800" cy="731838"/>
          </a:xfrm>
        </p:spPr>
        <p:txBody>
          <a:bodyPr/>
          <a:lstStyle/>
          <a:p>
            <a:pPr algn="l" eaLnBrk="1" hangingPunct="1"/>
            <a:r>
              <a:rPr lang="en-US" sz="3000" b="1" smtClean="0">
                <a:solidFill>
                  <a:srgbClr val="000099"/>
                </a:solidFill>
              </a:rPr>
              <a:t>* Để lắp ráp được xe nôi hoàn chỉnh, ta phải lắp theo thứ tự nào ?</a:t>
            </a:r>
            <a:r>
              <a:rPr lang="en-US" sz="2500" smtClean="0"/>
              <a:t> </a:t>
            </a:r>
          </a:p>
        </p:txBody>
      </p:sp>
      <p:sp>
        <p:nvSpPr>
          <p:cNvPr id="38915" name="Rectangle 3"/>
          <p:cNvSpPr>
            <a:spLocks noGrp="1" noChangeArrowheads="1"/>
          </p:cNvSpPr>
          <p:nvPr>
            <p:ph type="body" idx="1"/>
          </p:nvPr>
        </p:nvSpPr>
        <p:spPr>
          <a:xfrm>
            <a:off x="685800" y="2514600"/>
            <a:ext cx="7848600" cy="4114800"/>
          </a:xfrm>
        </p:spPr>
        <p:txBody>
          <a:bodyPr/>
          <a:lstStyle/>
          <a:p>
            <a:pPr eaLnBrk="1" hangingPunct="1">
              <a:buFontTx/>
              <a:buNone/>
            </a:pPr>
            <a:r>
              <a:rPr lang="en-US" smtClean="0"/>
              <a:t> </a:t>
            </a:r>
            <a:r>
              <a:rPr lang="en-US" sz="2900" b="1" i="1" smtClean="0">
                <a:solidFill>
                  <a:srgbClr val="CC3300"/>
                </a:solidFill>
              </a:rPr>
              <a:t>- Lắp thành xe và mui xe vào sàn xe</a:t>
            </a:r>
          </a:p>
          <a:p>
            <a:pPr eaLnBrk="1" hangingPunct="1">
              <a:buFontTx/>
              <a:buNone/>
            </a:pPr>
            <a:r>
              <a:rPr lang="en-US" sz="2900" b="1" i="1" smtClean="0">
                <a:solidFill>
                  <a:srgbClr val="CC3300"/>
                </a:solidFill>
              </a:rPr>
              <a:t> - Lắp tay kéo vào sàn xe</a:t>
            </a:r>
          </a:p>
          <a:p>
            <a:pPr eaLnBrk="1" hangingPunct="1">
              <a:buFontTx/>
              <a:buNone/>
            </a:pPr>
            <a:r>
              <a:rPr lang="en-US" sz="2900" b="1" i="1" smtClean="0">
                <a:solidFill>
                  <a:srgbClr val="CC3300"/>
                </a:solidFill>
              </a:rPr>
              <a:t> - Lắp 2 trục bánh xe vào giá đỡ trục bánh xe, sau đó lắp 2 bánh xe và các vòng hãm còn lại vào trục xe.</a:t>
            </a:r>
          </a:p>
          <a:p>
            <a:pPr eaLnBrk="1" hangingPunct="1">
              <a:buFontTx/>
              <a:buNone/>
            </a:pPr>
            <a:r>
              <a:rPr lang="en-US" sz="2900" b="1" i="1" smtClean="0">
                <a:solidFill>
                  <a:srgbClr val="CC3300"/>
                </a:solidFill>
              </a:rPr>
              <a:t> - Lắp giá đỡ trục bánh xe vào thanh đỡ giá đỡ trục bánh xe.</a:t>
            </a:r>
          </a:p>
          <a:p>
            <a:pPr eaLnBrk="1" hangingPunct="1">
              <a:buFontTx/>
              <a:buNone/>
            </a:pPr>
            <a:r>
              <a:rPr lang="en-US" sz="2900" b="1" i="1" smtClean="0">
                <a:solidFill>
                  <a:srgbClr val="CC3300"/>
                </a:solidFill>
              </a:rPr>
              <a:t> - Kiểm tra sự chuyển động của xe.</a:t>
            </a:r>
          </a:p>
        </p:txBody>
      </p:sp>
      <p:sp>
        <p:nvSpPr>
          <p:cNvPr id="11268" name="WordArt 5"/>
          <p:cNvSpPr>
            <a:spLocks noChangeArrowheads="1" noChangeShapeType="1" noTextEdit="1"/>
          </p:cNvSpPr>
          <p:nvPr/>
        </p:nvSpPr>
        <p:spPr bwMode="auto">
          <a:xfrm>
            <a:off x="1219200" y="457200"/>
            <a:ext cx="5334000" cy="685800"/>
          </a:xfrm>
          <a:prstGeom prst="rect">
            <a:avLst/>
          </a:prstGeom>
        </p:spPr>
        <p:txBody>
          <a:bodyPr wrap="none" fromWordArt="1">
            <a:prstTxWarp prst="textPlain">
              <a:avLst>
                <a:gd name="adj" fmla="val 50000"/>
              </a:avLst>
            </a:prstTxWarp>
          </a:bodyPr>
          <a:lstStyle/>
          <a:p>
            <a:pPr algn="ctr"/>
            <a:r>
              <a:rPr lang="en-US" sz="2400" b="1" kern="10">
                <a:ln w="19050">
                  <a:solidFill>
                    <a:srgbClr val="008000"/>
                  </a:solidFill>
                  <a:round/>
                  <a:headEnd/>
                  <a:tailEnd/>
                </a:ln>
                <a:solidFill>
                  <a:srgbClr val="008000"/>
                </a:solidFill>
                <a:effectLst>
                  <a:outerShdw dist="35921" dir="2700000" algn="ctr" rotWithShape="0">
                    <a:srgbClr val="990000"/>
                  </a:outerShdw>
                </a:effectLst>
                <a:latin typeface="Arial"/>
                <a:cs typeface="Arial"/>
              </a:rPr>
              <a:t>c. Lắp ráp xe nôi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38914"/>
                                        </p:tgtEl>
                                        <p:attrNameLst>
                                          <p:attrName>style.visibility</p:attrName>
                                        </p:attrNameLst>
                                      </p:cBhvr>
                                      <p:to>
                                        <p:strVal val="visible"/>
                                      </p:to>
                                    </p:set>
                                    <p:animEffect transition="in" filter="fade">
                                      <p:cBhvr>
                                        <p:cTn id="7" dur="500"/>
                                        <p:tgtEl>
                                          <p:spTgt spid="38914"/>
                                        </p:tgtEl>
                                      </p:cBhvr>
                                    </p:animEffect>
                                    <p:anim calcmode="lin" valueType="num">
                                      <p:cBhvr>
                                        <p:cTn id="8" dur="500" fill="hold"/>
                                        <p:tgtEl>
                                          <p:spTgt spid="38914"/>
                                        </p:tgtEl>
                                        <p:attrNameLst>
                                          <p:attrName>ppt_w</p:attrName>
                                        </p:attrNameLst>
                                      </p:cBhvr>
                                      <p:tavLst>
                                        <p:tav tm="0" fmla="#ppt_w*sin(2.5*pi*$)">
                                          <p:val>
                                            <p:fltVal val="0"/>
                                          </p:val>
                                        </p:tav>
                                        <p:tav tm="100000">
                                          <p:val>
                                            <p:fltVal val="1"/>
                                          </p:val>
                                        </p:tav>
                                      </p:tavLst>
                                    </p:anim>
                                    <p:anim calcmode="lin" valueType="num">
                                      <p:cBhvr>
                                        <p:cTn id="9" dur="500" fill="hold"/>
                                        <p:tgtEl>
                                          <p:spTgt spid="38914"/>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7" presetClass="entr" presetSubtype="4" fill="hold" grpId="0" nodeType="clickEffect">
                                  <p:stCondLst>
                                    <p:cond delay="0"/>
                                  </p:stCondLst>
                                  <p:childTnLst>
                                    <p:set>
                                      <p:cBhvr>
                                        <p:cTn id="13" dur="1" fill="hold">
                                          <p:stCondLst>
                                            <p:cond delay="0"/>
                                          </p:stCondLst>
                                        </p:cTn>
                                        <p:tgtEl>
                                          <p:spTgt spid="38915">
                                            <p:txEl>
                                              <p:pRg st="0" end="0"/>
                                            </p:txEl>
                                          </p:spTgt>
                                        </p:tgtEl>
                                        <p:attrNameLst>
                                          <p:attrName>style.visibility</p:attrName>
                                        </p:attrNameLst>
                                      </p:cBhvr>
                                      <p:to>
                                        <p:strVal val="visible"/>
                                      </p:to>
                                    </p:set>
                                    <p:anim calcmode="lin" valueType="num">
                                      <p:cBhvr additive="base">
                                        <p:cTn id="14"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7" presetClass="entr" presetSubtype="4" fill="hold" grpId="0" nodeType="clickEffect">
                                  <p:stCondLst>
                                    <p:cond delay="0"/>
                                  </p:stCondLst>
                                  <p:childTnLst>
                                    <p:set>
                                      <p:cBhvr>
                                        <p:cTn id="19" dur="1" fill="hold">
                                          <p:stCondLst>
                                            <p:cond delay="0"/>
                                          </p:stCondLst>
                                        </p:cTn>
                                        <p:tgtEl>
                                          <p:spTgt spid="38915">
                                            <p:txEl>
                                              <p:pRg st="1" end="1"/>
                                            </p:txEl>
                                          </p:spTgt>
                                        </p:tgtEl>
                                        <p:attrNameLst>
                                          <p:attrName>style.visibility</p:attrName>
                                        </p:attrNameLst>
                                      </p:cBhvr>
                                      <p:to>
                                        <p:strVal val="visible"/>
                                      </p:to>
                                    </p:set>
                                    <p:anim calcmode="lin" valueType="num">
                                      <p:cBhvr additive="base">
                                        <p:cTn id="20"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7" presetClass="entr" presetSubtype="4" fill="hold" grpId="0" nodeType="clickEffect">
                                  <p:stCondLst>
                                    <p:cond delay="0"/>
                                  </p:stCondLst>
                                  <p:childTnLst>
                                    <p:set>
                                      <p:cBhvr>
                                        <p:cTn id="25" dur="1" fill="hold">
                                          <p:stCondLst>
                                            <p:cond delay="0"/>
                                          </p:stCondLst>
                                        </p:cTn>
                                        <p:tgtEl>
                                          <p:spTgt spid="38915">
                                            <p:txEl>
                                              <p:pRg st="2" end="2"/>
                                            </p:txEl>
                                          </p:spTgt>
                                        </p:tgtEl>
                                        <p:attrNameLst>
                                          <p:attrName>style.visibility</p:attrName>
                                        </p:attrNameLst>
                                      </p:cBhvr>
                                      <p:to>
                                        <p:strVal val="visible"/>
                                      </p:to>
                                    </p:set>
                                    <p:anim calcmode="lin" valueType="num">
                                      <p:cBhvr additive="base">
                                        <p:cTn id="26"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7" presetClass="entr" presetSubtype="4" fill="hold" grpId="0" nodeType="clickEffect">
                                  <p:stCondLst>
                                    <p:cond delay="0"/>
                                  </p:stCondLst>
                                  <p:childTnLst>
                                    <p:set>
                                      <p:cBhvr>
                                        <p:cTn id="31" dur="1" fill="hold">
                                          <p:stCondLst>
                                            <p:cond delay="0"/>
                                          </p:stCondLst>
                                        </p:cTn>
                                        <p:tgtEl>
                                          <p:spTgt spid="38915">
                                            <p:txEl>
                                              <p:pRg st="3" end="3"/>
                                            </p:txEl>
                                          </p:spTgt>
                                        </p:tgtEl>
                                        <p:attrNameLst>
                                          <p:attrName>style.visibility</p:attrName>
                                        </p:attrNameLst>
                                      </p:cBhvr>
                                      <p:to>
                                        <p:strVal val="visible"/>
                                      </p:to>
                                    </p:set>
                                    <p:anim calcmode="lin" valueType="num">
                                      <p:cBhvr additive="base">
                                        <p:cTn id="32"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89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7" presetClass="entr" presetSubtype="4" fill="hold" grpId="0" nodeType="clickEffect">
                                  <p:stCondLst>
                                    <p:cond delay="0"/>
                                  </p:stCondLst>
                                  <p:childTnLst>
                                    <p:set>
                                      <p:cBhvr>
                                        <p:cTn id="37" dur="1" fill="hold">
                                          <p:stCondLst>
                                            <p:cond delay="0"/>
                                          </p:stCondLst>
                                        </p:cTn>
                                        <p:tgtEl>
                                          <p:spTgt spid="38915">
                                            <p:txEl>
                                              <p:pRg st="4" end="4"/>
                                            </p:txEl>
                                          </p:spTgt>
                                        </p:tgtEl>
                                        <p:attrNameLst>
                                          <p:attrName>style.visibility</p:attrName>
                                        </p:attrNameLst>
                                      </p:cBhvr>
                                      <p:to>
                                        <p:strVal val="visible"/>
                                      </p:to>
                                    </p:set>
                                    <p:anim calcmode="lin" valueType="num">
                                      <p:cBhvr additive="base">
                                        <p:cTn id="38" dur="5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89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WordArt 4"/>
          <p:cNvSpPr>
            <a:spLocks noChangeArrowheads="1" noChangeShapeType="1" noTextEdit="1"/>
          </p:cNvSpPr>
          <p:nvPr/>
        </p:nvSpPr>
        <p:spPr bwMode="auto">
          <a:xfrm>
            <a:off x="914400" y="228600"/>
            <a:ext cx="7696200" cy="1828800"/>
          </a:xfrm>
          <a:prstGeom prst="rect">
            <a:avLst/>
          </a:prstGeom>
        </p:spPr>
        <p:txBody>
          <a:bodyPr wrap="none" fromWordArt="1">
            <a:prstTxWarp prst="textWave2">
              <a:avLst>
                <a:gd name="adj1" fmla="val 13005"/>
                <a:gd name="adj2" fmla="val 0"/>
              </a:avLst>
            </a:prstTxWarp>
          </a:bodyPr>
          <a:lstStyle/>
          <a:p>
            <a:pPr algn="ctr"/>
            <a:r>
              <a:rPr lang="en-US" sz="2400" b="1" i="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HỌC SINH THỰC HÀNH</a:t>
            </a:r>
          </a:p>
        </p:txBody>
      </p:sp>
      <p:pic>
        <p:nvPicPr>
          <p:cNvPr id="12291" name="Picture 5" descr="IMG_0354"/>
          <p:cNvPicPr>
            <a:picLocks noChangeAspect="1" noChangeArrowheads="1"/>
          </p:cNvPicPr>
          <p:nvPr/>
        </p:nvPicPr>
        <p:blipFill>
          <a:blip r:embed="rId3"/>
          <a:srcRect/>
          <a:stretch>
            <a:fillRect/>
          </a:stretch>
        </p:blipFill>
        <p:spPr bwMode="auto">
          <a:xfrm>
            <a:off x="685800" y="2057400"/>
            <a:ext cx="78486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WordArt 4"/>
          <p:cNvSpPr>
            <a:spLocks noChangeArrowheads="1" noChangeShapeType="1" noTextEdit="1"/>
          </p:cNvSpPr>
          <p:nvPr/>
        </p:nvSpPr>
        <p:spPr bwMode="auto">
          <a:xfrm>
            <a:off x="838200" y="762000"/>
            <a:ext cx="7696200" cy="2743200"/>
          </a:xfrm>
          <a:prstGeom prst="rect">
            <a:avLst/>
          </a:prstGeom>
        </p:spPr>
        <p:txBody>
          <a:bodyPr wrap="none" fromWordArt="1">
            <a:prstTxWarp prst="textWave2">
              <a:avLst>
                <a:gd name="adj1" fmla="val 13005"/>
                <a:gd name="adj2" fmla="val 0"/>
              </a:avLst>
            </a:prstTxWarp>
          </a:bodyPr>
          <a:lstStyle/>
          <a:p>
            <a:pPr algn="ctr"/>
            <a:r>
              <a:rPr lang="en-US" sz="2400" b="1" i="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THÁO RỜI SẢN PHẨM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WordArt 5"/>
          <p:cNvSpPr>
            <a:spLocks noChangeArrowheads="1" noChangeShapeType="1" noTextEdit="1"/>
          </p:cNvSpPr>
          <p:nvPr/>
        </p:nvSpPr>
        <p:spPr bwMode="auto">
          <a:xfrm>
            <a:off x="838200" y="457200"/>
            <a:ext cx="7467600" cy="3427413"/>
          </a:xfrm>
          <a:prstGeom prst="rect">
            <a:avLst/>
          </a:prstGeom>
        </p:spPr>
        <p:txBody>
          <a:bodyPr wrap="none" fromWordArt="1">
            <a:prstTxWarp prst="textChevron">
              <a:avLst>
                <a:gd name="adj" fmla="val 25000"/>
              </a:avLst>
            </a:prstTxWarp>
            <a:scene3d>
              <a:camera prst="legacyObliqueRight"/>
              <a:lightRig rig="legacyHarsh3" dir="t"/>
            </a:scene3d>
            <a:sp3d extrusionH="100000" prstMaterial="legacyMatte">
              <a:extrusionClr>
                <a:srgbClr val="663300"/>
              </a:extrusionClr>
            </a:sp3d>
          </a:bodyPr>
          <a:lstStyle/>
          <a:p>
            <a:pPr algn="ctr"/>
            <a:r>
              <a:rPr lang="en-US" sz="2800" b="1" i="1" kern="10">
                <a:ln w="9525">
                  <a:round/>
                  <a:headEnd/>
                  <a:tailEnd/>
                </a:ln>
                <a:solidFill>
                  <a:srgbClr val="FFFF00">
                    <a:alpha val="76077"/>
                  </a:srgbClr>
                </a:solidFill>
                <a:latin typeface="Arial"/>
                <a:cs typeface="Arial"/>
              </a:rPr>
              <a:t>NHẬN XÉT - DẶN DÒ</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5"/>
          <p:cNvSpPr>
            <a:spLocks noGrp="1" noChangeArrowheads="1"/>
          </p:cNvSpPr>
          <p:nvPr>
            <p:ph type="title"/>
          </p:nvPr>
        </p:nvSpPr>
        <p:spPr>
          <a:xfrm>
            <a:off x="1219200" y="914400"/>
            <a:ext cx="4724400" cy="609600"/>
          </a:xfrm>
          <a:noFill/>
        </p:spPr>
        <p:txBody>
          <a:bodyPr/>
          <a:lstStyle/>
          <a:p>
            <a:pPr eaLnBrk="1" hangingPunct="1"/>
            <a:r>
              <a:rPr lang="en-US" sz="3000" b="1" smtClean="0">
                <a:solidFill>
                  <a:srgbClr val="FF3300"/>
                </a:solidFill>
              </a:rPr>
              <a:t>1/ Giới thiệu bài</a:t>
            </a:r>
          </a:p>
        </p:txBody>
      </p:sp>
      <p:sp>
        <p:nvSpPr>
          <p:cNvPr id="3075" name="Text Box 10"/>
          <p:cNvSpPr txBox="1">
            <a:spLocks noChangeArrowheads="1"/>
          </p:cNvSpPr>
          <p:nvPr/>
        </p:nvSpPr>
        <p:spPr bwMode="auto">
          <a:xfrm>
            <a:off x="974725" y="5334000"/>
            <a:ext cx="7254875" cy="366713"/>
          </a:xfrm>
          <a:prstGeom prst="rect">
            <a:avLst/>
          </a:prstGeom>
          <a:noFill/>
          <a:ln w="9525">
            <a:noFill/>
            <a:miter lim="800000"/>
            <a:headEnd/>
            <a:tailEnd/>
          </a:ln>
        </p:spPr>
        <p:txBody>
          <a:bodyPr>
            <a:spAutoFit/>
          </a:bodyPr>
          <a:lstStyle/>
          <a:p>
            <a:endParaRPr lang="en-US"/>
          </a:p>
        </p:txBody>
      </p:sp>
      <p:sp>
        <p:nvSpPr>
          <p:cNvPr id="3083" name="Text Box 11"/>
          <p:cNvSpPr txBox="1">
            <a:spLocks noChangeArrowheads="1"/>
          </p:cNvSpPr>
          <p:nvPr/>
        </p:nvSpPr>
        <p:spPr bwMode="auto">
          <a:xfrm>
            <a:off x="304800" y="5334000"/>
            <a:ext cx="8839200" cy="1570038"/>
          </a:xfrm>
          <a:prstGeom prst="rect">
            <a:avLst/>
          </a:prstGeom>
          <a:noFill/>
          <a:ln w="9525">
            <a:noFill/>
            <a:miter lim="800000"/>
            <a:headEnd/>
            <a:tailEnd/>
          </a:ln>
        </p:spPr>
        <p:txBody>
          <a:bodyPr>
            <a:spAutoFit/>
          </a:bodyPr>
          <a:lstStyle/>
          <a:p>
            <a:pPr>
              <a:spcBef>
                <a:spcPct val="50000"/>
              </a:spcBef>
            </a:pPr>
            <a:r>
              <a:rPr lang="en-US" sz="2400"/>
              <a:t>        </a:t>
            </a:r>
            <a:r>
              <a:rPr lang="en-US" sz="2400" b="1">
                <a:solidFill>
                  <a:schemeClr val="accent2"/>
                </a:solidFill>
              </a:rPr>
              <a:t>Hằng ngày, chúng ta thường thấy các em bé nằm hoặc ngồi trong xe nôi và người lớn đẩy xe cho các em bé đi dạo chơi. Hôm nay cô sẽ hướng dẫn các em lắp ghép mô hình xe nôi .</a:t>
            </a:r>
          </a:p>
        </p:txBody>
      </p:sp>
      <p:pic>
        <p:nvPicPr>
          <p:cNvPr id="3085" name="Picture 13" descr="BF-889B"/>
          <p:cNvPicPr>
            <a:picLocks noChangeAspect="1" noChangeArrowheads="1"/>
          </p:cNvPicPr>
          <p:nvPr/>
        </p:nvPicPr>
        <p:blipFill>
          <a:blip r:embed="rId3"/>
          <a:srcRect/>
          <a:stretch>
            <a:fillRect/>
          </a:stretch>
        </p:blipFill>
        <p:spPr bwMode="auto">
          <a:xfrm>
            <a:off x="1143000" y="1524000"/>
            <a:ext cx="7010400" cy="381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085"/>
                                        </p:tgtEl>
                                        <p:attrNameLst>
                                          <p:attrName>style.visibility</p:attrName>
                                        </p:attrNameLst>
                                      </p:cBhvr>
                                      <p:to>
                                        <p:strVal val="visible"/>
                                      </p:to>
                                    </p:set>
                                    <p:animEffect transition="in" filter="wipe(down)">
                                      <p:cBhvr>
                                        <p:cTn id="7" dur="500"/>
                                        <p:tgtEl>
                                          <p:spTgt spid="30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5" presetClass="entr" presetSubtype="0" fill="hold" nodeType="clickEffect">
                                  <p:stCondLst>
                                    <p:cond delay="0"/>
                                  </p:stCondLst>
                                  <p:iterate type="lt">
                                    <p:tmPct val="10000"/>
                                  </p:iterate>
                                  <p:childTnLst>
                                    <p:set>
                                      <p:cBhvr>
                                        <p:cTn id="11" dur="1" fill="hold">
                                          <p:stCondLst>
                                            <p:cond delay="0"/>
                                          </p:stCondLst>
                                        </p:cTn>
                                        <p:tgtEl>
                                          <p:spTgt spid="3083">
                                            <p:txEl>
                                              <p:pRg st="0" end="0"/>
                                            </p:txEl>
                                          </p:spTgt>
                                        </p:tgtEl>
                                        <p:attrNameLst>
                                          <p:attrName>style.visibility</p:attrName>
                                        </p:attrNameLst>
                                      </p:cBhvr>
                                      <p:to>
                                        <p:strVal val="visible"/>
                                      </p:to>
                                    </p:set>
                                    <p:animEffect transition="in" filter="fade">
                                      <p:cBhvr>
                                        <p:cTn id="12" dur="500"/>
                                        <p:tgtEl>
                                          <p:spTgt spid="3083">
                                            <p:txEl>
                                              <p:pRg st="0" end="0"/>
                                            </p:txEl>
                                          </p:spTgt>
                                        </p:tgtEl>
                                      </p:cBhvr>
                                    </p:animEffect>
                                    <p:anim calcmode="lin" valueType="num">
                                      <p:cBhvr>
                                        <p:cTn id="13" dur="500" fill="hold"/>
                                        <p:tgtEl>
                                          <p:spTgt spid="3083">
                                            <p:txEl>
                                              <p:pRg st="0" end="0"/>
                                            </p:txEl>
                                          </p:spTgt>
                                        </p:tgtEl>
                                        <p:attrNameLst>
                                          <p:attrName>ppt_w</p:attrName>
                                        </p:attrNameLst>
                                      </p:cBhvr>
                                      <p:tavLst>
                                        <p:tav tm="0" fmla="#ppt_w*sin(2.5*pi*$)">
                                          <p:val>
                                            <p:fltVal val="0"/>
                                          </p:val>
                                        </p:tav>
                                        <p:tav tm="100000">
                                          <p:val>
                                            <p:fltVal val="1"/>
                                          </p:val>
                                        </p:tav>
                                      </p:tavLst>
                                    </p:anim>
                                    <p:anim calcmode="lin" valueType="num">
                                      <p:cBhvr>
                                        <p:cTn id="14" dur="500" fill="hold"/>
                                        <p:tgtEl>
                                          <p:spTgt spid="308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685800" y="5638800"/>
            <a:ext cx="8001000" cy="715963"/>
          </a:xfrm>
        </p:spPr>
        <p:txBody>
          <a:bodyPr/>
          <a:lstStyle/>
          <a:p>
            <a:pPr eaLnBrk="1" hangingPunct="1"/>
            <a:r>
              <a:rPr lang="en-US" b="1" smtClean="0">
                <a:solidFill>
                  <a:srgbClr val="000099"/>
                </a:solidFill>
              </a:rPr>
              <a:t>Xe nôi gồm có những bộ phận nào ?</a:t>
            </a:r>
          </a:p>
        </p:txBody>
      </p:sp>
      <p:sp>
        <p:nvSpPr>
          <p:cNvPr id="4099" name="WordArt 4"/>
          <p:cNvSpPr>
            <a:spLocks noChangeArrowheads="1" noChangeShapeType="1" noTextEdit="1"/>
          </p:cNvSpPr>
          <p:nvPr/>
        </p:nvSpPr>
        <p:spPr bwMode="auto">
          <a:xfrm>
            <a:off x="1828800" y="457200"/>
            <a:ext cx="5257800" cy="609600"/>
          </a:xfrm>
          <a:prstGeom prst="rect">
            <a:avLst/>
          </a:prstGeom>
        </p:spPr>
        <p:txBody>
          <a:bodyPr wrap="none" fromWordArt="1">
            <a:prstTxWarp prst="textPlain">
              <a:avLst>
                <a:gd name="adj" fmla="val 50000"/>
              </a:avLst>
            </a:prstTxWarp>
          </a:bodyPr>
          <a:lstStyle/>
          <a:p>
            <a:pPr algn="ctr"/>
            <a:r>
              <a:rPr lang="en-US" sz="2400" kern="10">
                <a:ln w="12700">
                  <a:solidFill>
                    <a:srgbClr val="008000"/>
                  </a:solidFill>
                  <a:round/>
                  <a:headEnd/>
                  <a:tailEnd/>
                </a:ln>
                <a:solidFill>
                  <a:srgbClr val="00FF00">
                    <a:alpha val="50195"/>
                  </a:srgbClr>
                </a:solidFill>
                <a:effectLst>
                  <a:outerShdw dist="45791" dir="2021404" algn="ctr" rotWithShape="0">
                    <a:srgbClr val="9999FF"/>
                  </a:outerShdw>
                </a:effectLst>
                <a:latin typeface="Arial"/>
                <a:cs typeface="Arial"/>
              </a:rPr>
              <a:t>Quan sát và nhận xét</a:t>
            </a:r>
          </a:p>
        </p:txBody>
      </p:sp>
      <p:pic>
        <p:nvPicPr>
          <p:cNvPr id="4100" name="Picture 6" descr="IMG_0354"/>
          <p:cNvPicPr>
            <a:picLocks noChangeAspect="1" noChangeArrowheads="1"/>
          </p:cNvPicPr>
          <p:nvPr/>
        </p:nvPicPr>
        <p:blipFill>
          <a:blip r:embed="rId3"/>
          <a:srcRect/>
          <a:stretch>
            <a:fillRect/>
          </a:stretch>
        </p:blipFill>
        <p:spPr bwMode="auto">
          <a:xfrm>
            <a:off x="838200" y="1219200"/>
            <a:ext cx="7543800" cy="4114800"/>
          </a:xfrm>
          <a:prstGeom prst="rect">
            <a:avLst/>
          </a:prstGeom>
          <a:noFill/>
          <a:ln w="28575">
            <a:solidFill>
              <a:srgbClr val="000000"/>
            </a:solidFill>
            <a:miter lim="800000"/>
            <a:headEnd/>
            <a:tailEnd/>
          </a:ln>
        </p:spPr>
      </p:pic>
      <p:sp>
        <p:nvSpPr>
          <p:cNvPr id="24583" name="AutoShape 7"/>
          <p:cNvSpPr>
            <a:spLocks noChangeArrowheads="1"/>
          </p:cNvSpPr>
          <p:nvPr/>
        </p:nvSpPr>
        <p:spPr bwMode="auto">
          <a:xfrm>
            <a:off x="7315200" y="1219200"/>
            <a:ext cx="1524000" cy="914400"/>
          </a:xfrm>
          <a:prstGeom prst="wedgeRoundRectCallout">
            <a:avLst>
              <a:gd name="adj1" fmla="val -44060"/>
              <a:gd name="adj2" fmla="val 66667"/>
              <a:gd name="adj3" fmla="val 16667"/>
            </a:avLst>
          </a:prstGeom>
          <a:solidFill>
            <a:srgbClr val="FFFF99"/>
          </a:solidFill>
          <a:ln w="9525">
            <a:solidFill>
              <a:schemeClr val="tx1"/>
            </a:solidFill>
            <a:miter lim="800000"/>
            <a:headEnd/>
            <a:tailEnd/>
          </a:ln>
        </p:spPr>
        <p:txBody>
          <a:bodyPr/>
          <a:lstStyle/>
          <a:p>
            <a:pPr algn="ctr"/>
            <a:r>
              <a:rPr lang="en-US" sz="2200" b="1">
                <a:solidFill>
                  <a:schemeClr val="accent2"/>
                </a:solidFill>
              </a:rPr>
              <a:t>Tay kéo xe</a:t>
            </a:r>
          </a:p>
        </p:txBody>
      </p:sp>
      <p:grpSp>
        <p:nvGrpSpPr>
          <p:cNvPr id="2" name="Group 26"/>
          <p:cNvGrpSpPr>
            <a:grpSpLocks/>
          </p:cNvGrpSpPr>
          <p:nvPr/>
        </p:nvGrpSpPr>
        <p:grpSpPr bwMode="auto">
          <a:xfrm>
            <a:off x="381000" y="3657600"/>
            <a:ext cx="3200400" cy="762000"/>
            <a:chOff x="240" y="2304"/>
            <a:chExt cx="2016" cy="480"/>
          </a:xfrm>
        </p:grpSpPr>
        <p:sp>
          <p:nvSpPr>
            <p:cNvPr id="4114" name="AutoShape 13"/>
            <p:cNvSpPr>
              <a:spLocks noChangeArrowheads="1"/>
            </p:cNvSpPr>
            <p:nvPr/>
          </p:nvSpPr>
          <p:spPr bwMode="auto">
            <a:xfrm>
              <a:off x="240" y="2304"/>
              <a:ext cx="1152" cy="480"/>
            </a:xfrm>
            <a:prstGeom prst="flowChartProcess">
              <a:avLst/>
            </a:prstGeom>
            <a:solidFill>
              <a:srgbClr val="FFFF99"/>
            </a:solidFill>
            <a:ln w="9525">
              <a:solidFill>
                <a:schemeClr val="tx1"/>
              </a:solidFill>
              <a:miter lim="800000"/>
              <a:headEnd/>
              <a:tailEnd/>
            </a:ln>
          </p:spPr>
          <p:txBody>
            <a:bodyPr wrap="none" anchor="ctr"/>
            <a:lstStyle/>
            <a:p>
              <a:pPr algn="ctr"/>
              <a:r>
                <a:rPr lang="en-US" sz="2200" b="1">
                  <a:solidFill>
                    <a:schemeClr val="accent2"/>
                  </a:solidFill>
                </a:rPr>
                <a:t>Giá đỡ trục </a:t>
              </a:r>
            </a:p>
            <a:p>
              <a:pPr algn="ctr"/>
              <a:r>
                <a:rPr lang="en-US" sz="2200" b="1">
                  <a:solidFill>
                    <a:schemeClr val="accent2"/>
                  </a:solidFill>
                </a:rPr>
                <a:t>bánh xe</a:t>
              </a:r>
            </a:p>
          </p:txBody>
        </p:sp>
        <p:sp>
          <p:nvSpPr>
            <p:cNvPr id="4115" name="Line 18"/>
            <p:cNvSpPr>
              <a:spLocks noChangeShapeType="1"/>
            </p:cNvSpPr>
            <p:nvPr/>
          </p:nvSpPr>
          <p:spPr bwMode="auto">
            <a:xfrm flipV="1">
              <a:off x="1344" y="2352"/>
              <a:ext cx="912" cy="240"/>
            </a:xfrm>
            <a:prstGeom prst="line">
              <a:avLst/>
            </a:prstGeom>
            <a:noFill/>
            <a:ln w="38100">
              <a:solidFill>
                <a:srgbClr val="0000CC"/>
              </a:solidFill>
              <a:round/>
              <a:headEnd/>
              <a:tailEnd type="triangle" w="med" len="med"/>
            </a:ln>
          </p:spPr>
          <p:txBody>
            <a:bodyPr/>
            <a:lstStyle/>
            <a:p>
              <a:endParaRPr lang="en-US"/>
            </a:p>
          </p:txBody>
        </p:sp>
      </p:grpSp>
      <p:grpSp>
        <p:nvGrpSpPr>
          <p:cNvPr id="3" name="Group 27"/>
          <p:cNvGrpSpPr>
            <a:grpSpLocks/>
          </p:cNvGrpSpPr>
          <p:nvPr/>
        </p:nvGrpSpPr>
        <p:grpSpPr bwMode="auto">
          <a:xfrm>
            <a:off x="3429000" y="4419600"/>
            <a:ext cx="1981200" cy="1219200"/>
            <a:chOff x="2160" y="2784"/>
            <a:chExt cx="1248" cy="768"/>
          </a:xfrm>
        </p:grpSpPr>
        <p:sp>
          <p:nvSpPr>
            <p:cNvPr id="4111" name="AutoShape 11"/>
            <p:cNvSpPr>
              <a:spLocks noChangeArrowheads="1"/>
            </p:cNvSpPr>
            <p:nvPr/>
          </p:nvSpPr>
          <p:spPr bwMode="auto">
            <a:xfrm>
              <a:off x="2256" y="3072"/>
              <a:ext cx="1056" cy="480"/>
            </a:xfrm>
            <a:prstGeom prst="flowChartProcess">
              <a:avLst/>
            </a:prstGeom>
            <a:solidFill>
              <a:srgbClr val="FFFF99"/>
            </a:solidFill>
            <a:ln w="9525">
              <a:solidFill>
                <a:schemeClr val="tx1"/>
              </a:solidFill>
              <a:miter lim="800000"/>
              <a:headEnd/>
              <a:tailEnd/>
            </a:ln>
          </p:spPr>
          <p:txBody>
            <a:bodyPr wrap="none" anchor="ctr"/>
            <a:lstStyle/>
            <a:p>
              <a:pPr algn="ctr"/>
              <a:r>
                <a:rPr lang="en-US" sz="2100" b="1">
                  <a:solidFill>
                    <a:schemeClr val="accent2"/>
                  </a:solidFill>
                </a:rPr>
                <a:t>Trục bánh xe</a:t>
              </a:r>
            </a:p>
          </p:txBody>
        </p:sp>
        <p:sp>
          <p:nvSpPr>
            <p:cNvPr id="4112" name="Line 19"/>
            <p:cNvSpPr>
              <a:spLocks noChangeShapeType="1"/>
            </p:cNvSpPr>
            <p:nvPr/>
          </p:nvSpPr>
          <p:spPr bwMode="auto">
            <a:xfrm flipH="1" flipV="1">
              <a:off x="2160" y="2784"/>
              <a:ext cx="528" cy="336"/>
            </a:xfrm>
            <a:prstGeom prst="line">
              <a:avLst/>
            </a:prstGeom>
            <a:noFill/>
            <a:ln w="38100">
              <a:solidFill>
                <a:srgbClr val="0000CC"/>
              </a:solidFill>
              <a:round/>
              <a:headEnd/>
              <a:tailEnd type="triangle" w="med" len="med"/>
            </a:ln>
          </p:spPr>
          <p:txBody>
            <a:bodyPr/>
            <a:lstStyle/>
            <a:p>
              <a:endParaRPr lang="en-US"/>
            </a:p>
          </p:txBody>
        </p:sp>
        <p:sp>
          <p:nvSpPr>
            <p:cNvPr id="4113" name="Line 20"/>
            <p:cNvSpPr>
              <a:spLocks noChangeShapeType="1"/>
            </p:cNvSpPr>
            <p:nvPr/>
          </p:nvSpPr>
          <p:spPr bwMode="auto">
            <a:xfrm flipV="1">
              <a:off x="2736" y="2784"/>
              <a:ext cx="672" cy="336"/>
            </a:xfrm>
            <a:prstGeom prst="line">
              <a:avLst/>
            </a:prstGeom>
            <a:noFill/>
            <a:ln w="38100">
              <a:solidFill>
                <a:srgbClr val="0000CC"/>
              </a:solidFill>
              <a:round/>
              <a:headEnd/>
              <a:tailEnd type="triangle" w="med" len="med"/>
            </a:ln>
          </p:spPr>
          <p:txBody>
            <a:bodyPr/>
            <a:lstStyle/>
            <a:p>
              <a:endParaRPr lang="en-US"/>
            </a:p>
          </p:txBody>
        </p:sp>
      </p:grpSp>
      <p:grpSp>
        <p:nvGrpSpPr>
          <p:cNvPr id="4" name="Group 28"/>
          <p:cNvGrpSpPr>
            <a:grpSpLocks/>
          </p:cNvGrpSpPr>
          <p:nvPr/>
        </p:nvGrpSpPr>
        <p:grpSpPr bwMode="auto">
          <a:xfrm>
            <a:off x="5562600" y="3124200"/>
            <a:ext cx="3352800" cy="1219200"/>
            <a:chOff x="3504" y="1968"/>
            <a:chExt cx="2112" cy="768"/>
          </a:xfrm>
        </p:grpSpPr>
        <p:sp>
          <p:nvSpPr>
            <p:cNvPr id="4109" name="AutoShape 15"/>
            <p:cNvSpPr>
              <a:spLocks noChangeArrowheads="1"/>
            </p:cNvSpPr>
            <p:nvPr/>
          </p:nvSpPr>
          <p:spPr bwMode="auto">
            <a:xfrm>
              <a:off x="4224" y="2208"/>
              <a:ext cx="1392" cy="528"/>
            </a:xfrm>
            <a:prstGeom prst="flowChartProcess">
              <a:avLst/>
            </a:prstGeom>
            <a:solidFill>
              <a:srgbClr val="FFFF99"/>
            </a:solidFill>
            <a:ln w="9525">
              <a:solidFill>
                <a:schemeClr val="tx1"/>
              </a:solidFill>
              <a:miter lim="800000"/>
              <a:headEnd/>
              <a:tailEnd/>
            </a:ln>
          </p:spPr>
          <p:txBody>
            <a:bodyPr wrap="none" anchor="ctr"/>
            <a:lstStyle/>
            <a:p>
              <a:pPr algn="ctr"/>
              <a:r>
                <a:rPr lang="en-US" sz="2000" b="1">
                  <a:solidFill>
                    <a:schemeClr val="accent2"/>
                  </a:solidFill>
                </a:rPr>
                <a:t>Thanh đỡ giá đỡ</a:t>
              </a:r>
            </a:p>
            <a:p>
              <a:pPr algn="ctr"/>
              <a:r>
                <a:rPr lang="en-US" sz="2000" b="1">
                  <a:solidFill>
                    <a:schemeClr val="accent2"/>
                  </a:solidFill>
                </a:rPr>
                <a:t>Trục bánh xe</a:t>
              </a:r>
            </a:p>
          </p:txBody>
        </p:sp>
        <p:sp>
          <p:nvSpPr>
            <p:cNvPr id="4110" name="Line 21"/>
            <p:cNvSpPr>
              <a:spLocks noChangeShapeType="1"/>
            </p:cNvSpPr>
            <p:nvPr/>
          </p:nvSpPr>
          <p:spPr bwMode="auto">
            <a:xfrm flipH="1" flipV="1">
              <a:off x="3504" y="1968"/>
              <a:ext cx="816" cy="288"/>
            </a:xfrm>
            <a:prstGeom prst="line">
              <a:avLst/>
            </a:prstGeom>
            <a:noFill/>
            <a:ln w="38100">
              <a:solidFill>
                <a:srgbClr val="0000CC"/>
              </a:solidFill>
              <a:round/>
              <a:headEnd/>
              <a:tailEnd type="triangle" w="med" len="med"/>
            </a:ln>
          </p:spPr>
          <p:txBody>
            <a:bodyPr/>
            <a:lstStyle/>
            <a:p>
              <a:endParaRPr lang="en-US"/>
            </a:p>
          </p:txBody>
        </p:sp>
      </p:grpSp>
      <p:grpSp>
        <p:nvGrpSpPr>
          <p:cNvPr id="5" name="Group 25"/>
          <p:cNvGrpSpPr>
            <a:grpSpLocks/>
          </p:cNvGrpSpPr>
          <p:nvPr/>
        </p:nvGrpSpPr>
        <p:grpSpPr bwMode="auto">
          <a:xfrm>
            <a:off x="228600" y="1219200"/>
            <a:ext cx="2667000" cy="1447800"/>
            <a:chOff x="144" y="768"/>
            <a:chExt cx="1680" cy="912"/>
          </a:xfrm>
        </p:grpSpPr>
        <p:sp>
          <p:nvSpPr>
            <p:cNvPr id="4106" name="Line 16"/>
            <p:cNvSpPr>
              <a:spLocks noChangeShapeType="1"/>
            </p:cNvSpPr>
            <p:nvPr/>
          </p:nvSpPr>
          <p:spPr bwMode="auto">
            <a:xfrm>
              <a:off x="1152" y="1104"/>
              <a:ext cx="672" cy="240"/>
            </a:xfrm>
            <a:prstGeom prst="line">
              <a:avLst/>
            </a:prstGeom>
            <a:noFill/>
            <a:ln w="38100">
              <a:solidFill>
                <a:srgbClr val="0000CC"/>
              </a:solidFill>
              <a:round/>
              <a:headEnd/>
              <a:tailEnd type="triangle" w="med" len="med"/>
            </a:ln>
          </p:spPr>
          <p:txBody>
            <a:bodyPr/>
            <a:lstStyle/>
            <a:p>
              <a:endParaRPr lang="en-US"/>
            </a:p>
          </p:txBody>
        </p:sp>
        <p:sp>
          <p:nvSpPr>
            <p:cNvPr id="4107" name="Line 17"/>
            <p:cNvSpPr>
              <a:spLocks noChangeShapeType="1"/>
            </p:cNvSpPr>
            <p:nvPr/>
          </p:nvSpPr>
          <p:spPr bwMode="auto">
            <a:xfrm>
              <a:off x="1152" y="1104"/>
              <a:ext cx="480" cy="576"/>
            </a:xfrm>
            <a:prstGeom prst="line">
              <a:avLst/>
            </a:prstGeom>
            <a:noFill/>
            <a:ln w="38100">
              <a:solidFill>
                <a:srgbClr val="0000CC"/>
              </a:solidFill>
              <a:round/>
              <a:headEnd/>
              <a:tailEnd type="triangle" w="med" len="med"/>
            </a:ln>
          </p:spPr>
          <p:txBody>
            <a:bodyPr/>
            <a:lstStyle/>
            <a:p>
              <a:endParaRPr lang="en-US"/>
            </a:p>
          </p:txBody>
        </p:sp>
        <p:sp>
          <p:nvSpPr>
            <p:cNvPr id="4108" name="AutoShape 12"/>
            <p:cNvSpPr>
              <a:spLocks noChangeArrowheads="1"/>
            </p:cNvSpPr>
            <p:nvPr/>
          </p:nvSpPr>
          <p:spPr bwMode="auto">
            <a:xfrm>
              <a:off x="144" y="768"/>
              <a:ext cx="1056" cy="480"/>
            </a:xfrm>
            <a:prstGeom prst="flowChartProcess">
              <a:avLst/>
            </a:prstGeom>
            <a:solidFill>
              <a:srgbClr val="FFFF99"/>
            </a:solidFill>
            <a:ln w="9525">
              <a:solidFill>
                <a:schemeClr val="tx1"/>
              </a:solidFill>
              <a:miter lim="800000"/>
              <a:headEnd/>
              <a:tailEnd/>
            </a:ln>
          </p:spPr>
          <p:txBody>
            <a:bodyPr wrap="none" anchor="ctr"/>
            <a:lstStyle/>
            <a:p>
              <a:pPr algn="ctr"/>
              <a:r>
                <a:rPr lang="en-US" sz="2200" b="1">
                  <a:solidFill>
                    <a:schemeClr val="accent2"/>
                  </a:solidFill>
                </a:rPr>
                <a:t>Thành xe </a:t>
              </a:r>
            </a:p>
            <a:p>
              <a:pPr algn="ctr"/>
              <a:r>
                <a:rPr lang="en-US" sz="2200" b="1">
                  <a:solidFill>
                    <a:schemeClr val="accent2"/>
                  </a:solidFill>
                </a:rPr>
                <a:t>và mui xe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checkerboard(across)">
                                      <p:cBhvr>
                                        <p:cTn id="7" dur="10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24583"/>
                                        </p:tgtEl>
                                        <p:attrNameLst>
                                          <p:attrName>style.visibility</p:attrName>
                                        </p:attrNameLst>
                                      </p:cBhvr>
                                      <p:to>
                                        <p:strVal val="visible"/>
                                      </p:to>
                                    </p:set>
                                    <p:anim calcmode="lin" valueType="num">
                                      <p:cBhvr additive="base">
                                        <p:cTn id="12" dur="500" fill="hold"/>
                                        <p:tgtEl>
                                          <p:spTgt spid="24583"/>
                                        </p:tgtEl>
                                        <p:attrNameLst>
                                          <p:attrName>ppt_x</p:attrName>
                                        </p:attrNameLst>
                                      </p:cBhvr>
                                      <p:tavLst>
                                        <p:tav tm="0">
                                          <p:val>
                                            <p:strVal val="#ppt_x"/>
                                          </p:val>
                                        </p:tav>
                                        <p:tav tm="100000">
                                          <p:val>
                                            <p:strVal val="#ppt_x"/>
                                          </p:val>
                                        </p:tav>
                                      </p:tavLst>
                                    </p:anim>
                                    <p:anim calcmode="lin" valueType="num">
                                      <p:cBhvr additive="base">
                                        <p:cTn id="13" dur="500" fill="hold"/>
                                        <p:tgtEl>
                                          <p:spTgt spid="2458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7"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7"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7" presetClass="entr" presetSubtype="4"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7" presetClass="entr" presetSubtype="4"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ppt_x"/>
                                          </p:val>
                                        </p:tav>
                                        <p:tav tm="100000">
                                          <p:val>
                                            <p:strVal val="#ppt_x"/>
                                          </p:val>
                                        </p:tav>
                                      </p:tavLst>
                                    </p:anim>
                                    <p:anim calcmode="lin" valueType="num">
                                      <p:cBhvr additive="base">
                                        <p:cTn id="3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P spid="2458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23761" name="Group 209"/>
          <p:cNvGraphicFramePr>
            <a:graphicFrameLocks noGrp="1"/>
          </p:cNvGraphicFramePr>
          <p:nvPr>
            <p:ph sz="half" idx="1"/>
          </p:nvPr>
        </p:nvGraphicFramePr>
        <p:xfrm>
          <a:off x="304800" y="1828800"/>
          <a:ext cx="4343400" cy="4718050"/>
        </p:xfrm>
        <a:graphic>
          <a:graphicData uri="http://schemas.openxmlformats.org/drawingml/2006/table">
            <a:tbl>
              <a:tblPr/>
              <a:tblGrid>
                <a:gridCol w="3276600"/>
                <a:gridCol w="1066800"/>
              </a:tblGrid>
              <a:tr h="91439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smtClean="0">
                          <a:ln>
                            <a:noFill/>
                          </a:ln>
                          <a:solidFill>
                            <a:srgbClr val="3333CC"/>
                          </a:solidFill>
                          <a:effectLst/>
                          <a:latin typeface="Arial" charset="0"/>
                        </a:rPr>
                        <a:t>Tên gọi</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3333CC"/>
                          </a:solidFill>
                          <a:effectLst/>
                          <a:latin typeface="Arial" charset="0"/>
                        </a:rPr>
                        <a:t>Số</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3333CC"/>
                          </a:solidFill>
                          <a:effectLst/>
                          <a:latin typeface="Arial" charset="0"/>
                        </a:rPr>
                        <a:t>Lượng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550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1" i="1" u="none" strike="noStrike" cap="none" normalizeH="0" baseline="0" smtClean="0">
                          <a:ln>
                            <a:noFill/>
                          </a:ln>
                          <a:solidFill>
                            <a:srgbClr val="006600"/>
                          </a:solidFill>
                          <a:effectLst/>
                          <a:latin typeface="Arial" charset="0"/>
                        </a:rPr>
                        <a:t>Tấm lớn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C66"/>
                    </a:solidFill>
                  </a:tcPr>
                </a:tc>
              </a:tr>
              <a:tr h="538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1" i="1" u="none" strike="noStrike" cap="none" normalizeH="0" baseline="0" smtClean="0">
                          <a:ln>
                            <a:noFill/>
                          </a:ln>
                          <a:solidFill>
                            <a:srgbClr val="006600"/>
                          </a:solidFill>
                          <a:effectLst/>
                          <a:latin typeface="Arial" charset="0"/>
                        </a:rPr>
                        <a:t>Tấm nhỏ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C66"/>
                    </a:solidFill>
                  </a:tcPr>
                </a:tc>
              </a:tr>
              <a:tr h="511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1" i="1" u="none" strike="noStrike" cap="none" normalizeH="0" baseline="0" smtClean="0">
                          <a:ln>
                            <a:noFill/>
                          </a:ln>
                          <a:solidFill>
                            <a:srgbClr val="006600"/>
                          </a:solidFill>
                          <a:effectLst/>
                          <a:latin typeface="Arial" charset="0"/>
                        </a:rPr>
                        <a:t>Ba tấm để lắp chữ 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C66"/>
                    </a:solidFill>
                  </a:tcPr>
                </a:tc>
              </a:tr>
              <a:tr h="538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1" i="1" u="none" strike="noStrike" cap="none" normalizeH="0" baseline="0" smtClean="0">
                          <a:ln>
                            <a:noFill/>
                          </a:ln>
                          <a:solidFill>
                            <a:srgbClr val="006600"/>
                          </a:solidFill>
                          <a:effectLst/>
                          <a:latin typeface="Arial" charset="0"/>
                        </a:rPr>
                        <a:t>Thanh thẳng 9 lỗ</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C66"/>
                    </a:solidFill>
                  </a:tcPr>
                </a:tc>
              </a:tr>
              <a:tr h="538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1" i="1" u="none" strike="noStrike" cap="none" normalizeH="0" baseline="0" smtClean="0">
                          <a:ln>
                            <a:noFill/>
                          </a:ln>
                          <a:solidFill>
                            <a:srgbClr val="006600"/>
                          </a:solidFill>
                          <a:effectLst/>
                          <a:latin typeface="Arial" charset="0"/>
                        </a:rPr>
                        <a:t>Thanh thẳng 7 lỗ</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C66"/>
                    </a:solidFill>
                  </a:tcPr>
                </a:tc>
              </a:tr>
              <a:tr h="538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1" i="1" u="none" strike="noStrike" cap="none" normalizeH="0" baseline="0" smtClean="0">
                          <a:ln>
                            <a:noFill/>
                          </a:ln>
                          <a:solidFill>
                            <a:srgbClr val="006600"/>
                          </a:solidFill>
                          <a:effectLst/>
                          <a:latin typeface="Arial" charset="0"/>
                        </a:rPr>
                        <a:t>Thanh chữ U dài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C66"/>
                    </a:solidFill>
                  </a:tcPr>
                </a:tc>
              </a:tr>
              <a:tr h="588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1" i="1" u="none" strike="noStrike" cap="none" normalizeH="0" baseline="0" smtClean="0">
                          <a:ln>
                            <a:noFill/>
                          </a:ln>
                          <a:solidFill>
                            <a:srgbClr val="006600"/>
                          </a:solidFill>
                          <a:effectLst/>
                          <a:latin typeface="Arial" charset="0"/>
                        </a:rPr>
                        <a:t>Thanh chữ U ngắn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C66"/>
                    </a:solidFill>
                  </a:tcPr>
                </a:tc>
              </a:tr>
            </a:tbl>
          </a:graphicData>
        </a:graphic>
      </p:graphicFrame>
      <p:graphicFrame>
        <p:nvGraphicFramePr>
          <p:cNvPr id="23760" name="Group 208"/>
          <p:cNvGraphicFramePr>
            <a:graphicFrameLocks noGrp="1"/>
          </p:cNvGraphicFramePr>
          <p:nvPr>
            <p:ph sz="half" idx="2"/>
          </p:nvPr>
        </p:nvGraphicFramePr>
        <p:xfrm>
          <a:off x="4724400" y="1828800"/>
          <a:ext cx="4191000" cy="4694238"/>
        </p:xfrm>
        <a:graphic>
          <a:graphicData uri="http://schemas.openxmlformats.org/drawingml/2006/table">
            <a:tbl>
              <a:tblPr/>
              <a:tblGrid>
                <a:gridCol w="3160713"/>
                <a:gridCol w="1030287"/>
              </a:tblGrid>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smtClean="0">
                          <a:ln>
                            <a:noFill/>
                          </a:ln>
                          <a:solidFill>
                            <a:srgbClr val="3333CC"/>
                          </a:solidFill>
                          <a:effectLst/>
                          <a:latin typeface="Arial" charset="0"/>
                        </a:rPr>
                        <a:t>Tên gọi</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3333CC"/>
                          </a:solidFill>
                          <a:effectLst/>
                          <a:latin typeface="Arial" charset="0"/>
                        </a:rPr>
                        <a:t>Số</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3333CC"/>
                          </a:solidFill>
                          <a:effectLst/>
                          <a:latin typeface="Arial" charset="0"/>
                        </a:rPr>
                        <a:t>Lượng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527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1" i="1" u="none" strike="noStrike" cap="none" normalizeH="0" baseline="0" smtClean="0">
                          <a:ln>
                            <a:noFill/>
                          </a:ln>
                          <a:solidFill>
                            <a:srgbClr val="006600"/>
                          </a:solidFill>
                          <a:effectLst/>
                          <a:latin typeface="Arial" charset="0"/>
                        </a:rPr>
                        <a:t>Trục dài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C66"/>
                    </a:solidFill>
                  </a:tcPr>
                </a:tc>
              </a:tr>
              <a:tr h="515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1" i="1" u="none" strike="noStrike" cap="none" normalizeH="0" baseline="0" smtClean="0">
                          <a:ln>
                            <a:noFill/>
                          </a:ln>
                          <a:solidFill>
                            <a:srgbClr val="006600"/>
                          </a:solidFill>
                          <a:effectLst/>
                          <a:latin typeface="Arial" charset="0"/>
                        </a:rPr>
                        <a:t>Bánh xe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C66"/>
                    </a:solidFill>
                  </a:tcPr>
                </a:tc>
              </a:tr>
              <a:tr h="555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1" i="1" u="none" strike="noStrike" cap="none" normalizeH="0" baseline="0" smtClean="0">
                          <a:ln>
                            <a:noFill/>
                          </a:ln>
                          <a:solidFill>
                            <a:srgbClr val="006600"/>
                          </a:solidFill>
                          <a:effectLst/>
                          <a:latin typeface="Arial" charset="0"/>
                        </a:rPr>
                        <a:t>Ốc và vít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chemeClr val="tx1"/>
                          </a:solidFill>
                          <a:effectLst/>
                          <a:latin typeface="Arial" charset="0"/>
                        </a:rPr>
                        <a:t>22 bộ</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C66"/>
                    </a:solidFill>
                  </a:tcPr>
                </a:tc>
              </a:tr>
              <a:tr h="571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1" i="1" u="none" strike="noStrike" cap="none" normalizeH="0" baseline="0" smtClean="0">
                          <a:ln>
                            <a:noFill/>
                          </a:ln>
                          <a:solidFill>
                            <a:srgbClr val="006600"/>
                          </a:solidFill>
                          <a:effectLst/>
                          <a:latin typeface="Arial" charset="0"/>
                        </a:rPr>
                        <a:t>Vòng hãm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chemeClr val="tx1"/>
                          </a:solidFill>
                          <a:effectLst/>
                          <a:latin typeface="Arial"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C66"/>
                    </a:solidFill>
                  </a:tcPr>
                </a:tc>
              </a:tr>
              <a:tr h="495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1" i="1" u="none" strike="noStrike" cap="none" normalizeH="0" baseline="0" smtClean="0">
                          <a:ln>
                            <a:noFill/>
                          </a:ln>
                          <a:solidFill>
                            <a:srgbClr val="006600"/>
                          </a:solidFill>
                          <a:effectLst/>
                          <a:latin typeface="Arial" charset="0"/>
                        </a:rPr>
                        <a:t>Cờ- lê</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C66"/>
                    </a:solidFill>
                  </a:tcPr>
                </a:tc>
              </a:tr>
              <a:tr h="511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1" i="1" u="none" strike="noStrike" cap="none" normalizeH="0" baseline="0" smtClean="0">
                          <a:ln>
                            <a:noFill/>
                          </a:ln>
                          <a:solidFill>
                            <a:srgbClr val="006600"/>
                          </a:solidFill>
                          <a:effectLst/>
                          <a:latin typeface="Arial" charset="0"/>
                        </a:rPr>
                        <a:t>Tua vít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C66"/>
                    </a:solidFill>
                  </a:tcPr>
                </a:tc>
              </a:tr>
              <a:tr h="603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smtClean="0">
                        <a:ln>
                          <a:noFill/>
                        </a:ln>
                        <a:solidFill>
                          <a:srgbClr val="0066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C66"/>
                    </a:solidFill>
                  </a:tcPr>
                </a:tc>
              </a:tr>
            </a:tbl>
          </a:graphicData>
        </a:graphic>
      </p:graphicFrame>
      <p:sp>
        <p:nvSpPr>
          <p:cNvPr id="5180" name="WordArt 210"/>
          <p:cNvSpPr>
            <a:spLocks noChangeArrowheads="1" noChangeShapeType="1" noTextEdit="1"/>
          </p:cNvSpPr>
          <p:nvPr/>
        </p:nvSpPr>
        <p:spPr bwMode="auto">
          <a:xfrm>
            <a:off x="1066800" y="533400"/>
            <a:ext cx="5181600" cy="428625"/>
          </a:xfrm>
          <a:prstGeom prst="rect">
            <a:avLst/>
          </a:prstGeom>
        </p:spPr>
        <p:txBody>
          <a:bodyPr wrap="none" fromWordArt="1">
            <a:prstTxWarp prst="textPlain">
              <a:avLst>
                <a:gd name="adj" fmla="val 50000"/>
              </a:avLst>
            </a:prstTxWarp>
          </a:bodyPr>
          <a:lstStyle/>
          <a:p>
            <a:pPr algn="ctr"/>
            <a:r>
              <a:rPr lang="en-US" b="1" kern="10">
                <a:ln w="19050">
                  <a:solidFill>
                    <a:srgbClr val="FF0000"/>
                  </a:solidFill>
                  <a:round/>
                  <a:headEnd/>
                  <a:tailEnd/>
                </a:ln>
                <a:solidFill>
                  <a:srgbClr val="FF0000"/>
                </a:solidFill>
                <a:effectLst>
                  <a:outerShdw dist="35921" dir="2700000" algn="ctr" rotWithShape="0">
                    <a:srgbClr val="990000"/>
                  </a:outerShdw>
                </a:effectLst>
                <a:latin typeface="Arial"/>
                <a:cs typeface="Arial"/>
              </a:rPr>
              <a:t>2/ Thao tác kĩ thuật</a:t>
            </a:r>
          </a:p>
        </p:txBody>
      </p:sp>
      <p:sp>
        <p:nvSpPr>
          <p:cNvPr id="5181" name="WordArt 211"/>
          <p:cNvSpPr>
            <a:spLocks noChangeArrowheads="1" noChangeShapeType="1" noTextEdit="1"/>
          </p:cNvSpPr>
          <p:nvPr/>
        </p:nvSpPr>
        <p:spPr bwMode="auto">
          <a:xfrm>
            <a:off x="2057400" y="1066800"/>
            <a:ext cx="4191000" cy="609600"/>
          </a:xfrm>
          <a:prstGeom prst="rect">
            <a:avLst/>
          </a:prstGeom>
        </p:spPr>
        <p:txBody>
          <a:bodyPr wrap="none" fromWordArt="1">
            <a:prstTxWarp prst="textPlain">
              <a:avLst>
                <a:gd name="adj" fmla="val 50000"/>
              </a:avLst>
            </a:prstTxWarp>
          </a:bodyPr>
          <a:lstStyle/>
          <a:p>
            <a:pPr algn="ctr"/>
            <a:r>
              <a:rPr lang="en-US" b="1" kern="10">
                <a:ln w="9525">
                  <a:noFill/>
                  <a:round/>
                  <a:headEnd/>
                  <a:tailEnd/>
                </a:ln>
                <a:solidFill>
                  <a:srgbClr val="008000"/>
                </a:solidFill>
                <a:effectLst>
                  <a:outerShdw dist="35921" dir="2700000" algn="ctr" rotWithShape="0">
                    <a:srgbClr val="C0C0C0">
                      <a:alpha val="79999"/>
                    </a:srgbClr>
                  </a:outerShdw>
                </a:effectLst>
                <a:latin typeface="Arial"/>
                <a:cs typeface="Arial"/>
              </a:rPr>
              <a:t>a. Chi tiết và dụng cụ</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228600" y="5486400"/>
            <a:ext cx="8610600" cy="1371600"/>
          </a:xfrm>
        </p:spPr>
        <p:txBody>
          <a:bodyPr/>
          <a:lstStyle/>
          <a:p>
            <a:pPr eaLnBrk="1" hangingPunct="1">
              <a:lnSpc>
                <a:spcPct val="90000"/>
              </a:lnSpc>
            </a:pPr>
            <a:r>
              <a:rPr lang="en-US" sz="2800" b="1" smtClean="0">
                <a:solidFill>
                  <a:srgbClr val="000099"/>
                </a:solidFill>
              </a:rPr>
              <a:t>Tay kéo xe được lắp từ những chi tiết nào?</a:t>
            </a:r>
          </a:p>
          <a:p>
            <a:pPr eaLnBrk="1" hangingPunct="1">
              <a:lnSpc>
                <a:spcPct val="90000"/>
              </a:lnSpc>
              <a:buFontTx/>
              <a:buNone/>
            </a:pPr>
            <a:r>
              <a:rPr lang="en-US" sz="2400" b="1" smtClean="0"/>
              <a:t>         </a:t>
            </a:r>
            <a:r>
              <a:rPr lang="en-US" sz="2500" b="1" i="1" smtClean="0">
                <a:solidFill>
                  <a:srgbClr val="CC3300"/>
                </a:solidFill>
              </a:rPr>
              <a:t>* 2 thanh thẳng 7 lỗ, ốc vít và 1 thanh chữ U dài</a:t>
            </a:r>
          </a:p>
        </p:txBody>
      </p:sp>
      <p:pic>
        <p:nvPicPr>
          <p:cNvPr id="36869" name="Picture 5" descr="IMG_0372"/>
          <p:cNvPicPr>
            <a:picLocks noChangeAspect="1" noChangeArrowheads="1"/>
          </p:cNvPicPr>
          <p:nvPr/>
        </p:nvPicPr>
        <p:blipFill>
          <a:blip r:embed="rId3"/>
          <a:srcRect/>
          <a:stretch>
            <a:fillRect/>
          </a:stretch>
        </p:blipFill>
        <p:spPr bwMode="auto">
          <a:xfrm>
            <a:off x="1143000" y="1066800"/>
            <a:ext cx="6934200" cy="3657600"/>
          </a:xfrm>
          <a:prstGeom prst="rect">
            <a:avLst/>
          </a:prstGeom>
          <a:noFill/>
          <a:ln w="9525">
            <a:noFill/>
            <a:miter lim="800000"/>
            <a:headEnd/>
            <a:tailEnd/>
          </a:ln>
        </p:spPr>
      </p:pic>
      <p:sp>
        <p:nvSpPr>
          <p:cNvPr id="6148" name="WordArt 6"/>
          <p:cNvSpPr>
            <a:spLocks noChangeArrowheads="1" noChangeShapeType="1" noTextEdit="1"/>
          </p:cNvSpPr>
          <p:nvPr/>
        </p:nvSpPr>
        <p:spPr bwMode="auto">
          <a:xfrm>
            <a:off x="1600200" y="381000"/>
            <a:ext cx="4800600" cy="533400"/>
          </a:xfrm>
          <a:prstGeom prst="rect">
            <a:avLst/>
          </a:prstGeom>
        </p:spPr>
        <p:txBody>
          <a:bodyPr wrap="none" fromWordArt="1">
            <a:prstTxWarp prst="textPlain">
              <a:avLst>
                <a:gd name="adj" fmla="val 50000"/>
              </a:avLst>
            </a:prstTxWarp>
          </a:bodyPr>
          <a:lstStyle/>
          <a:p>
            <a:pPr algn="ctr"/>
            <a:r>
              <a:rPr lang="en-US" sz="2000" b="1" kern="10">
                <a:ln w="9525">
                  <a:noFill/>
                  <a:round/>
                  <a:headEnd/>
                  <a:tailEnd/>
                </a:ln>
                <a:solidFill>
                  <a:srgbClr val="008000"/>
                </a:solidFill>
                <a:effectLst>
                  <a:outerShdw dist="35921" dir="2700000" algn="ctr" rotWithShape="0">
                    <a:srgbClr val="C0C0C0">
                      <a:alpha val="79999"/>
                    </a:srgbClr>
                  </a:outerShdw>
                </a:effectLst>
                <a:latin typeface="Arial"/>
                <a:cs typeface="Arial"/>
              </a:rPr>
              <a:t>b. Lắp từng bộ phận</a:t>
            </a:r>
          </a:p>
        </p:txBody>
      </p:sp>
      <p:sp>
        <p:nvSpPr>
          <p:cNvPr id="36871" name="Rectangle 7"/>
          <p:cNvSpPr>
            <a:spLocks noChangeArrowheads="1"/>
          </p:cNvSpPr>
          <p:nvPr/>
        </p:nvSpPr>
        <p:spPr bwMode="auto">
          <a:xfrm>
            <a:off x="2971800" y="4800600"/>
            <a:ext cx="2819400" cy="533400"/>
          </a:xfrm>
          <a:prstGeom prst="rect">
            <a:avLst/>
          </a:prstGeom>
          <a:solidFill>
            <a:srgbClr val="00FFCC"/>
          </a:solidFill>
          <a:ln w="9525">
            <a:solidFill>
              <a:schemeClr val="tx1"/>
            </a:solidFill>
            <a:miter lim="800000"/>
            <a:headEnd/>
            <a:tailEnd/>
          </a:ln>
        </p:spPr>
        <p:txBody>
          <a:bodyPr wrap="none" anchor="ctr"/>
          <a:lstStyle/>
          <a:p>
            <a:pPr algn="ctr"/>
            <a:r>
              <a:rPr lang="en-US" sz="2500" b="1"/>
              <a:t>Tay kéo xe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36869"/>
                                        </p:tgtEl>
                                        <p:attrNameLst>
                                          <p:attrName>style.visibility</p:attrName>
                                        </p:attrNameLst>
                                      </p:cBhvr>
                                      <p:to>
                                        <p:strVal val="visible"/>
                                      </p:to>
                                    </p:set>
                                    <p:animEffect transition="in" filter="wheel(4)">
                                      <p:cBhvr>
                                        <p:cTn id="7" dur="500"/>
                                        <p:tgtEl>
                                          <p:spTgt spid="368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6871"/>
                                        </p:tgtEl>
                                        <p:attrNameLst>
                                          <p:attrName>style.visibility</p:attrName>
                                        </p:attrNameLst>
                                      </p:cBhvr>
                                      <p:to>
                                        <p:strVal val="visible"/>
                                      </p:to>
                                    </p:set>
                                    <p:animEffect transition="in" filter="wheel(4)">
                                      <p:cBhvr>
                                        <p:cTn id="12" dur="500"/>
                                        <p:tgtEl>
                                          <p:spTgt spid="368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nodeType="clickEffect">
                                  <p:stCondLst>
                                    <p:cond delay="0"/>
                                  </p:stCondLst>
                                  <p:childTnLst>
                                    <p:set>
                                      <p:cBhvr>
                                        <p:cTn id="16" dur="1" fill="hold">
                                          <p:stCondLst>
                                            <p:cond delay="0"/>
                                          </p:stCondLst>
                                        </p:cTn>
                                        <p:tgtEl>
                                          <p:spTgt spid="36867">
                                            <p:txEl>
                                              <p:pRg st="0" end="0"/>
                                            </p:txEl>
                                          </p:spTgt>
                                        </p:tgtEl>
                                        <p:attrNameLst>
                                          <p:attrName>style.visibility</p:attrName>
                                        </p:attrNameLst>
                                      </p:cBhvr>
                                      <p:to>
                                        <p:strVal val="visible"/>
                                      </p:to>
                                    </p:set>
                                    <p:anim calcmode="lin" valueType="num">
                                      <p:cBhvr>
                                        <p:cTn id="17" dur="500" fill="hold"/>
                                        <p:tgtEl>
                                          <p:spTgt spid="36867">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6867">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36867">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5" presetClass="entr" presetSubtype="0" fill="hold" nodeType="clickEffect">
                                  <p:stCondLst>
                                    <p:cond delay="0"/>
                                  </p:stCondLst>
                                  <p:iterate type="lt">
                                    <p:tmPct val="10000"/>
                                  </p:iterate>
                                  <p:childTnLst>
                                    <p:set>
                                      <p:cBhvr>
                                        <p:cTn id="23" dur="1" fill="hold">
                                          <p:stCondLst>
                                            <p:cond delay="0"/>
                                          </p:stCondLst>
                                        </p:cTn>
                                        <p:tgtEl>
                                          <p:spTgt spid="36867">
                                            <p:txEl>
                                              <p:pRg st="1" end="1"/>
                                            </p:txEl>
                                          </p:spTgt>
                                        </p:tgtEl>
                                        <p:attrNameLst>
                                          <p:attrName>style.visibility</p:attrName>
                                        </p:attrNameLst>
                                      </p:cBhvr>
                                      <p:to>
                                        <p:strVal val="visible"/>
                                      </p:to>
                                    </p:set>
                                    <p:animEffect transition="in" filter="fade">
                                      <p:cBhvr>
                                        <p:cTn id="24" dur="500"/>
                                        <p:tgtEl>
                                          <p:spTgt spid="36867">
                                            <p:txEl>
                                              <p:pRg st="1" end="1"/>
                                            </p:txEl>
                                          </p:spTgt>
                                        </p:tgtEl>
                                      </p:cBhvr>
                                    </p:animEffect>
                                    <p:anim calcmode="lin" valueType="num">
                                      <p:cBhvr>
                                        <p:cTn id="25" dur="500" fill="hold"/>
                                        <p:tgtEl>
                                          <p:spTgt spid="36867">
                                            <p:txEl>
                                              <p:pRg st="1" end="1"/>
                                            </p:txEl>
                                          </p:spTgt>
                                        </p:tgtEl>
                                        <p:attrNameLst>
                                          <p:attrName>ppt_w</p:attrName>
                                        </p:attrNameLst>
                                      </p:cBhvr>
                                      <p:tavLst>
                                        <p:tav tm="0" fmla="#ppt_w*sin(2.5*pi*$)">
                                          <p:val>
                                            <p:fltVal val="0"/>
                                          </p:val>
                                        </p:tav>
                                        <p:tav tm="100000">
                                          <p:val>
                                            <p:fltVal val="1"/>
                                          </p:val>
                                        </p:tav>
                                      </p:tavLst>
                                    </p:anim>
                                    <p:anim calcmode="lin" valueType="num">
                                      <p:cBhvr>
                                        <p:cTn id="26" dur="500" fill="hold"/>
                                        <p:tgtEl>
                                          <p:spTgt spid="36867">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4953000"/>
            <a:ext cx="8839200" cy="304800"/>
          </a:xfrm>
        </p:spPr>
        <p:txBody>
          <a:bodyPr/>
          <a:lstStyle/>
          <a:p>
            <a:pPr algn="l" eaLnBrk="1" hangingPunct="1"/>
            <a:r>
              <a:rPr lang="en-US" sz="2500" b="1" smtClean="0">
                <a:solidFill>
                  <a:srgbClr val="000099"/>
                </a:solidFill>
              </a:rPr>
              <a:t>    *Giá đỡ trục bánh xe được lắp từ những chi tiết nào</a:t>
            </a:r>
            <a:r>
              <a:rPr lang="en-US" sz="2500" b="1" smtClean="0"/>
              <a:t> </a:t>
            </a:r>
            <a:r>
              <a:rPr lang="en-US" sz="2500" b="1" smtClean="0">
                <a:solidFill>
                  <a:srgbClr val="000099"/>
                </a:solidFill>
              </a:rPr>
              <a:t>?</a:t>
            </a:r>
            <a:endParaRPr lang="en-US" sz="2400" b="1" i="1" smtClean="0">
              <a:solidFill>
                <a:srgbClr val="CC3300"/>
              </a:solidFill>
            </a:endParaRPr>
          </a:p>
        </p:txBody>
      </p:sp>
      <p:sp>
        <p:nvSpPr>
          <p:cNvPr id="35843" name="Rectangle 3"/>
          <p:cNvSpPr>
            <a:spLocks noGrp="1" noChangeArrowheads="1"/>
          </p:cNvSpPr>
          <p:nvPr>
            <p:ph type="body" idx="1"/>
          </p:nvPr>
        </p:nvSpPr>
        <p:spPr>
          <a:xfrm>
            <a:off x="0" y="5867400"/>
            <a:ext cx="8686800" cy="304800"/>
          </a:xfrm>
        </p:spPr>
        <p:txBody>
          <a:bodyPr/>
          <a:lstStyle/>
          <a:p>
            <a:pPr eaLnBrk="1" hangingPunct="1">
              <a:lnSpc>
                <a:spcPct val="80000"/>
              </a:lnSpc>
              <a:buFontTx/>
              <a:buNone/>
            </a:pPr>
            <a:r>
              <a:rPr lang="en-US" sz="800" smtClean="0">
                <a:solidFill>
                  <a:srgbClr val="000099"/>
                </a:solidFill>
              </a:rPr>
              <a:t>           </a:t>
            </a:r>
            <a:r>
              <a:rPr lang="en-US" sz="2100" smtClean="0">
                <a:solidFill>
                  <a:srgbClr val="000099"/>
                </a:solidFill>
              </a:rPr>
              <a:t>* </a:t>
            </a:r>
            <a:r>
              <a:rPr lang="en-US" sz="2500" b="1" smtClean="0">
                <a:solidFill>
                  <a:srgbClr val="000099"/>
                </a:solidFill>
              </a:rPr>
              <a:t>Theo em phải lắp mấy giá đỡ trục bánh xe ?</a:t>
            </a:r>
          </a:p>
          <a:p>
            <a:pPr eaLnBrk="1" hangingPunct="1">
              <a:lnSpc>
                <a:spcPct val="80000"/>
              </a:lnSpc>
              <a:buFontTx/>
              <a:buNone/>
            </a:pPr>
            <a:r>
              <a:rPr lang="en-US" sz="700" b="1" smtClean="0"/>
              <a:t>          </a:t>
            </a:r>
            <a:endParaRPr lang="en-US" sz="700" b="1" i="1" smtClean="0">
              <a:solidFill>
                <a:srgbClr val="CC3300"/>
              </a:solidFill>
            </a:endParaRPr>
          </a:p>
        </p:txBody>
      </p:sp>
      <p:pic>
        <p:nvPicPr>
          <p:cNvPr id="35845" name="Picture 5" descr="IMG_0373"/>
          <p:cNvPicPr>
            <a:picLocks noChangeAspect="1" noChangeArrowheads="1"/>
          </p:cNvPicPr>
          <p:nvPr/>
        </p:nvPicPr>
        <p:blipFill>
          <a:blip r:embed="rId3"/>
          <a:srcRect/>
          <a:stretch>
            <a:fillRect/>
          </a:stretch>
        </p:blipFill>
        <p:spPr bwMode="auto">
          <a:xfrm>
            <a:off x="1066800" y="304800"/>
            <a:ext cx="7086600" cy="3962400"/>
          </a:xfrm>
          <a:prstGeom prst="rect">
            <a:avLst/>
          </a:prstGeom>
          <a:noFill/>
          <a:ln w="9525">
            <a:noFill/>
            <a:miter lim="800000"/>
            <a:headEnd/>
            <a:tailEnd/>
          </a:ln>
        </p:spPr>
      </p:pic>
      <p:sp>
        <p:nvSpPr>
          <p:cNvPr id="35846" name="AutoShape 6"/>
          <p:cNvSpPr>
            <a:spLocks noChangeArrowheads="1"/>
          </p:cNvSpPr>
          <p:nvPr/>
        </p:nvSpPr>
        <p:spPr bwMode="auto">
          <a:xfrm>
            <a:off x="2438400" y="4267200"/>
            <a:ext cx="3657600" cy="533400"/>
          </a:xfrm>
          <a:prstGeom prst="flowChartProcess">
            <a:avLst/>
          </a:prstGeom>
          <a:solidFill>
            <a:srgbClr val="00FFCC"/>
          </a:solidFill>
          <a:ln w="9525">
            <a:solidFill>
              <a:schemeClr val="tx1"/>
            </a:solidFill>
            <a:miter lim="800000"/>
            <a:headEnd/>
            <a:tailEnd/>
          </a:ln>
        </p:spPr>
        <p:txBody>
          <a:bodyPr wrap="none" anchor="ctr"/>
          <a:lstStyle/>
          <a:p>
            <a:pPr algn="ctr"/>
            <a:r>
              <a:rPr lang="en-US" sz="2500" b="1"/>
              <a:t>Giá đỡ trục bánh xe</a:t>
            </a:r>
          </a:p>
        </p:txBody>
      </p:sp>
      <p:sp>
        <p:nvSpPr>
          <p:cNvPr id="35847" name="WordArt 7"/>
          <p:cNvSpPr>
            <a:spLocks noChangeArrowheads="1" noChangeShapeType="1" noTextEdit="1"/>
          </p:cNvSpPr>
          <p:nvPr/>
        </p:nvSpPr>
        <p:spPr bwMode="auto">
          <a:xfrm>
            <a:off x="2133600" y="5334000"/>
            <a:ext cx="3629025" cy="457200"/>
          </a:xfrm>
          <a:prstGeom prst="rect">
            <a:avLst/>
          </a:prstGeom>
        </p:spPr>
        <p:txBody>
          <a:bodyPr wrap="none" fromWordArt="1">
            <a:prstTxWarp prst="textPlain">
              <a:avLst>
                <a:gd name="adj" fmla="val 50000"/>
              </a:avLst>
            </a:prstTxWarp>
          </a:bodyPr>
          <a:lstStyle/>
          <a:p>
            <a:pPr algn="ctr"/>
            <a:r>
              <a:rPr lang="en-US" sz="2000" b="1" i="1" kern="10">
                <a:ln w="9525">
                  <a:noFill/>
                  <a:round/>
                  <a:headEnd/>
                  <a:tailEnd/>
                </a:ln>
                <a:solidFill>
                  <a:srgbClr val="CC3300"/>
                </a:solidFill>
                <a:effectLst>
                  <a:outerShdw dist="45791" dir="2021404" algn="ctr" rotWithShape="0">
                    <a:srgbClr val="B2B2B2">
                      <a:alpha val="79999"/>
                    </a:srgbClr>
                  </a:outerShdw>
                </a:effectLst>
                <a:latin typeface="Arial"/>
                <a:cs typeface="Arial"/>
              </a:rPr>
              <a:t>* 2 thanh thẳng 9 lỗ chéo nhau.</a:t>
            </a:r>
          </a:p>
        </p:txBody>
      </p:sp>
      <p:sp>
        <p:nvSpPr>
          <p:cNvPr id="35848" name="WordArt 8"/>
          <p:cNvSpPr>
            <a:spLocks noChangeArrowheads="1" noChangeShapeType="1" noTextEdit="1"/>
          </p:cNvSpPr>
          <p:nvPr/>
        </p:nvSpPr>
        <p:spPr bwMode="auto">
          <a:xfrm>
            <a:off x="2133600" y="6172200"/>
            <a:ext cx="3371850" cy="457200"/>
          </a:xfrm>
          <a:prstGeom prst="rect">
            <a:avLst/>
          </a:prstGeom>
        </p:spPr>
        <p:txBody>
          <a:bodyPr wrap="none" fromWordArt="1">
            <a:prstTxWarp prst="textPlain">
              <a:avLst>
                <a:gd name="adj" fmla="val 50000"/>
              </a:avLst>
            </a:prstTxWarp>
          </a:bodyPr>
          <a:lstStyle/>
          <a:p>
            <a:pPr algn="ctr"/>
            <a:r>
              <a:rPr lang="vi-VN" sz="2000" b="1" i="1" kern="10">
                <a:ln w="9525">
                  <a:noFill/>
                  <a:round/>
                  <a:headEnd/>
                  <a:tailEnd/>
                </a:ln>
                <a:solidFill>
                  <a:srgbClr val="CC3300"/>
                </a:solidFill>
                <a:effectLst>
                  <a:outerShdw dist="45791" dir="2021404" algn="ctr" rotWithShape="0">
                    <a:srgbClr val="B2B2B2">
                      <a:alpha val="79999"/>
                    </a:srgbClr>
                  </a:outerShdw>
                </a:effectLst>
                <a:latin typeface="Arial"/>
                <a:cs typeface="Arial"/>
              </a:rPr>
              <a:t>* Lắp 2 giá đỡ trục bánh xe.</a:t>
            </a:r>
            <a:endParaRPr lang="en-US" sz="2000" b="1" i="1" kern="10">
              <a:ln w="9525">
                <a:noFill/>
                <a:round/>
                <a:headEnd/>
                <a:tailEnd/>
              </a:ln>
              <a:solidFill>
                <a:srgbClr val="CC3300"/>
              </a:solidFill>
              <a:effectLst>
                <a:outerShdw dist="45791" dir="2021404" algn="ctr" rotWithShape="0">
                  <a:srgbClr val="B2B2B2">
                    <a:alpha val="79999"/>
                  </a:srgb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5845"/>
                                        </p:tgtEl>
                                        <p:attrNameLst>
                                          <p:attrName>style.visibility</p:attrName>
                                        </p:attrNameLst>
                                      </p:cBhvr>
                                      <p:to>
                                        <p:strVal val="visible"/>
                                      </p:to>
                                    </p:set>
                                    <p:animEffect transition="in" filter="diamond(in)">
                                      <p:cBhvr>
                                        <p:cTn id="7" dur="1000"/>
                                        <p:tgtEl>
                                          <p:spTgt spid="358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5" presetClass="entr" presetSubtype="0" fill="hold" grpId="0" nodeType="clickEffect">
                                  <p:stCondLst>
                                    <p:cond delay="0"/>
                                  </p:stCondLst>
                                  <p:iterate type="lt">
                                    <p:tmPct val="10000"/>
                                  </p:iterate>
                                  <p:childTnLst>
                                    <p:set>
                                      <p:cBhvr>
                                        <p:cTn id="11" dur="1" fill="hold">
                                          <p:stCondLst>
                                            <p:cond delay="0"/>
                                          </p:stCondLst>
                                        </p:cTn>
                                        <p:tgtEl>
                                          <p:spTgt spid="35846"/>
                                        </p:tgtEl>
                                        <p:attrNameLst>
                                          <p:attrName>style.visibility</p:attrName>
                                        </p:attrNameLst>
                                      </p:cBhvr>
                                      <p:to>
                                        <p:strVal val="visible"/>
                                      </p:to>
                                    </p:set>
                                    <p:animEffect transition="in" filter="fade">
                                      <p:cBhvr>
                                        <p:cTn id="12" dur="500"/>
                                        <p:tgtEl>
                                          <p:spTgt spid="35846"/>
                                        </p:tgtEl>
                                      </p:cBhvr>
                                    </p:animEffect>
                                    <p:anim calcmode="lin" valueType="num">
                                      <p:cBhvr>
                                        <p:cTn id="13" dur="500" fill="hold"/>
                                        <p:tgtEl>
                                          <p:spTgt spid="35846"/>
                                        </p:tgtEl>
                                        <p:attrNameLst>
                                          <p:attrName>ppt_w</p:attrName>
                                        </p:attrNameLst>
                                      </p:cBhvr>
                                      <p:tavLst>
                                        <p:tav tm="0" fmla="#ppt_w*sin(2.5*pi*$)">
                                          <p:val>
                                            <p:fltVal val="0"/>
                                          </p:val>
                                        </p:tav>
                                        <p:tav tm="100000">
                                          <p:val>
                                            <p:fltVal val="1"/>
                                          </p:val>
                                        </p:tav>
                                      </p:tavLst>
                                    </p:anim>
                                    <p:anim calcmode="lin" valueType="num">
                                      <p:cBhvr>
                                        <p:cTn id="14" dur="500" fill="hold"/>
                                        <p:tgtEl>
                                          <p:spTgt spid="35846"/>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5842"/>
                                        </p:tgtEl>
                                        <p:attrNameLst>
                                          <p:attrName>style.visibility</p:attrName>
                                        </p:attrNameLst>
                                      </p:cBhvr>
                                      <p:to>
                                        <p:strVal val="visible"/>
                                      </p:to>
                                    </p:set>
                                    <p:anim calcmode="lin" valueType="num">
                                      <p:cBhvr>
                                        <p:cTn id="19" dur="500" fill="hold"/>
                                        <p:tgtEl>
                                          <p:spTgt spid="35842"/>
                                        </p:tgtEl>
                                        <p:attrNameLst>
                                          <p:attrName>ppt_w</p:attrName>
                                        </p:attrNameLst>
                                      </p:cBhvr>
                                      <p:tavLst>
                                        <p:tav tm="0">
                                          <p:val>
                                            <p:fltVal val="0"/>
                                          </p:val>
                                        </p:tav>
                                        <p:tav tm="100000">
                                          <p:val>
                                            <p:strVal val="#ppt_w"/>
                                          </p:val>
                                        </p:tav>
                                      </p:tavLst>
                                    </p:anim>
                                    <p:anim calcmode="lin" valueType="num">
                                      <p:cBhvr>
                                        <p:cTn id="20" dur="500" fill="hold"/>
                                        <p:tgtEl>
                                          <p:spTgt spid="35842"/>
                                        </p:tgtEl>
                                        <p:attrNameLst>
                                          <p:attrName>ppt_h</p:attrName>
                                        </p:attrNameLst>
                                      </p:cBhvr>
                                      <p:tavLst>
                                        <p:tav tm="0">
                                          <p:val>
                                            <p:fltVal val="0"/>
                                          </p:val>
                                        </p:tav>
                                        <p:tav tm="100000">
                                          <p:val>
                                            <p:strVal val="#ppt_h"/>
                                          </p:val>
                                        </p:tav>
                                      </p:tavLst>
                                    </p:anim>
                                    <p:animEffect transition="in" filter="fade">
                                      <p:cBhvr>
                                        <p:cTn id="21" dur="500"/>
                                        <p:tgtEl>
                                          <p:spTgt spid="3584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7" presetClass="entr" presetSubtype="4" fill="hold" grpId="0" nodeType="clickEffect">
                                  <p:stCondLst>
                                    <p:cond delay="0"/>
                                  </p:stCondLst>
                                  <p:childTnLst>
                                    <p:set>
                                      <p:cBhvr>
                                        <p:cTn id="25" dur="1" fill="hold">
                                          <p:stCondLst>
                                            <p:cond delay="0"/>
                                          </p:stCondLst>
                                        </p:cTn>
                                        <p:tgtEl>
                                          <p:spTgt spid="35847"/>
                                        </p:tgtEl>
                                        <p:attrNameLst>
                                          <p:attrName>style.visibility</p:attrName>
                                        </p:attrNameLst>
                                      </p:cBhvr>
                                      <p:to>
                                        <p:strVal val="visible"/>
                                      </p:to>
                                    </p:set>
                                    <p:anim calcmode="lin" valueType="num">
                                      <p:cBhvr additive="base">
                                        <p:cTn id="26" dur="500" fill="hold"/>
                                        <p:tgtEl>
                                          <p:spTgt spid="35847"/>
                                        </p:tgtEl>
                                        <p:attrNameLst>
                                          <p:attrName>ppt_x</p:attrName>
                                        </p:attrNameLst>
                                      </p:cBhvr>
                                      <p:tavLst>
                                        <p:tav tm="0">
                                          <p:val>
                                            <p:strVal val="#ppt_x"/>
                                          </p:val>
                                        </p:tav>
                                        <p:tav tm="100000">
                                          <p:val>
                                            <p:strVal val="#ppt_x"/>
                                          </p:val>
                                        </p:tav>
                                      </p:tavLst>
                                    </p:anim>
                                    <p:anim calcmode="lin" valueType="num">
                                      <p:cBhvr additive="base">
                                        <p:cTn id="27" dur="500" fill="hold"/>
                                        <p:tgtEl>
                                          <p:spTgt spid="35847"/>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35843">
                                            <p:txEl>
                                              <p:pRg st="0" end="0"/>
                                            </p:txEl>
                                          </p:spTgt>
                                        </p:tgtEl>
                                        <p:attrNameLst>
                                          <p:attrName>style.visibility</p:attrName>
                                        </p:attrNameLst>
                                      </p:cBhvr>
                                      <p:to>
                                        <p:strVal val="visible"/>
                                      </p:to>
                                    </p:set>
                                    <p:anim calcmode="lin" valueType="num">
                                      <p:cBhvr>
                                        <p:cTn id="32" dur="500" fill="hold"/>
                                        <p:tgtEl>
                                          <p:spTgt spid="35843">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35843">
                                            <p:txEl>
                                              <p:pRg st="0" end="0"/>
                                            </p:txEl>
                                          </p:spTgt>
                                        </p:tgtEl>
                                        <p:attrNameLst>
                                          <p:attrName>ppt_h</p:attrName>
                                        </p:attrNameLst>
                                      </p:cBhvr>
                                      <p:tavLst>
                                        <p:tav tm="0">
                                          <p:val>
                                            <p:fltVal val="0"/>
                                          </p:val>
                                        </p:tav>
                                        <p:tav tm="100000">
                                          <p:val>
                                            <p:strVal val="#ppt_h"/>
                                          </p:val>
                                        </p:tav>
                                      </p:tavLst>
                                    </p:anim>
                                    <p:animEffect transition="in" filter="fade">
                                      <p:cBhvr>
                                        <p:cTn id="34" dur="500"/>
                                        <p:tgtEl>
                                          <p:spTgt spid="35843">
                                            <p:txEl>
                                              <p:pRg st="0" end="0"/>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35843">
                                            <p:txEl>
                                              <p:pRg st="1" end="1"/>
                                            </p:txEl>
                                          </p:spTgt>
                                        </p:tgtEl>
                                        <p:attrNameLst>
                                          <p:attrName>style.visibility</p:attrName>
                                        </p:attrNameLst>
                                      </p:cBhvr>
                                      <p:to>
                                        <p:strVal val="visible"/>
                                      </p:to>
                                    </p:set>
                                    <p:anim calcmode="lin" valueType="num">
                                      <p:cBhvr>
                                        <p:cTn id="39" dur="500" fill="hold"/>
                                        <p:tgtEl>
                                          <p:spTgt spid="35843">
                                            <p:txEl>
                                              <p:pRg st="1" end="1"/>
                                            </p:txEl>
                                          </p:spTgt>
                                        </p:tgtEl>
                                        <p:attrNameLst>
                                          <p:attrName>ppt_w</p:attrName>
                                        </p:attrNameLst>
                                      </p:cBhvr>
                                      <p:tavLst>
                                        <p:tav tm="0">
                                          <p:val>
                                            <p:fltVal val="0"/>
                                          </p:val>
                                        </p:tav>
                                        <p:tav tm="100000">
                                          <p:val>
                                            <p:strVal val="#ppt_w"/>
                                          </p:val>
                                        </p:tav>
                                      </p:tavLst>
                                    </p:anim>
                                    <p:anim calcmode="lin" valueType="num">
                                      <p:cBhvr>
                                        <p:cTn id="40" dur="500" fill="hold"/>
                                        <p:tgtEl>
                                          <p:spTgt spid="35843">
                                            <p:txEl>
                                              <p:pRg st="1" end="1"/>
                                            </p:txEl>
                                          </p:spTgt>
                                        </p:tgtEl>
                                        <p:attrNameLst>
                                          <p:attrName>ppt_h</p:attrName>
                                        </p:attrNameLst>
                                      </p:cBhvr>
                                      <p:tavLst>
                                        <p:tav tm="0">
                                          <p:val>
                                            <p:fltVal val="0"/>
                                          </p:val>
                                        </p:tav>
                                        <p:tav tm="100000">
                                          <p:val>
                                            <p:strVal val="#ppt_h"/>
                                          </p:val>
                                        </p:tav>
                                      </p:tavLst>
                                    </p:anim>
                                    <p:animEffect transition="in" filter="fade">
                                      <p:cBhvr>
                                        <p:cTn id="41" dur="500"/>
                                        <p:tgtEl>
                                          <p:spTgt spid="35843">
                                            <p:txEl>
                                              <p:pRg st="1" end="1"/>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7" presetClass="entr" presetSubtype="4" fill="hold" grpId="0" nodeType="clickEffect">
                                  <p:stCondLst>
                                    <p:cond delay="0"/>
                                  </p:stCondLst>
                                  <p:childTnLst>
                                    <p:set>
                                      <p:cBhvr>
                                        <p:cTn id="45" dur="1" fill="hold">
                                          <p:stCondLst>
                                            <p:cond delay="0"/>
                                          </p:stCondLst>
                                        </p:cTn>
                                        <p:tgtEl>
                                          <p:spTgt spid="35848"/>
                                        </p:tgtEl>
                                        <p:attrNameLst>
                                          <p:attrName>style.visibility</p:attrName>
                                        </p:attrNameLst>
                                      </p:cBhvr>
                                      <p:to>
                                        <p:strVal val="visible"/>
                                      </p:to>
                                    </p:set>
                                    <p:anim calcmode="lin" valueType="num">
                                      <p:cBhvr additive="base">
                                        <p:cTn id="46" dur="500" fill="hold"/>
                                        <p:tgtEl>
                                          <p:spTgt spid="35848"/>
                                        </p:tgtEl>
                                        <p:attrNameLst>
                                          <p:attrName>ppt_x</p:attrName>
                                        </p:attrNameLst>
                                      </p:cBhvr>
                                      <p:tavLst>
                                        <p:tav tm="0">
                                          <p:val>
                                            <p:strVal val="#ppt_x"/>
                                          </p:val>
                                        </p:tav>
                                        <p:tav tm="100000">
                                          <p:val>
                                            <p:strVal val="#ppt_x"/>
                                          </p:val>
                                        </p:tav>
                                      </p:tavLst>
                                    </p:anim>
                                    <p:anim calcmode="lin" valueType="num">
                                      <p:cBhvr additive="base">
                                        <p:cTn id="47" dur="500" fill="hold"/>
                                        <p:tgtEl>
                                          <p:spTgt spid="358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p"/>
      <p:bldP spid="35846" grpId="0" animBg="1"/>
      <p:bldP spid="35847" grpId="0" animBg="1"/>
      <p:bldP spid="358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4800" y="4572000"/>
            <a:ext cx="8839200" cy="457200"/>
          </a:xfrm>
        </p:spPr>
        <p:txBody>
          <a:bodyPr/>
          <a:lstStyle/>
          <a:p>
            <a:pPr algn="l" eaLnBrk="1" hangingPunct="1"/>
            <a:r>
              <a:rPr lang="en-US" sz="2200" b="1" smtClean="0">
                <a:solidFill>
                  <a:srgbClr val="000099"/>
                </a:solidFill>
              </a:rPr>
              <a:t>* Thanh đỡ giá đỡ trục bánh xe được lắp từ những chi tiết nào?</a:t>
            </a:r>
          </a:p>
        </p:txBody>
      </p:sp>
      <p:sp>
        <p:nvSpPr>
          <p:cNvPr id="37891" name="Rectangle 3"/>
          <p:cNvSpPr>
            <a:spLocks noGrp="1" noChangeArrowheads="1"/>
          </p:cNvSpPr>
          <p:nvPr>
            <p:ph type="body" idx="1"/>
          </p:nvPr>
        </p:nvSpPr>
        <p:spPr>
          <a:xfrm>
            <a:off x="0" y="5410200"/>
            <a:ext cx="9144000" cy="762000"/>
          </a:xfrm>
        </p:spPr>
        <p:txBody>
          <a:bodyPr/>
          <a:lstStyle/>
          <a:p>
            <a:pPr eaLnBrk="1" hangingPunct="1">
              <a:buFontTx/>
              <a:buNone/>
            </a:pPr>
            <a:r>
              <a:rPr lang="en-US" sz="2200" b="1" smtClean="0"/>
              <a:t>   </a:t>
            </a:r>
            <a:r>
              <a:rPr lang="en-US" sz="2200" b="1" smtClean="0">
                <a:solidFill>
                  <a:srgbClr val="000099"/>
                </a:solidFill>
              </a:rPr>
              <a:t>* Hai thanh chữ U dài được lắp vào hàng lỗ thứ mấy của tấm lớn (tính từ phải sang trái) ?</a:t>
            </a:r>
          </a:p>
        </p:txBody>
      </p:sp>
      <p:pic>
        <p:nvPicPr>
          <p:cNvPr id="37892" name="Picture 4" descr="IMG_0367"/>
          <p:cNvPicPr>
            <a:picLocks noChangeAspect="1" noChangeArrowheads="1"/>
          </p:cNvPicPr>
          <p:nvPr/>
        </p:nvPicPr>
        <p:blipFill>
          <a:blip r:embed="rId3"/>
          <a:srcRect/>
          <a:stretch>
            <a:fillRect/>
          </a:stretch>
        </p:blipFill>
        <p:spPr bwMode="auto">
          <a:xfrm>
            <a:off x="914400" y="304800"/>
            <a:ext cx="7086600" cy="3733800"/>
          </a:xfrm>
          <a:prstGeom prst="rect">
            <a:avLst/>
          </a:prstGeom>
          <a:noFill/>
          <a:ln w="9525">
            <a:noFill/>
            <a:miter lim="800000"/>
            <a:headEnd/>
            <a:tailEnd/>
          </a:ln>
        </p:spPr>
      </p:pic>
      <p:sp>
        <p:nvSpPr>
          <p:cNvPr id="37893" name="AutoShape 5"/>
          <p:cNvSpPr>
            <a:spLocks noChangeArrowheads="1"/>
          </p:cNvSpPr>
          <p:nvPr/>
        </p:nvSpPr>
        <p:spPr bwMode="auto">
          <a:xfrm>
            <a:off x="2667000" y="3886200"/>
            <a:ext cx="4114800" cy="685800"/>
          </a:xfrm>
          <a:prstGeom prst="flowChartProcess">
            <a:avLst/>
          </a:prstGeom>
          <a:solidFill>
            <a:srgbClr val="00FFCC"/>
          </a:solidFill>
          <a:ln w="9525">
            <a:solidFill>
              <a:srgbClr val="008000"/>
            </a:solidFill>
            <a:miter lim="800000"/>
            <a:headEnd/>
            <a:tailEnd/>
          </a:ln>
        </p:spPr>
        <p:txBody>
          <a:bodyPr wrap="none" anchor="ctr"/>
          <a:lstStyle/>
          <a:p>
            <a:pPr algn="ctr"/>
            <a:r>
              <a:rPr lang="en-US" sz="2000" b="1"/>
              <a:t>Thanh đỡ giá đỡ trục bánh xe</a:t>
            </a:r>
          </a:p>
        </p:txBody>
      </p:sp>
      <p:sp>
        <p:nvSpPr>
          <p:cNvPr id="37894" name="WordArt 6"/>
          <p:cNvSpPr>
            <a:spLocks noChangeArrowheads="1" noChangeShapeType="1" noTextEdit="1"/>
          </p:cNvSpPr>
          <p:nvPr/>
        </p:nvSpPr>
        <p:spPr bwMode="auto">
          <a:xfrm>
            <a:off x="1524000" y="5105400"/>
            <a:ext cx="5943600" cy="304800"/>
          </a:xfrm>
          <a:prstGeom prst="rect">
            <a:avLst/>
          </a:prstGeom>
        </p:spPr>
        <p:txBody>
          <a:bodyPr wrap="none" fromWordArt="1">
            <a:prstTxWarp prst="textPlain">
              <a:avLst>
                <a:gd name="adj" fmla="val 50000"/>
              </a:avLst>
            </a:prstTxWarp>
          </a:bodyPr>
          <a:lstStyle/>
          <a:p>
            <a:pPr algn="ctr"/>
            <a:r>
              <a:rPr lang="en-US" b="1" i="1" kern="10">
                <a:ln w="9525">
                  <a:noFill/>
                  <a:round/>
                  <a:headEnd/>
                  <a:tailEnd/>
                </a:ln>
                <a:solidFill>
                  <a:srgbClr val="CC3300"/>
                </a:solidFill>
                <a:effectLst>
                  <a:outerShdw dist="45791" dir="2021404" algn="ctr" rotWithShape="0">
                    <a:srgbClr val="B2B2B2">
                      <a:alpha val="79999"/>
                    </a:srgbClr>
                  </a:outerShdw>
                </a:effectLst>
                <a:latin typeface="Arial"/>
                <a:cs typeface="Arial"/>
              </a:rPr>
              <a:t>* Tấm lớn, ốc vít và 2 thanh chữ U dài</a:t>
            </a:r>
          </a:p>
        </p:txBody>
      </p:sp>
      <p:sp>
        <p:nvSpPr>
          <p:cNvPr id="37895" name="WordArt 7"/>
          <p:cNvSpPr>
            <a:spLocks noChangeArrowheads="1" noChangeShapeType="1" noTextEdit="1"/>
          </p:cNvSpPr>
          <p:nvPr/>
        </p:nvSpPr>
        <p:spPr bwMode="auto">
          <a:xfrm>
            <a:off x="1676400" y="6172200"/>
            <a:ext cx="5791200" cy="381000"/>
          </a:xfrm>
          <a:prstGeom prst="rect">
            <a:avLst/>
          </a:prstGeom>
        </p:spPr>
        <p:txBody>
          <a:bodyPr wrap="none" fromWordArt="1">
            <a:prstTxWarp prst="textPlain">
              <a:avLst>
                <a:gd name="adj" fmla="val 50000"/>
              </a:avLst>
            </a:prstTxWarp>
          </a:bodyPr>
          <a:lstStyle/>
          <a:p>
            <a:pPr algn="ctr"/>
            <a:r>
              <a:rPr lang="vi-VN" sz="1600" b="1" i="1" kern="10">
                <a:ln w="9525">
                  <a:noFill/>
                  <a:round/>
                  <a:headEnd/>
                  <a:tailEnd/>
                </a:ln>
                <a:solidFill>
                  <a:srgbClr val="CC3300"/>
                </a:solidFill>
                <a:effectLst>
                  <a:outerShdw dist="45791" dir="2021404" algn="ctr" rotWithShape="0">
                    <a:srgbClr val="B2B2B2">
                      <a:alpha val="79999"/>
                    </a:srgbClr>
                  </a:outerShdw>
                </a:effectLst>
                <a:latin typeface="Arial"/>
                <a:cs typeface="Arial"/>
              </a:rPr>
              <a:t>* Được lắp từ hàng lỗ thứ 2 và 9 của tấm lớn</a:t>
            </a:r>
            <a:endParaRPr lang="en-US" sz="1600" b="1" i="1" kern="10">
              <a:ln w="9525">
                <a:noFill/>
                <a:round/>
                <a:headEnd/>
                <a:tailEnd/>
              </a:ln>
              <a:solidFill>
                <a:srgbClr val="CC3300"/>
              </a:solidFill>
              <a:effectLst>
                <a:outerShdw dist="45791" dir="2021404" algn="ctr" rotWithShape="0">
                  <a:srgbClr val="B2B2B2">
                    <a:alpha val="79999"/>
                  </a:srgb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diamond(in)">
                                      <p:cBhvr>
                                        <p:cTn id="7" dur="1000"/>
                                        <p:tgtEl>
                                          <p:spTgt spid="378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7893"/>
                                        </p:tgtEl>
                                        <p:attrNameLst>
                                          <p:attrName>style.visibility</p:attrName>
                                        </p:attrNameLst>
                                      </p:cBhvr>
                                      <p:to>
                                        <p:strVal val="visible"/>
                                      </p:to>
                                    </p:set>
                                    <p:animEffect transition="in" filter="wheel(4)">
                                      <p:cBhvr>
                                        <p:cTn id="12" dur="1000"/>
                                        <p:tgtEl>
                                          <p:spTgt spid="378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5" presetClass="entr" presetSubtype="0" fill="hold" grpId="0" nodeType="clickEffect">
                                  <p:stCondLst>
                                    <p:cond delay="0"/>
                                  </p:stCondLst>
                                  <p:iterate type="lt">
                                    <p:tmPct val="10000"/>
                                  </p:iterate>
                                  <p:childTnLst>
                                    <p:set>
                                      <p:cBhvr>
                                        <p:cTn id="16" dur="1" fill="hold">
                                          <p:stCondLst>
                                            <p:cond delay="0"/>
                                          </p:stCondLst>
                                        </p:cTn>
                                        <p:tgtEl>
                                          <p:spTgt spid="37890"/>
                                        </p:tgtEl>
                                        <p:attrNameLst>
                                          <p:attrName>style.visibility</p:attrName>
                                        </p:attrNameLst>
                                      </p:cBhvr>
                                      <p:to>
                                        <p:strVal val="visible"/>
                                      </p:to>
                                    </p:set>
                                    <p:animEffect transition="in" filter="fade">
                                      <p:cBhvr>
                                        <p:cTn id="17" dur="500"/>
                                        <p:tgtEl>
                                          <p:spTgt spid="37890"/>
                                        </p:tgtEl>
                                      </p:cBhvr>
                                    </p:animEffect>
                                    <p:anim calcmode="lin" valueType="num">
                                      <p:cBhvr>
                                        <p:cTn id="18" dur="500" fill="hold"/>
                                        <p:tgtEl>
                                          <p:spTgt spid="37890"/>
                                        </p:tgtEl>
                                        <p:attrNameLst>
                                          <p:attrName>ppt_w</p:attrName>
                                        </p:attrNameLst>
                                      </p:cBhvr>
                                      <p:tavLst>
                                        <p:tav tm="0" fmla="#ppt_w*sin(2.5*pi*$)">
                                          <p:val>
                                            <p:fltVal val="0"/>
                                          </p:val>
                                        </p:tav>
                                        <p:tav tm="100000">
                                          <p:val>
                                            <p:fltVal val="1"/>
                                          </p:val>
                                        </p:tav>
                                      </p:tavLst>
                                    </p:anim>
                                    <p:anim calcmode="lin" valueType="num">
                                      <p:cBhvr>
                                        <p:cTn id="19" dur="500" fill="hold"/>
                                        <p:tgtEl>
                                          <p:spTgt spid="37890"/>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7" presetClass="entr" presetSubtype="4" fill="hold" grpId="0" nodeType="clickEffect">
                                  <p:stCondLst>
                                    <p:cond delay="0"/>
                                  </p:stCondLst>
                                  <p:childTnLst>
                                    <p:set>
                                      <p:cBhvr>
                                        <p:cTn id="23" dur="1" fill="hold">
                                          <p:stCondLst>
                                            <p:cond delay="0"/>
                                          </p:stCondLst>
                                        </p:cTn>
                                        <p:tgtEl>
                                          <p:spTgt spid="37894"/>
                                        </p:tgtEl>
                                        <p:attrNameLst>
                                          <p:attrName>style.visibility</p:attrName>
                                        </p:attrNameLst>
                                      </p:cBhvr>
                                      <p:to>
                                        <p:strVal val="visible"/>
                                      </p:to>
                                    </p:set>
                                    <p:anim calcmode="lin" valueType="num">
                                      <p:cBhvr additive="base">
                                        <p:cTn id="24" dur="500" fill="hold"/>
                                        <p:tgtEl>
                                          <p:spTgt spid="37894"/>
                                        </p:tgtEl>
                                        <p:attrNameLst>
                                          <p:attrName>ppt_x</p:attrName>
                                        </p:attrNameLst>
                                      </p:cBhvr>
                                      <p:tavLst>
                                        <p:tav tm="0">
                                          <p:val>
                                            <p:strVal val="#ppt_x"/>
                                          </p:val>
                                        </p:tav>
                                        <p:tav tm="100000">
                                          <p:val>
                                            <p:strVal val="#ppt_x"/>
                                          </p:val>
                                        </p:tav>
                                      </p:tavLst>
                                    </p:anim>
                                    <p:anim calcmode="lin" valueType="num">
                                      <p:cBhvr additive="base">
                                        <p:cTn id="25" dur="500" fill="hold"/>
                                        <p:tgtEl>
                                          <p:spTgt spid="37894"/>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5" presetClass="entr" presetSubtype="0" fill="hold" grpId="0" nodeType="clickEffect">
                                  <p:stCondLst>
                                    <p:cond delay="0"/>
                                  </p:stCondLst>
                                  <p:iterate type="lt">
                                    <p:tmPct val="10000"/>
                                  </p:iterate>
                                  <p:childTnLst>
                                    <p:set>
                                      <p:cBhvr>
                                        <p:cTn id="29" dur="1" fill="hold">
                                          <p:stCondLst>
                                            <p:cond delay="0"/>
                                          </p:stCondLst>
                                        </p:cTn>
                                        <p:tgtEl>
                                          <p:spTgt spid="37891">
                                            <p:txEl>
                                              <p:pRg st="0" end="0"/>
                                            </p:txEl>
                                          </p:spTgt>
                                        </p:tgtEl>
                                        <p:attrNameLst>
                                          <p:attrName>style.visibility</p:attrName>
                                        </p:attrNameLst>
                                      </p:cBhvr>
                                      <p:to>
                                        <p:strVal val="visible"/>
                                      </p:to>
                                    </p:set>
                                    <p:animEffect transition="in" filter="fade">
                                      <p:cBhvr>
                                        <p:cTn id="30" dur="500"/>
                                        <p:tgtEl>
                                          <p:spTgt spid="37891">
                                            <p:txEl>
                                              <p:pRg st="0" end="0"/>
                                            </p:txEl>
                                          </p:spTgt>
                                        </p:tgtEl>
                                      </p:cBhvr>
                                    </p:animEffect>
                                    <p:anim calcmode="lin" valueType="num">
                                      <p:cBhvr>
                                        <p:cTn id="31" dur="500" fill="hold"/>
                                        <p:tgtEl>
                                          <p:spTgt spid="37891">
                                            <p:txEl>
                                              <p:pRg st="0" end="0"/>
                                            </p:txEl>
                                          </p:spTgt>
                                        </p:tgtEl>
                                        <p:attrNameLst>
                                          <p:attrName>ppt_w</p:attrName>
                                        </p:attrNameLst>
                                      </p:cBhvr>
                                      <p:tavLst>
                                        <p:tav tm="0" fmla="#ppt_w*sin(2.5*pi*$)">
                                          <p:val>
                                            <p:fltVal val="0"/>
                                          </p:val>
                                        </p:tav>
                                        <p:tav tm="100000">
                                          <p:val>
                                            <p:fltVal val="1"/>
                                          </p:val>
                                        </p:tav>
                                      </p:tavLst>
                                    </p:anim>
                                    <p:anim calcmode="lin" valueType="num">
                                      <p:cBhvr>
                                        <p:cTn id="32" dur="500" fill="hold"/>
                                        <p:tgtEl>
                                          <p:spTgt spid="3789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7" presetClass="entr" presetSubtype="4" fill="hold" grpId="0" nodeType="clickEffect">
                                  <p:stCondLst>
                                    <p:cond delay="0"/>
                                  </p:stCondLst>
                                  <p:childTnLst>
                                    <p:set>
                                      <p:cBhvr>
                                        <p:cTn id="36" dur="1" fill="hold">
                                          <p:stCondLst>
                                            <p:cond delay="0"/>
                                          </p:stCondLst>
                                        </p:cTn>
                                        <p:tgtEl>
                                          <p:spTgt spid="37895"/>
                                        </p:tgtEl>
                                        <p:attrNameLst>
                                          <p:attrName>style.visibility</p:attrName>
                                        </p:attrNameLst>
                                      </p:cBhvr>
                                      <p:to>
                                        <p:strVal val="visible"/>
                                      </p:to>
                                    </p:set>
                                    <p:anim calcmode="lin" valueType="num">
                                      <p:cBhvr additive="base">
                                        <p:cTn id="37" dur="500" fill="hold"/>
                                        <p:tgtEl>
                                          <p:spTgt spid="37895"/>
                                        </p:tgtEl>
                                        <p:attrNameLst>
                                          <p:attrName>ppt_x</p:attrName>
                                        </p:attrNameLst>
                                      </p:cBhvr>
                                      <p:tavLst>
                                        <p:tav tm="0">
                                          <p:val>
                                            <p:strVal val="#ppt_x"/>
                                          </p:val>
                                        </p:tav>
                                        <p:tav tm="100000">
                                          <p:val>
                                            <p:strVal val="#ppt_x"/>
                                          </p:val>
                                        </p:tav>
                                      </p:tavLst>
                                    </p:anim>
                                    <p:anim calcmode="lin" valueType="num">
                                      <p:cBhvr additive="base">
                                        <p:cTn id="38" dur="500" fill="hold"/>
                                        <p:tgtEl>
                                          <p:spTgt spid="378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build="p"/>
      <p:bldP spid="37893" grpId="0" animBg="1"/>
      <p:bldP spid="37894" grpId="0" animBg="1"/>
      <p:bldP spid="3789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28600" y="4800600"/>
            <a:ext cx="8686800" cy="457200"/>
          </a:xfrm>
        </p:spPr>
        <p:txBody>
          <a:bodyPr/>
          <a:lstStyle/>
          <a:p>
            <a:pPr eaLnBrk="1" hangingPunct="1"/>
            <a:r>
              <a:rPr lang="en-US" sz="2400" b="1" smtClean="0">
                <a:solidFill>
                  <a:srgbClr val="000099"/>
                </a:solidFill>
              </a:rPr>
              <a:t>* Thành xe và mui xe được lắp từ những chi tiết nào?</a:t>
            </a:r>
          </a:p>
        </p:txBody>
      </p:sp>
      <p:sp>
        <p:nvSpPr>
          <p:cNvPr id="43011" name="Rectangle 3"/>
          <p:cNvSpPr>
            <a:spLocks noGrp="1" noChangeArrowheads="1"/>
          </p:cNvSpPr>
          <p:nvPr>
            <p:ph type="body" idx="1"/>
          </p:nvPr>
        </p:nvSpPr>
        <p:spPr>
          <a:xfrm>
            <a:off x="685800" y="5791200"/>
            <a:ext cx="8458200" cy="563563"/>
          </a:xfrm>
        </p:spPr>
        <p:txBody>
          <a:bodyPr/>
          <a:lstStyle/>
          <a:p>
            <a:pPr eaLnBrk="1" hangingPunct="1">
              <a:lnSpc>
                <a:spcPct val="80000"/>
              </a:lnSpc>
              <a:buFontTx/>
              <a:buNone/>
            </a:pPr>
            <a:r>
              <a:rPr lang="en-US" sz="2600" b="1" smtClean="0"/>
              <a:t>*</a:t>
            </a:r>
            <a:r>
              <a:rPr lang="en-US" sz="2600" b="1" smtClean="0">
                <a:solidFill>
                  <a:srgbClr val="008000"/>
                </a:solidFill>
              </a:rPr>
              <a:t>Lưu ý</a:t>
            </a:r>
            <a:r>
              <a:rPr lang="en-US" sz="2400" b="1" smtClean="0">
                <a:solidFill>
                  <a:srgbClr val="008000"/>
                </a:solidFill>
              </a:rPr>
              <a:t>:</a:t>
            </a:r>
            <a:r>
              <a:rPr lang="en-US" sz="2200" b="1" smtClean="0"/>
              <a:t> </a:t>
            </a:r>
            <a:r>
              <a:rPr lang="en-US" sz="2400" b="1" smtClean="0">
                <a:solidFill>
                  <a:srgbClr val="CC3300"/>
                </a:solidFill>
              </a:rPr>
              <a:t>Khi lắp thành xe với mui xe, vị trí tấm nhỏ nằm trong tấm chữ U  </a:t>
            </a:r>
          </a:p>
        </p:txBody>
      </p:sp>
      <p:pic>
        <p:nvPicPr>
          <p:cNvPr id="43012" name="Picture 4" descr="IMG_0370"/>
          <p:cNvPicPr>
            <a:picLocks noChangeAspect="1" noChangeArrowheads="1"/>
          </p:cNvPicPr>
          <p:nvPr/>
        </p:nvPicPr>
        <p:blipFill>
          <a:blip r:embed="rId3"/>
          <a:srcRect/>
          <a:stretch>
            <a:fillRect/>
          </a:stretch>
        </p:blipFill>
        <p:spPr bwMode="auto">
          <a:xfrm>
            <a:off x="1295400" y="228600"/>
            <a:ext cx="6477000" cy="3962400"/>
          </a:xfrm>
          <a:prstGeom prst="rect">
            <a:avLst/>
          </a:prstGeom>
          <a:noFill/>
          <a:ln w="9525">
            <a:noFill/>
            <a:miter lim="800000"/>
            <a:headEnd/>
            <a:tailEnd/>
          </a:ln>
        </p:spPr>
      </p:pic>
      <p:sp>
        <p:nvSpPr>
          <p:cNvPr id="43013" name="Rectangle 5"/>
          <p:cNvSpPr>
            <a:spLocks noChangeArrowheads="1"/>
          </p:cNvSpPr>
          <p:nvPr/>
        </p:nvSpPr>
        <p:spPr bwMode="auto">
          <a:xfrm>
            <a:off x="2743200" y="4191000"/>
            <a:ext cx="3886200" cy="533400"/>
          </a:xfrm>
          <a:prstGeom prst="rect">
            <a:avLst/>
          </a:prstGeom>
          <a:solidFill>
            <a:srgbClr val="00FFCC"/>
          </a:solidFill>
          <a:ln w="9525">
            <a:solidFill>
              <a:schemeClr val="tx1"/>
            </a:solidFill>
            <a:miter lim="800000"/>
            <a:headEnd/>
            <a:tailEnd/>
          </a:ln>
        </p:spPr>
        <p:txBody>
          <a:bodyPr wrap="none" anchor="ctr"/>
          <a:lstStyle/>
          <a:p>
            <a:pPr algn="ctr"/>
            <a:r>
              <a:rPr lang="en-US" sz="2500" b="1">
                <a:solidFill>
                  <a:srgbClr val="008000"/>
                </a:solidFill>
              </a:rPr>
              <a:t>Thành xe và mui xe</a:t>
            </a:r>
          </a:p>
        </p:txBody>
      </p:sp>
      <p:sp>
        <p:nvSpPr>
          <p:cNvPr id="43014" name="WordArt 6"/>
          <p:cNvSpPr>
            <a:spLocks noChangeArrowheads="1" noChangeShapeType="1" noTextEdit="1"/>
          </p:cNvSpPr>
          <p:nvPr/>
        </p:nvSpPr>
        <p:spPr bwMode="auto">
          <a:xfrm>
            <a:off x="2057400" y="5257800"/>
            <a:ext cx="5029200" cy="342900"/>
          </a:xfrm>
          <a:prstGeom prst="rect">
            <a:avLst/>
          </a:prstGeom>
        </p:spPr>
        <p:txBody>
          <a:bodyPr wrap="none" fromWordArt="1">
            <a:prstTxWarp prst="textPlain">
              <a:avLst>
                <a:gd name="adj" fmla="val 50000"/>
              </a:avLst>
            </a:prstTxWarp>
          </a:bodyPr>
          <a:lstStyle/>
          <a:p>
            <a:pPr algn="ctr"/>
            <a:r>
              <a:rPr lang="vi-VN" b="1" i="1" kern="10">
                <a:ln w="9525">
                  <a:noFill/>
                  <a:round/>
                  <a:headEnd/>
                  <a:tailEnd/>
                </a:ln>
                <a:solidFill>
                  <a:srgbClr val="CC3300"/>
                </a:solidFill>
                <a:effectLst>
                  <a:outerShdw dist="45791" dir="2021404" algn="ctr" rotWithShape="0">
                    <a:srgbClr val="B2B2B2">
                      <a:alpha val="79999"/>
                    </a:srgbClr>
                  </a:outerShdw>
                </a:effectLst>
                <a:latin typeface="Arial"/>
                <a:cs typeface="Arial"/>
              </a:rPr>
              <a:t>* Tấm nhỏ, ốc vít và 3 tấm để lắp chữ U</a:t>
            </a:r>
            <a:endParaRPr lang="en-US" b="1" i="1" kern="10">
              <a:ln w="9525">
                <a:noFill/>
                <a:round/>
                <a:headEnd/>
                <a:tailEnd/>
              </a:ln>
              <a:solidFill>
                <a:srgbClr val="CC3300"/>
              </a:solidFill>
              <a:effectLst>
                <a:outerShdw dist="45791" dir="2021404" algn="ctr" rotWithShape="0">
                  <a:srgbClr val="B2B2B2">
                    <a:alpha val="79999"/>
                  </a:srgb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diamond(in)">
                                      <p:cBhvr>
                                        <p:cTn id="7" dur="500"/>
                                        <p:tgtEl>
                                          <p:spTgt spid="430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5" presetClass="entr" presetSubtype="0" fill="hold" grpId="0" nodeType="clickEffect">
                                  <p:stCondLst>
                                    <p:cond delay="0"/>
                                  </p:stCondLst>
                                  <p:iterate type="lt">
                                    <p:tmPct val="10000"/>
                                  </p:iterate>
                                  <p:childTnLst>
                                    <p:set>
                                      <p:cBhvr>
                                        <p:cTn id="11" dur="1" fill="hold">
                                          <p:stCondLst>
                                            <p:cond delay="0"/>
                                          </p:stCondLst>
                                        </p:cTn>
                                        <p:tgtEl>
                                          <p:spTgt spid="43013"/>
                                        </p:tgtEl>
                                        <p:attrNameLst>
                                          <p:attrName>style.visibility</p:attrName>
                                        </p:attrNameLst>
                                      </p:cBhvr>
                                      <p:to>
                                        <p:strVal val="visible"/>
                                      </p:to>
                                    </p:set>
                                    <p:animEffect transition="in" filter="fade">
                                      <p:cBhvr>
                                        <p:cTn id="12" dur="500"/>
                                        <p:tgtEl>
                                          <p:spTgt spid="43013"/>
                                        </p:tgtEl>
                                      </p:cBhvr>
                                    </p:animEffect>
                                    <p:anim calcmode="lin" valueType="num">
                                      <p:cBhvr>
                                        <p:cTn id="13" dur="500" fill="hold"/>
                                        <p:tgtEl>
                                          <p:spTgt spid="43013"/>
                                        </p:tgtEl>
                                        <p:attrNameLst>
                                          <p:attrName>ppt_w</p:attrName>
                                        </p:attrNameLst>
                                      </p:cBhvr>
                                      <p:tavLst>
                                        <p:tav tm="0" fmla="#ppt_w*sin(2.5*pi*$)">
                                          <p:val>
                                            <p:fltVal val="0"/>
                                          </p:val>
                                        </p:tav>
                                        <p:tav tm="100000">
                                          <p:val>
                                            <p:fltVal val="1"/>
                                          </p:val>
                                        </p:tav>
                                      </p:tavLst>
                                    </p:anim>
                                    <p:anim calcmode="lin" valueType="num">
                                      <p:cBhvr>
                                        <p:cTn id="14" dur="500" fill="hold"/>
                                        <p:tgtEl>
                                          <p:spTgt spid="43013"/>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43010"/>
                                        </p:tgtEl>
                                        <p:attrNameLst>
                                          <p:attrName>style.visibility</p:attrName>
                                        </p:attrNameLst>
                                      </p:cBhvr>
                                      <p:to>
                                        <p:strVal val="visible"/>
                                      </p:to>
                                    </p:set>
                                    <p:anim calcmode="lin" valueType="num">
                                      <p:cBhvr>
                                        <p:cTn id="19" dur="500" fill="hold"/>
                                        <p:tgtEl>
                                          <p:spTgt spid="43010"/>
                                        </p:tgtEl>
                                        <p:attrNameLst>
                                          <p:attrName>ppt_w</p:attrName>
                                        </p:attrNameLst>
                                      </p:cBhvr>
                                      <p:tavLst>
                                        <p:tav tm="0">
                                          <p:val>
                                            <p:fltVal val="0"/>
                                          </p:val>
                                        </p:tav>
                                        <p:tav tm="100000">
                                          <p:val>
                                            <p:strVal val="#ppt_w"/>
                                          </p:val>
                                        </p:tav>
                                      </p:tavLst>
                                    </p:anim>
                                    <p:anim calcmode="lin" valueType="num">
                                      <p:cBhvr>
                                        <p:cTn id="20" dur="500" fill="hold"/>
                                        <p:tgtEl>
                                          <p:spTgt spid="43010"/>
                                        </p:tgtEl>
                                        <p:attrNameLst>
                                          <p:attrName>ppt_h</p:attrName>
                                        </p:attrNameLst>
                                      </p:cBhvr>
                                      <p:tavLst>
                                        <p:tav tm="0">
                                          <p:val>
                                            <p:fltVal val="0"/>
                                          </p:val>
                                        </p:tav>
                                        <p:tav tm="100000">
                                          <p:val>
                                            <p:strVal val="#ppt_h"/>
                                          </p:val>
                                        </p:tav>
                                      </p:tavLst>
                                    </p:anim>
                                    <p:animEffect transition="in" filter="fade">
                                      <p:cBhvr>
                                        <p:cTn id="21" dur="500"/>
                                        <p:tgtEl>
                                          <p:spTgt spid="4301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7" presetClass="entr" presetSubtype="4" fill="hold" grpId="0" nodeType="clickEffect">
                                  <p:stCondLst>
                                    <p:cond delay="0"/>
                                  </p:stCondLst>
                                  <p:childTnLst>
                                    <p:set>
                                      <p:cBhvr>
                                        <p:cTn id="25" dur="1" fill="hold">
                                          <p:stCondLst>
                                            <p:cond delay="0"/>
                                          </p:stCondLst>
                                        </p:cTn>
                                        <p:tgtEl>
                                          <p:spTgt spid="43014"/>
                                        </p:tgtEl>
                                        <p:attrNameLst>
                                          <p:attrName>style.visibility</p:attrName>
                                        </p:attrNameLst>
                                      </p:cBhvr>
                                      <p:to>
                                        <p:strVal val="visible"/>
                                      </p:to>
                                    </p:set>
                                    <p:anim calcmode="lin" valueType="num">
                                      <p:cBhvr additive="base">
                                        <p:cTn id="26" dur="1000" fill="hold"/>
                                        <p:tgtEl>
                                          <p:spTgt spid="43014"/>
                                        </p:tgtEl>
                                        <p:attrNameLst>
                                          <p:attrName>ppt_x</p:attrName>
                                        </p:attrNameLst>
                                      </p:cBhvr>
                                      <p:tavLst>
                                        <p:tav tm="0">
                                          <p:val>
                                            <p:strVal val="#ppt_x"/>
                                          </p:val>
                                        </p:tav>
                                        <p:tav tm="100000">
                                          <p:val>
                                            <p:strVal val="#ppt_x"/>
                                          </p:val>
                                        </p:tav>
                                      </p:tavLst>
                                    </p:anim>
                                    <p:anim calcmode="lin" valueType="num">
                                      <p:cBhvr additive="base">
                                        <p:cTn id="27" dur="1000" fill="hold"/>
                                        <p:tgtEl>
                                          <p:spTgt spid="43014"/>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3011">
                                            <p:txEl>
                                              <p:pRg st="0" end="0"/>
                                            </p:txEl>
                                          </p:spTgt>
                                        </p:tgtEl>
                                        <p:attrNameLst>
                                          <p:attrName>style.visibility</p:attrName>
                                        </p:attrNameLst>
                                      </p:cBhvr>
                                      <p:to>
                                        <p:strVal val="visible"/>
                                      </p:to>
                                    </p:set>
                                    <p:anim calcmode="lin" valueType="num">
                                      <p:cBhvr additive="base">
                                        <p:cTn id="32"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30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build="p"/>
      <p:bldP spid="43013" grpId="0" animBg="1"/>
      <p:bldP spid="430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04800" y="5029200"/>
            <a:ext cx="8534400" cy="838200"/>
          </a:xfrm>
        </p:spPr>
        <p:txBody>
          <a:bodyPr/>
          <a:lstStyle/>
          <a:p>
            <a:pPr algn="l" eaLnBrk="1" hangingPunct="1"/>
            <a:r>
              <a:rPr lang="en-US" sz="2600" b="1" smtClean="0">
                <a:solidFill>
                  <a:srgbClr val="000099"/>
                </a:solidFill>
              </a:rPr>
              <a:t>    </a:t>
            </a:r>
            <a:r>
              <a:rPr lang="en-US" sz="2900" b="1" smtClean="0">
                <a:solidFill>
                  <a:srgbClr val="000099"/>
                </a:solidFill>
              </a:rPr>
              <a:t>*Em hãy nêu thứ tự lắp từng chi tiết ?</a:t>
            </a:r>
          </a:p>
        </p:txBody>
      </p:sp>
      <p:pic>
        <p:nvPicPr>
          <p:cNvPr id="39940" name="Picture 4" descr="IMG_0375"/>
          <p:cNvPicPr>
            <a:picLocks noChangeAspect="1" noChangeArrowheads="1"/>
          </p:cNvPicPr>
          <p:nvPr/>
        </p:nvPicPr>
        <p:blipFill>
          <a:blip r:embed="rId3"/>
          <a:srcRect/>
          <a:stretch>
            <a:fillRect/>
          </a:stretch>
        </p:blipFill>
        <p:spPr bwMode="auto">
          <a:xfrm>
            <a:off x="1219200" y="304800"/>
            <a:ext cx="6858000" cy="4191000"/>
          </a:xfrm>
          <a:prstGeom prst="rect">
            <a:avLst/>
          </a:prstGeom>
          <a:noFill/>
          <a:ln w="9525">
            <a:noFill/>
            <a:miter lim="800000"/>
            <a:headEnd/>
            <a:tailEnd/>
          </a:ln>
        </p:spPr>
      </p:pic>
      <p:sp>
        <p:nvSpPr>
          <p:cNvPr id="39941" name="Rectangle 5"/>
          <p:cNvSpPr>
            <a:spLocks noChangeArrowheads="1"/>
          </p:cNvSpPr>
          <p:nvPr/>
        </p:nvSpPr>
        <p:spPr bwMode="auto">
          <a:xfrm>
            <a:off x="2819400" y="4419600"/>
            <a:ext cx="3429000" cy="533400"/>
          </a:xfrm>
          <a:prstGeom prst="rect">
            <a:avLst/>
          </a:prstGeom>
          <a:solidFill>
            <a:srgbClr val="00FFCC"/>
          </a:solidFill>
          <a:ln w="9525">
            <a:solidFill>
              <a:schemeClr val="tx1"/>
            </a:solidFill>
            <a:miter lim="800000"/>
            <a:headEnd/>
            <a:tailEnd/>
          </a:ln>
        </p:spPr>
        <p:txBody>
          <a:bodyPr wrap="none" anchor="ctr"/>
          <a:lstStyle/>
          <a:p>
            <a:pPr algn="ctr"/>
            <a:r>
              <a:rPr lang="en-US" sz="2600" b="1">
                <a:solidFill>
                  <a:srgbClr val="008000"/>
                </a:solidFill>
              </a:rPr>
              <a:t>Trục bánh xe</a:t>
            </a:r>
          </a:p>
        </p:txBody>
      </p:sp>
      <p:sp>
        <p:nvSpPr>
          <p:cNvPr id="39942" name="WordArt 6"/>
          <p:cNvSpPr>
            <a:spLocks noChangeArrowheads="1" noChangeShapeType="1" noTextEdit="1"/>
          </p:cNvSpPr>
          <p:nvPr/>
        </p:nvSpPr>
        <p:spPr bwMode="auto">
          <a:xfrm>
            <a:off x="1295400" y="5715000"/>
            <a:ext cx="6553200" cy="609600"/>
          </a:xfrm>
          <a:prstGeom prst="rect">
            <a:avLst/>
          </a:prstGeom>
        </p:spPr>
        <p:txBody>
          <a:bodyPr wrap="none" fromWordArt="1">
            <a:prstTxWarp prst="textPlain">
              <a:avLst>
                <a:gd name="adj" fmla="val 50000"/>
              </a:avLst>
            </a:prstTxWarp>
          </a:bodyPr>
          <a:lstStyle/>
          <a:p>
            <a:pPr algn="ctr"/>
            <a:r>
              <a:rPr lang="en-US" b="1" i="1" kern="10">
                <a:ln w="9525">
                  <a:noFill/>
                  <a:round/>
                  <a:headEnd/>
                  <a:tailEnd/>
                </a:ln>
                <a:solidFill>
                  <a:srgbClr val="CC3300"/>
                </a:solidFill>
                <a:effectLst>
                  <a:outerShdw dist="45791" dir="2021404" algn="ctr" rotWithShape="0">
                    <a:srgbClr val="B2B2B2">
                      <a:alpha val="79999"/>
                    </a:srgbClr>
                  </a:outerShdw>
                </a:effectLst>
                <a:latin typeface="Arial"/>
                <a:cs typeface="Arial"/>
              </a:rPr>
              <a:t>* Lắp theo thứ tự:  trục dài - vòng hãm - bánh xe - vòng hãm.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diamond(in)">
                                      <p:cBhvr>
                                        <p:cTn id="7" dur="500"/>
                                        <p:tgtEl>
                                          <p:spTgt spid="399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5" presetClass="entr" presetSubtype="0" fill="hold" grpId="0" nodeType="clickEffect">
                                  <p:stCondLst>
                                    <p:cond delay="0"/>
                                  </p:stCondLst>
                                  <p:iterate type="lt">
                                    <p:tmPct val="10000"/>
                                  </p:iterate>
                                  <p:childTnLst>
                                    <p:set>
                                      <p:cBhvr>
                                        <p:cTn id="11" dur="1" fill="hold">
                                          <p:stCondLst>
                                            <p:cond delay="0"/>
                                          </p:stCondLst>
                                        </p:cTn>
                                        <p:tgtEl>
                                          <p:spTgt spid="39941"/>
                                        </p:tgtEl>
                                        <p:attrNameLst>
                                          <p:attrName>style.visibility</p:attrName>
                                        </p:attrNameLst>
                                      </p:cBhvr>
                                      <p:to>
                                        <p:strVal val="visible"/>
                                      </p:to>
                                    </p:set>
                                    <p:animEffect transition="in" filter="fade">
                                      <p:cBhvr>
                                        <p:cTn id="12" dur="500"/>
                                        <p:tgtEl>
                                          <p:spTgt spid="39941"/>
                                        </p:tgtEl>
                                      </p:cBhvr>
                                    </p:animEffect>
                                    <p:anim calcmode="lin" valueType="num">
                                      <p:cBhvr>
                                        <p:cTn id="13" dur="500" fill="hold"/>
                                        <p:tgtEl>
                                          <p:spTgt spid="39941"/>
                                        </p:tgtEl>
                                        <p:attrNameLst>
                                          <p:attrName>ppt_w</p:attrName>
                                        </p:attrNameLst>
                                      </p:cBhvr>
                                      <p:tavLst>
                                        <p:tav tm="0" fmla="#ppt_w*sin(2.5*pi*$)">
                                          <p:val>
                                            <p:fltVal val="0"/>
                                          </p:val>
                                        </p:tav>
                                        <p:tav tm="100000">
                                          <p:val>
                                            <p:fltVal val="1"/>
                                          </p:val>
                                        </p:tav>
                                      </p:tavLst>
                                    </p:anim>
                                    <p:anim calcmode="lin" valueType="num">
                                      <p:cBhvr>
                                        <p:cTn id="14" dur="500" fill="hold"/>
                                        <p:tgtEl>
                                          <p:spTgt spid="39941"/>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9938"/>
                                        </p:tgtEl>
                                        <p:attrNameLst>
                                          <p:attrName>style.visibility</p:attrName>
                                        </p:attrNameLst>
                                      </p:cBhvr>
                                      <p:to>
                                        <p:strVal val="visible"/>
                                      </p:to>
                                    </p:set>
                                    <p:anim calcmode="lin" valueType="num">
                                      <p:cBhvr>
                                        <p:cTn id="19" dur="500" fill="hold"/>
                                        <p:tgtEl>
                                          <p:spTgt spid="39938"/>
                                        </p:tgtEl>
                                        <p:attrNameLst>
                                          <p:attrName>ppt_w</p:attrName>
                                        </p:attrNameLst>
                                      </p:cBhvr>
                                      <p:tavLst>
                                        <p:tav tm="0">
                                          <p:val>
                                            <p:fltVal val="0"/>
                                          </p:val>
                                        </p:tav>
                                        <p:tav tm="100000">
                                          <p:val>
                                            <p:strVal val="#ppt_w"/>
                                          </p:val>
                                        </p:tav>
                                      </p:tavLst>
                                    </p:anim>
                                    <p:anim calcmode="lin" valueType="num">
                                      <p:cBhvr>
                                        <p:cTn id="20" dur="500" fill="hold"/>
                                        <p:tgtEl>
                                          <p:spTgt spid="39938"/>
                                        </p:tgtEl>
                                        <p:attrNameLst>
                                          <p:attrName>ppt_h</p:attrName>
                                        </p:attrNameLst>
                                      </p:cBhvr>
                                      <p:tavLst>
                                        <p:tav tm="0">
                                          <p:val>
                                            <p:fltVal val="0"/>
                                          </p:val>
                                        </p:tav>
                                        <p:tav tm="100000">
                                          <p:val>
                                            <p:strVal val="#ppt_h"/>
                                          </p:val>
                                        </p:tav>
                                      </p:tavLst>
                                    </p:anim>
                                    <p:animEffect transition="in" filter="fade">
                                      <p:cBhvr>
                                        <p:cTn id="21" dur="500"/>
                                        <p:tgtEl>
                                          <p:spTgt spid="3993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7" presetClass="entr" presetSubtype="4" fill="hold" grpId="0" nodeType="clickEffect">
                                  <p:stCondLst>
                                    <p:cond delay="0"/>
                                  </p:stCondLst>
                                  <p:childTnLst>
                                    <p:set>
                                      <p:cBhvr>
                                        <p:cTn id="25" dur="1" fill="hold">
                                          <p:stCondLst>
                                            <p:cond delay="0"/>
                                          </p:stCondLst>
                                        </p:cTn>
                                        <p:tgtEl>
                                          <p:spTgt spid="39942"/>
                                        </p:tgtEl>
                                        <p:attrNameLst>
                                          <p:attrName>style.visibility</p:attrName>
                                        </p:attrNameLst>
                                      </p:cBhvr>
                                      <p:to>
                                        <p:strVal val="visible"/>
                                      </p:to>
                                    </p:set>
                                    <p:anim calcmode="lin" valueType="num">
                                      <p:cBhvr additive="base">
                                        <p:cTn id="26" dur="500" fill="hold"/>
                                        <p:tgtEl>
                                          <p:spTgt spid="39942"/>
                                        </p:tgtEl>
                                        <p:attrNameLst>
                                          <p:attrName>ppt_x</p:attrName>
                                        </p:attrNameLst>
                                      </p:cBhvr>
                                      <p:tavLst>
                                        <p:tav tm="0">
                                          <p:val>
                                            <p:strVal val="#ppt_x"/>
                                          </p:val>
                                        </p:tav>
                                        <p:tav tm="100000">
                                          <p:val>
                                            <p:strVal val="#ppt_x"/>
                                          </p:val>
                                        </p:tav>
                                      </p:tavLst>
                                    </p:anim>
                                    <p:anim calcmode="lin" valueType="num">
                                      <p:cBhvr additive="base">
                                        <p:cTn id="27" dur="500" fill="hold"/>
                                        <p:tgtEl>
                                          <p:spTgt spid="399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41" grpId="0" animBg="1"/>
      <p:bldP spid="39942"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alpha val="56000"/>
          </a:srgbClr>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00">
            <a:alpha val="56000"/>
          </a:srgbClr>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865</TotalTime>
  <Words>528</Words>
  <Application>Microsoft Office PowerPoint</Application>
  <PresentationFormat>On-screen Show (4:3)</PresentationFormat>
  <Paragraphs>80</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Default Design</vt:lpstr>
      <vt:lpstr>Slide 1</vt:lpstr>
      <vt:lpstr>1/ Giới thiệu bài</vt:lpstr>
      <vt:lpstr>Slide 3</vt:lpstr>
      <vt:lpstr>Slide 4</vt:lpstr>
      <vt:lpstr>Slide 5</vt:lpstr>
      <vt:lpstr>    *Giá đỡ trục bánh xe được lắp từ những chi tiết nào ?</vt:lpstr>
      <vt:lpstr>* Thanh đỡ giá đỡ trục bánh xe được lắp từ những chi tiết nào?</vt:lpstr>
      <vt:lpstr>* Thành xe và mui xe được lắp từ những chi tiết nào?</vt:lpstr>
      <vt:lpstr>    *Em hãy nêu thứ tự lắp từng chi tiết ?</vt:lpstr>
      <vt:lpstr>* Để lắp ráp được xe nôi hoàn chỉnh, ta phải lắp theo thứ tự nào ? </vt:lpstr>
      <vt:lpstr>Slide 11</vt:lpstr>
      <vt:lpstr>Slide 12</vt:lpstr>
      <vt:lpstr>Slide 13</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TRANG</dc:creator>
  <cp:lastModifiedBy>CSTeam</cp:lastModifiedBy>
  <cp:revision>23</cp:revision>
  <dcterms:created xsi:type="dcterms:W3CDTF">2008-09-06T01:05:13Z</dcterms:created>
  <dcterms:modified xsi:type="dcterms:W3CDTF">2016-06-30T01:13:10Z</dcterms:modified>
</cp:coreProperties>
</file>