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79" r:id="rId3"/>
    <p:sldId id="280" r:id="rId4"/>
    <p:sldId id="260" r:id="rId5"/>
    <p:sldId id="261" r:id="rId6"/>
    <p:sldId id="281" r:id="rId7"/>
    <p:sldId id="282" r:id="rId8"/>
    <p:sldId id="263" r:id="rId9"/>
    <p:sldId id="264" r:id="rId10"/>
    <p:sldId id="283" r:id="rId11"/>
    <p:sldId id="284" r:id="rId12"/>
    <p:sldId id="265" r:id="rId13"/>
    <p:sldId id="285" r:id="rId14"/>
    <p:sldId id="267" r:id="rId15"/>
    <p:sldId id="286" r:id="rId16"/>
    <p:sldId id="269" r:id="rId17"/>
    <p:sldId id="272" r:id="rId18"/>
    <p:sldId id="275" r:id="rId19"/>
    <p:sldId id="290" r:id="rId20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66"/>
    <a:srgbClr val="FFFFFF"/>
    <a:srgbClr val="FF9900"/>
    <a:srgbClr val="CC00CC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9" autoAdjust="0"/>
    <p:restoredTop sz="93462" autoAdjust="0"/>
  </p:normalViewPr>
  <p:slideViewPr>
    <p:cSldViewPr>
      <p:cViewPr varScale="1">
        <p:scale>
          <a:sx n="40" d="100"/>
          <a:sy n="40" d="100"/>
        </p:scale>
        <p:origin x="-133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4CD4A52F-2D79-45D5-85E9-6A0F0006A24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5A8E31-E6D2-43CE-8648-C6D666AC37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847724-6D77-491D-B307-A3F75567A4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7DB6C-B270-4BE5-8826-7C116D390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C7378-EADC-4D00-BF79-1CD72F381B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CA61B-B7DB-4B70-A77B-D5FDD14532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5A869-B22F-438F-849B-EDA0BF482B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6A8D20-7AA9-4471-A763-25DF8C4876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98389-84CB-4B5D-AFF9-09042F8A54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D0EC2A-F569-4521-81F6-5F4E3AA54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69489A-3873-49F0-8BDF-BFADA7AEC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112166-3F32-4281-8AED-7C0CE38F80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E52191-F5F3-48AF-9E1D-DBDCB57835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DDCAE6E9-32D4-422F-85E7-7FAF6755C5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k&#7929;%20thu&#7841;t%20Kh&#225;nh\Em%20van%20nho%20truong%20xua.wma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>
            <a:off x="1219200" y="609600"/>
            <a:ext cx="6629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Kỹ thuật 4</a:t>
            </a:r>
          </a:p>
        </p:txBody>
      </p:sp>
      <p:pic>
        <p:nvPicPr>
          <p:cNvPr id="3075" name="Picture 4" descr="dozen_yellow_roses_expand_vase_md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810000"/>
            <a:ext cx="4572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Em van nho truong xua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85800" y="5867400"/>
            <a:ext cx="76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6106" fill="hold"/>
                                        <p:tgtEl>
                                          <p:spTgt spid="51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3733800" y="533400"/>
            <a:ext cx="2619375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Arial"/>
                <a:cs typeface="Arial"/>
              </a:rPr>
              <a:t>Thực hành</a:t>
            </a:r>
          </a:p>
        </p:txBody>
      </p:sp>
      <p:grpSp>
        <p:nvGrpSpPr>
          <p:cNvPr id="12291" name="Group 13"/>
          <p:cNvGrpSpPr>
            <a:grpSpLocks/>
          </p:cNvGrpSpPr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12293" name="Picture 1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4" name="Picture 1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5" name="Picture 1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6" name="Picture 1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5878" name="Picture 38" descr="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1447800"/>
            <a:ext cx="6477000" cy="4495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09800" y="1219200"/>
            <a:ext cx="4578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  <a:latin typeface="Arial" charset="0"/>
              </a:rPr>
              <a:t>Nêu cách lắp ca bin ?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81000" y="2133600"/>
            <a:ext cx="84582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Lắp  thanh chữ U dài vào tấm sau của chữ U.(H.3a)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Lắp tấm nhỏ vào 2 tấm bên của chữ U.(H.3b)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Lắp tấm mặt ca bin vào mặt trước của hình 3b.(H.3c)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Lắp hình 3a vào sau hình 3c để hoàn chỉnh ca bin.(H.3d)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33400" y="228600"/>
            <a:ext cx="807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Arial" charset="0"/>
              </a:rPr>
              <a:t>*Lắp ca bin.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0"/>
            <a:ext cx="5791200" cy="3200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4339" name="Picture 5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76600"/>
            <a:ext cx="5791200" cy="3581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4340" name="Oval 9"/>
          <p:cNvSpPr>
            <a:spLocks noChangeArrowheads="1"/>
          </p:cNvSpPr>
          <p:nvPr/>
        </p:nvSpPr>
        <p:spPr bwMode="auto">
          <a:xfrm>
            <a:off x="304800" y="6858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685800" y="12954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457200" y="1447800"/>
            <a:ext cx="8382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u="sng">
                <a:solidFill>
                  <a:srgbClr val="FF0000"/>
                </a:solidFill>
                <a:latin typeface="Arial" charset="0"/>
              </a:rPr>
              <a:t>Nêu cách lắp thành sau thùng xe và trục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u="sng">
                <a:solidFill>
                  <a:srgbClr val="FF0000"/>
                </a:solidFill>
                <a:latin typeface="Arial" charset="0"/>
              </a:rPr>
              <a:t>bánh xe ?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81000" y="3048000"/>
            <a:ext cx="8077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Lắp thanh chữ U dài vào tấm 3 lỗ.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Lắp bánh xe, vòng hãm (như hình vẽ )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*Lắp thành sau của thùng xe và lắp trục bánh xe.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/>
      <p:bldP spid="378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133600"/>
            <a:ext cx="7010400" cy="36036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6387" name="Oval 6"/>
          <p:cNvSpPr>
            <a:spLocks noChangeArrowheads="1"/>
          </p:cNvSpPr>
          <p:nvPr/>
        </p:nvSpPr>
        <p:spPr bwMode="auto">
          <a:xfrm>
            <a:off x="3200400" y="2286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3581400" y="8382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1000" y="1066800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 u="sng">
                <a:solidFill>
                  <a:srgbClr val="FF0000"/>
                </a:solidFill>
                <a:latin typeface="Arial" charset="0"/>
              </a:rPr>
              <a:t>Nêu cách lắp ráp xe ô tô tải ?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2097088"/>
            <a:ext cx="8305800" cy="476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Lắp thành sau xe và tấm 25 lỗ (làm thành bên ) vào thùng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ca bin vào sàn ca bin và thùng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trục bánh xe vào giá đỡ trục bánh xe, sau đó lắp tiếp các bánh xe và các vòng hãm còn lại vào trục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Kiểm tra sự chuyển động của xe.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38200" y="228600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c,Lắp ráp xe ô tô tải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057400"/>
            <a:ext cx="6629400" cy="4648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8435" name="Oval 6"/>
          <p:cNvSpPr>
            <a:spLocks noChangeArrowheads="1"/>
          </p:cNvSpPr>
          <p:nvPr/>
        </p:nvSpPr>
        <p:spPr bwMode="auto">
          <a:xfrm>
            <a:off x="3200400" y="2286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3581400" y="8382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133600" y="457200"/>
            <a:ext cx="5181600" cy="584200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QUY TRÌNH THỰC HIỆN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3820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en-US" sz="3200">
                <a:latin typeface="Arial" charset="0"/>
              </a:rPr>
              <a:t>Lắp từng bộ phận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-Lắp giá đỡ trục bánh xe và sàn ca bin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-Lắp ca bin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-Lắp thành sau thùng xe và trục bánh xe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2. Lắp ráp xe ô tô tải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>
            <a:off x="1219200" y="838200"/>
            <a:ext cx="6705600" cy="3352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CC"/>
                </a:solidFill>
                <a:latin typeface="Arial"/>
                <a:cs typeface="Arial"/>
              </a:rPr>
              <a:t>THÁO RỜI SẢN PHẨM</a:t>
            </a:r>
          </a:p>
        </p:txBody>
      </p:sp>
      <p:pic>
        <p:nvPicPr>
          <p:cNvPr id="20483" name="Picture 5" descr="dump_truck_red_sm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429000"/>
            <a:ext cx="327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andle-06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81600"/>
            <a:ext cx="1219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 descr="Candle-06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029200"/>
            <a:ext cx="1219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1" name="WordArt 5"/>
          <p:cNvSpPr>
            <a:spLocks noChangeArrowheads="1" noChangeShapeType="1" noTextEdit="1"/>
          </p:cNvSpPr>
          <p:nvPr/>
        </p:nvSpPr>
        <p:spPr bwMode="auto">
          <a:xfrm>
            <a:off x="1066800" y="3105150"/>
            <a:ext cx="7391400" cy="21526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Chúc các em chăm ngoan, học giỏi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grpSp>
        <p:nvGrpSpPr>
          <p:cNvPr id="21509" name="Group 6"/>
          <p:cNvGrpSpPr>
            <a:grpSpLocks/>
          </p:cNvGrpSpPr>
          <p:nvPr/>
        </p:nvGrpSpPr>
        <p:grpSpPr bwMode="auto">
          <a:xfrm>
            <a:off x="2957513" y="3733800"/>
            <a:ext cx="3900487" cy="3084513"/>
            <a:chOff x="204" y="0"/>
            <a:chExt cx="2457" cy="2087"/>
          </a:xfrm>
        </p:grpSpPr>
        <p:grpSp>
          <p:nvGrpSpPr>
            <p:cNvPr id="21510" name="Group 7"/>
            <p:cNvGrpSpPr>
              <a:grpSpLocks/>
            </p:cNvGrpSpPr>
            <p:nvPr/>
          </p:nvGrpSpPr>
          <p:grpSpPr bwMode="auto">
            <a:xfrm>
              <a:off x="247" y="0"/>
              <a:ext cx="2414" cy="2073"/>
              <a:chOff x="1644" y="2382"/>
              <a:chExt cx="2346" cy="1774"/>
            </a:xfrm>
          </p:grpSpPr>
          <p:pic>
            <p:nvPicPr>
              <p:cNvPr id="21512" name="Picture 8" descr="BIRTHD~3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647" y="2476"/>
                <a:ext cx="2322" cy="16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21513" name="Group 9"/>
              <p:cNvGrpSpPr>
                <a:grpSpLocks/>
              </p:cNvGrpSpPr>
              <p:nvPr/>
            </p:nvGrpSpPr>
            <p:grpSpPr bwMode="auto">
              <a:xfrm>
                <a:off x="1644" y="2382"/>
                <a:ext cx="2346" cy="504"/>
                <a:chOff x="1644" y="2406"/>
                <a:chExt cx="2346" cy="504"/>
              </a:xfrm>
            </p:grpSpPr>
            <p:sp>
              <p:nvSpPr>
                <p:cNvPr id="21514" name="AutoShape 10"/>
                <p:cNvSpPr>
                  <a:spLocks noChangeArrowheads="1"/>
                </p:cNvSpPr>
                <p:nvPr/>
              </p:nvSpPr>
              <p:spPr bwMode="auto">
                <a:xfrm>
                  <a:off x="1668" y="2475"/>
                  <a:ext cx="2322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1" hangingPunct="1"/>
                  <a:r>
                    <a:rPr lang="en-US" sz="2400" b="1">
                      <a:solidFill>
                        <a:schemeClr val="accent2"/>
                      </a:solidFill>
                      <a:latin typeface="Arial" charset="0"/>
                      <a:cs typeface="Arial" charset="0"/>
                    </a:rPr>
                    <a:t>Tiết học kết thúc</a:t>
                  </a:r>
                </a:p>
              </p:txBody>
            </p:sp>
            <p:sp>
              <p:nvSpPr>
                <p:cNvPr id="21515" name="Freeform 11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>
                    <a:gd name="T0" fmla="*/ 192 w 2340"/>
                    <a:gd name="T1" fmla="*/ 492 h 492"/>
                    <a:gd name="T2" fmla="*/ 156 w 2340"/>
                    <a:gd name="T3" fmla="*/ 456 h 492"/>
                    <a:gd name="T4" fmla="*/ 84 w 2340"/>
                    <a:gd name="T5" fmla="*/ 432 h 492"/>
                    <a:gd name="T6" fmla="*/ 48 w 2340"/>
                    <a:gd name="T7" fmla="*/ 408 h 492"/>
                    <a:gd name="T8" fmla="*/ 24 w 2340"/>
                    <a:gd name="T9" fmla="*/ 372 h 492"/>
                    <a:gd name="T10" fmla="*/ 0 w 2340"/>
                    <a:gd name="T11" fmla="*/ 300 h 492"/>
                    <a:gd name="T12" fmla="*/ 12 w 2340"/>
                    <a:gd name="T13" fmla="*/ 240 h 492"/>
                    <a:gd name="T14" fmla="*/ 144 w 2340"/>
                    <a:gd name="T15" fmla="*/ 132 h 492"/>
                    <a:gd name="T16" fmla="*/ 936 w 2340"/>
                    <a:gd name="T17" fmla="*/ 72 h 492"/>
                    <a:gd name="T18" fmla="*/ 1248 w 2340"/>
                    <a:gd name="T19" fmla="*/ 84 h 492"/>
                    <a:gd name="T20" fmla="*/ 1944 w 2340"/>
                    <a:gd name="T21" fmla="*/ 96 h 492"/>
                    <a:gd name="T22" fmla="*/ 2292 w 2340"/>
                    <a:gd name="T23" fmla="*/ 168 h 492"/>
                    <a:gd name="T24" fmla="*/ 2316 w 2340"/>
                    <a:gd name="T25" fmla="*/ 204 h 492"/>
                    <a:gd name="T26" fmla="*/ 2340 w 2340"/>
                    <a:gd name="T27" fmla="*/ 276 h 492"/>
                    <a:gd name="T28" fmla="*/ 2316 w 2340"/>
                    <a:gd name="T29" fmla="*/ 372 h 492"/>
                    <a:gd name="T30" fmla="*/ 2208 w 2340"/>
                    <a:gd name="T31" fmla="*/ 432 h 492"/>
                    <a:gd name="T32" fmla="*/ 2160 w 2340"/>
                    <a:gd name="T33" fmla="*/ 492 h 4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340"/>
                    <a:gd name="T52" fmla="*/ 0 h 492"/>
                    <a:gd name="T53" fmla="*/ 2340 w 2340"/>
                    <a:gd name="T54" fmla="*/ 492 h 49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511" name="Rectangle 12"/>
            <p:cNvSpPr>
              <a:spLocks noChangeArrowheads="1"/>
            </p:cNvSpPr>
            <p:nvPr/>
          </p:nvSpPr>
          <p:spPr bwMode="auto">
            <a:xfrm>
              <a:off x="204" y="1762"/>
              <a:ext cx="2449" cy="32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9144000" cy="682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6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5900" y="4829175"/>
            <a:ext cx="1331913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5" descr="FAC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28600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MACARANI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96200" y="541020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7" descr="3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48600" y="1524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03" name="Group 8"/>
          <p:cNvGrpSpPr>
            <a:grpSpLocks/>
          </p:cNvGrpSpPr>
          <p:nvPr/>
        </p:nvGrpSpPr>
        <p:grpSpPr bwMode="auto">
          <a:xfrm>
            <a:off x="304800" y="2438400"/>
            <a:ext cx="4800600" cy="847725"/>
            <a:chOff x="2350" y="1008"/>
            <a:chExt cx="1826" cy="534"/>
          </a:xfrm>
        </p:grpSpPr>
        <p:pic>
          <p:nvPicPr>
            <p:cNvPr id="4130" name="Picture 9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1" name="Picture 10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2" name="Picture 11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3" name="Picture 12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104" name="Group 13"/>
          <p:cNvGrpSpPr>
            <a:grpSpLocks/>
          </p:cNvGrpSpPr>
          <p:nvPr/>
        </p:nvGrpSpPr>
        <p:grpSpPr bwMode="auto">
          <a:xfrm>
            <a:off x="2286000" y="4191000"/>
            <a:ext cx="4800600" cy="847725"/>
            <a:chOff x="2350" y="1008"/>
            <a:chExt cx="1826" cy="534"/>
          </a:xfrm>
        </p:grpSpPr>
        <p:pic>
          <p:nvPicPr>
            <p:cNvPr id="4126" name="Picture 14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7" name="Picture 15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8" name="Picture 16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9" name="Picture 17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105" name="Group 18"/>
          <p:cNvGrpSpPr>
            <a:grpSpLocks/>
          </p:cNvGrpSpPr>
          <p:nvPr/>
        </p:nvGrpSpPr>
        <p:grpSpPr bwMode="auto">
          <a:xfrm>
            <a:off x="304800" y="304800"/>
            <a:ext cx="4800600" cy="847725"/>
            <a:chOff x="2350" y="1008"/>
            <a:chExt cx="1826" cy="534"/>
          </a:xfrm>
        </p:grpSpPr>
        <p:pic>
          <p:nvPicPr>
            <p:cNvPr id="4122" name="Picture 19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3" name="Picture 20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4" name="Picture 21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5" name="Picture 22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106" name="Group 23"/>
          <p:cNvGrpSpPr>
            <a:grpSpLocks/>
          </p:cNvGrpSpPr>
          <p:nvPr/>
        </p:nvGrpSpPr>
        <p:grpSpPr bwMode="auto">
          <a:xfrm>
            <a:off x="4343400" y="838200"/>
            <a:ext cx="4800600" cy="847725"/>
            <a:chOff x="2350" y="1008"/>
            <a:chExt cx="1826" cy="534"/>
          </a:xfrm>
        </p:grpSpPr>
        <p:pic>
          <p:nvPicPr>
            <p:cNvPr id="4118" name="Picture 24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9" name="Picture 25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0" name="Picture 26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1" name="Picture 27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107" name="Group 28"/>
          <p:cNvGrpSpPr>
            <a:grpSpLocks/>
          </p:cNvGrpSpPr>
          <p:nvPr/>
        </p:nvGrpSpPr>
        <p:grpSpPr bwMode="auto">
          <a:xfrm>
            <a:off x="4343400" y="5410200"/>
            <a:ext cx="4800600" cy="847725"/>
            <a:chOff x="2350" y="1008"/>
            <a:chExt cx="1826" cy="534"/>
          </a:xfrm>
        </p:grpSpPr>
        <p:pic>
          <p:nvPicPr>
            <p:cNvPr id="4114" name="Picture 29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5" name="Picture 30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6" name="Picture 31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7" name="Picture 32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108" name="Group 33"/>
          <p:cNvGrpSpPr>
            <a:grpSpLocks/>
          </p:cNvGrpSpPr>
          <p:nvPr/>
        </p:nvGrpSpPr>
        <p:grpSpPr bwMode="auto">
          <a:xfrm>
            <a:off x="0" y="5715000"/>
            <a:ext cx="4800600" cy="847725"/>
            <a:chOff x="2350" y="1008"/>
            <a:chExt cx="1826" cy="534"/>
          </a:xfrm>
        </p:grpSpPr>
        <p:pic>
          <p:nvPicPr>
            <p:cNvPr id="4110" name="Picture 34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1" name="Picture 35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2" name="Picture 36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3" name="Picture 37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9" name="Rectangle 38"/>
          <p:cNvSpPr>
            <a:spLocks noChangeArrowheads="1"/>
          </p:cNvSpPr>
          <p:nvPr/>
        </p:nvSpPr>
        <p:spPr bwMode="auto">
          <a:xfrm>
            <a:off x="2209800" y="2514600"/>
            <a:ext cx="6172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rgbClr val="3333FF"/>
                </a:solidFill>
                <a:latin typeface="Arial" charset="0"/>
              </a:rPr>
              <a:t>KIỂM TRA BÀI CŨ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6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5900" y="4829175"/>
            <a:ext cx="1331913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5" descr="FAC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28600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6" descr="MACARANI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96200" y="541020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7" descr="3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48600" y="1524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7" name="Group 8"/>
          <p:cNvGrpSpPr>
            <a:grpSpLocks/>
          </p:cNvGrpSpPr>
          <p:nvPr/>
        </p:nvGrpSpPr>
        <p:grpSpPr bwMode="auto">
          <a:xfrm>
            <a:off x="0" y="2590800"/>
            <a:ext cx="4800600" cy="847725"/>
            <a:chOff x="2350" y="1008"/>
            <a:chExt cx="1826" cy="534"/>
          </a:xfrm>
        </p:grpSpPr>
        <p:pic>
          <p:nvPicPr>
            <p:cNvPr id="5154" name="Picture 9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5" name="Picture 10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6" name="Picture 11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7" name="Picture 12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28" name="Group 13"/>
          <p:cNvGrpSpPr>
            <a:grpSpLocks/>
          </p:cNvGrpSpPr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5150" name="Picture 14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1" name="Picture 15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2" name="Picture 16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3" name="Picture 17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29" name="Group 18"/>
          <p:cNvGrpSpPr>
            <a:grpSpLocks/>
          </p:cNvGrpSpPr>
          <p:nvPr/>
        </p:nvGrpSpPr>
        <p:grpSpPr bwMode="auto">
          <a:xfrm>
            <a:off x="381000" y="381000"/>
            <a:ext cx="4800600" cy="847725"/>
            <a:chOff x="2350" y="1008"/>
            <a:chExt cx="1826" cy="534"/>
          </a:xfrm>
        </p:grpSpPr>
        <p:pic>
          <p:nvPicPr>
            <p:cNvPr id="5146" name="Picture 19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7" name="Picture 20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8" name="Picture 21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9" name="Picture 22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30" name="Group 23"/>
          <p:cNvGrpSpPr>
            <a:grpSpLocks/>
          </p:cNvGrpSpPr>
          <p:nvPr/>
        </p:nvGrpSpPr>
        <p:grpSpPr bwMode="auto">
          <a:xfrm>
            <a:off x="4038600" y="1143000"/>
            <a:ext cx="4800600" cy="847725"/>
            <a:chOff x="2350" y="1008"/>
            <a:chExt cx="1826" cy="534"/>
          </a:xfrm>
        </p:grpSpPr>
        <p:pic>
          <p:nvPicPr>
            <p:cNvPr id="5142" name="Picture 24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3" name="Picture 25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4" name="Picture 26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5" name="Picture 27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31" name="Group 28"/>
          <p:cNvGrpSpPr>
            <a:grpSpLocks/>
          </p:cNvGrpSpPr>
          <p:nvPr/>
        </p:nvGrpSpPr>
        <p:grpSpPr bwMode="auto">
          <a:xfrm>
            <a:off x="4343400" y="5410200"/>
            <a:ext cx="4800600" cy="847725"/>
            <a:chOff x="2350" y="1008"/>
            <a:chExt cx="1826" cy="534"/>
          </a:xfrm>
        </p:grpSpPr>
        <p:pic>
          <p:nvPicPr>
            <p:cNvPr id="5138" name="Picture 29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9" name="Picture 30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0" name="Picture 31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1" name="Picture 32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32" name="Group 33"/>
          <p:cNvGrpSpPr>
            <a:grpSpLocks/>
          </p:cNvGrpSpPr>
          <p:nvPr/>
        </p:nvGrpSpPr>
        <p:grpSpPr bwMode="auto">
          <a:xfrm>
            <a:off x="0" y="5715000"/>
            <a:ext cx="4800600" cy="847725"/>
            <a:chOff x="2350" y="1008"/>
            <a:chExt cx="1826" cy="534"/>
          </a:xfrm>
        </p:grpSpPr>
        <p:pic>
          <p:nvPicPr>
            <p:cNvPr id="5134" name="Picture 34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5" name="Picture 35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6" name="Picture 36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7" name="Picture 37" descr="SPARKLES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33" name="Rectangle 38"/>
          <p:cNvSpPr>
            <a:spLocks noChangeArrowheads="1"/>
          </p:cNvSpPr>
          <p:nvPr/>
        </p:nvSpPr>
        <p:spPr bwMode="auto">
          <a:xfrm>
            <a:off x="1371600" y="2667000"/>
            <a:ext cx="7169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4000">
                <a:solidFill>
                  <a:srgbClr val="3333FF"/>
                </a:solidFill>
                <a:latin typeface="Arial" charset="0"/>
              </a:rPr>
              <a:t>KIỂM TRA BỘ LẮP GHÉP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6" descr="pickup_truck_hauling_garbage_md_cl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362200"/>
            <a:ext cx="3581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18"/>
          <p:cNvSpPr txBox="1">
            <a:spLocks noChangeArrowheads="1"/>
          </p:cNvSpPr>
          <p:nvPr/>
        </p:nvSpPr>
        <p:spPr bwMode="auto">
          <a:xfrm>
            <a:off x="838200" y="0"/>
            <a:ext cx="8077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Thứ tư ngày 13 tháng 4 năm 2011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KĨ THUẬT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TIẾT 31</a:t>
            </a:r>
            <a:r>
              <a:rPr lang="en-US" b="1">
                <a:latin typeface="Arial" charset="0"/>
              </a:rPr>
              <a:t>:                          </a:t>
            </a:r>
            <a:r>
              <a:rPr lang="en-US" sz="2400" b="1">
                <a:latin typeface="Arial" charset="0"/>
              </a:rPr>
              <a:t>LẮP Ô TÔ TẢI (TIẾT 1)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762000"/>
            <a:ext cx="7086600" cy="4267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62000" y="5181600"/>
            <a:ext cx="74676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-Để lắp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được ô tô tải cần phải có bao nhiêu bộ phận?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-Nêu tác dụng của ô tô tải trong thực tế?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248400" y="1066800"/>
            <a:ext cx="2133600" cy="1066800"/>
            <a:chOff x="4224" y="336"/>
            <a:chExt cx="1344" cy="672"/>
          </a:xfrm>
        </p:grpSpPr>
        <p:sp>
          <p:nvSpPr>
            <p:cNvPr id="7189" name="Text Box 6"/>
            <p:cNvSpPr txBox="1">
              <a:spLocks noChangeArrowheads="1"/>
            </p:cNvSpPr>
            <p:nvPr/>
          </p:nvSpPr>
          <p:spPr bwMode="auto">
            <a:xfrm>
              <a:off x="4800" y="336"/>
              <a:ext cx="768" cy="294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ca bin</a:t>
              </a:r>
            </a:p>
          </p:txBody>
        </p:sp>
        <p:sp>
          <p:nvSpPr>
            <p:cNvPr id="7190" name="Line 7"/>
            <p:cNvSpPr>
              <a:spLocks noChangeShapeType="1"/>
            </p:cNvSpPr>
            <p:nvPr/>
          </p:nvSpPr>
          <p:spPr bwMode="auto">
            <a:xfrm flipH="1">
              <a:off x="4224" y="624"/>
              <a:ext cx="57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295400" y="2743200"/>
            <a:ext cx="2514600" cy="1973263"/>
            <a:chOff x="912" y="1488"/>
            <a:chExt cx="1584" cy="1243"/>
          </a:xfrm>
        </p:grpSpPr>
        <p:sp>
          <p:nvSpPr>
            <p:cNvPr id="7187" name="Text Box 8"/>
            <p:cNvSpPr txBox="1">
              <a:spLocks noChangeArrowheads="1"/>
            </p:cNvSpPr>
            <p:nvPr/>
          </p:nvSpPr>
          <p:spPr bwMode="auto">
            <a:xfrm>
              <a:off x="912" y="2208"/>
              <a:ext cx="1152" cy="523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giá đỡ trục bánh xe</a:t>
              </a:r>
            </a:p>
          </p:txBody>
        </p:sp>
        <p:sp>
          <p:nvSpPr>
            <p:cNvPr id="7188" name="Line 12"/>
            <p:cNvSpPr>
              <a:spLocks noChangeShapeType="1"/>
            </p:cNvSpPr>
            <p:nvPr/>
          </p:nvSpPr>
          <p:spPr bwMode="auto">
            <a:xfrm flipV="1">
              <a:off x="1968" y="1488"/>
              <a:ext cx="52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858000" y="3581400"/>
            <a:ext cx="1752600" cy="1457325"/>
            <a:chOff x="3456" y="1968"/>
            <a:chExt cx="1104" cy="918"/>
          </a:xfrm>
        </p:grpSpPr>
        <p:sp>
          <p:nvSpPr>
            <p:cNvPr id="7185" name="Text Box 9"/>
            <p:cNvSpPr txBox="1">
              <a:spLocks noChangeArrowheads="1"/>
            </p:cNvSpPr>
            <p:nvPr/>
          </p:nvSpPr>
          <p:spPr bwMode="auto">
            <a:xfrm>
              <a:off x="3456" y="2592"/>
              <a:ext cx="1104" cy="294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sàn ca bin</a:t>
              </a:r>
            </a:p>
          </p:txBody>
        </p:sp>
        <p:sp>
          <p:nvSpPr>
            <p:cNvPr id="7186" name="Line 13"/>
            <p:cNvSpPr>
              <a:spLocks noChangeShapeType="1"/>
            </p:cNvSpPr>
            <p:nvPr/>
          </p:nvSpPr>
          <p:spPr bwMode="auto">
            <a:xfrm flipH="1" flipV="1">
              <a:off x="3552" y="196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0" y="2286000"/>
            <a:ext cx="4953000" cy="1600200"/>
            <a:chOff x="240" y="912"/>
            <a:chExt cx="3120" cy="1008"/>
          </a:xfrm>
        </p:grpSpPr>
        <p:sp>
          <p:nvSpPr>
            <p:cNvPr id="7181" name="Text Box 11"/>
            <p:cNvSpPr txBox="1">
              <a:spLocks noChangeArrowheads="1"/>
            </p:cNvSpPr>
            <p:nvPr/>
          </p:nvSpPr>
          <p:spPr bwMode="auto">
            <a:xfrm>
              <a:off x="240" y="912"/>
              <a:ext cx="960" cy="442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trục bánh xe</a:t>
              </a:r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>
              <a:off x="1200" y="1104"/>
              <a:ext cx="62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1200" y="1104"/>
              <a:ext cx="115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1200" y="1104"/>
              <a:ext cx="216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3429000" y="609600"/>
            <a:ext cx="3200400" cy="1143000"/>
            <a:chOff x="2928" y="0"/>
            <a:chExt cx="1200" cy="720"/>
          </a:xfrm>
        </p:grpSpPr>
        <p:sp>
          <p:nvSpPr>
            <p:cNvPr id="7179" name="Text Box 10"/>
            <p:cNvSpPr txBox="1">
              <a:spLocks noChangeArrowheads="1"/>
            </p:cNvSpPr>
            <p:nvPr/>
          </p:nvSpPr>
          <p:spPr bwMode="auto">
            <a:xfrm>
              <a:off x="3168" y="0"/>
              <a:ext cx="960" cy="288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Thành sau thùng</a:t>
              </a: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 xe</a:t>
              </a:r>
            </a:p>
          </p:txBody>
        </p:sp>
        <p:sp>
          <p:nvSpPr>
            <p:cNvPr id="7180" name="Line 17"/>
            <p:cNvSpPr>
              <a:spLocks noChangeShapeType="1"/>
            </p:cNvSpPr>
            <p:nvPr/>
          </p:nvSpPr>
          <p:spPr bwMode="auto">
            <a:xfrm flipH="1">
              <a:off x="2928" y="288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381000" y="1524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Hoạt động 1: Quan sát, nhận xét mẫu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838200" y="5257800"/>
            <a:ext cx="792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-Lắp ô tô tải gồm có 3 bộ phận: Giá đỡ trục bánh xe và sàn ca bin, ca bin, thành sau thùng xe và trục bánh xe.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1" grpId="1"/>
      <p:bldP spid="9239" grpId="0"/>
      <p:bldP spid="92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066800"/>
            <a:ext cx="5562600" cy="6096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2800" b="1" smtClean="0"/>
              <a:t>a,Bảng chi tiết và dụng cụ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>
            <p:ph idx="1"/>
          </p:nvPr>
        </p:nvGraphicFramePr>
        <p:xfrm>
          <a:off x="152400" y="1752600"/>
          <a:ext cx="8305800" cy="4846638"/>
        </p:xfrm>
        <a:graphic>
          <a:graphicData uri="http://schemas.openxmlformats.org/drawingml/2006/table">
            <a:tbl>
              <a:tblPr/>
              <a:tblGrid>
                <a:gridCol w="2554288"/>
                <a:gridCol w="1755775"/>
                <a:gridCol w="2290762"/>
                <a:gridCol w="1704975"/>
              </a:tblGrid>
              <a:tr h="4572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 gọi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lượng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 gọi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lượng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lớn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chữ U dài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nhỏ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Trục dài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chữ L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Bánh xe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25 lỗ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ốc và vít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bộ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3 lỗ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Vòng hãm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 tấm để lắp chữ U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Cờ-lê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mặt ca bin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Tua-vít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thẳng 7 lỗ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47" name="Rectangle 55"/>
          <p:cNvSpPr>
            <a:spLocks noChangeArrowheads="1"/>
          </p:cNvSpPr>
          <p:nvPr/>
        </p:nvSpPr>
        <p:spPr bwMode="auto">
          <a:xfrm>
            <a:off x="533400" y="230188"/>
            <a:ext cx="6262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charset="0"/>
              </a:rPr>
              <a:t>Hoạt động 2: Hướng dẫn thao tác kĩ thuật</a:t>
            </a:r>
          </a:p>
        </p:txBody>
      </p:sp>
      <p:sp>
        <p:nvSpPr>
          <p:cNvPr id="33848" name="Text Box 56"/>
          <p:cNvSpPr txBox="1">
            <a:spLocks noChangeArrowheads="1"/>
          </p:cNvSpPr>
          <p:nvPr/>
        </p:nvSpPr>
        <p:spPr bwMode="auto">
          <a:xfrm>
            <a:off x="609600" y="7620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Để lắp được ô tô tải cần những chi tiết nào?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848" grpId="0"/>
      <p:bldP spid="3384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2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 descr="6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5900" y="4829175"/>
            <a:ext cx="1331913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WordArt 4"/>
          <p:cNvSpPr>
            <a:spLocks noChangeArrowheads="1" noChangeShapeType="1" noTextEdit="1"/>
          </p:cNvSpPr>
          <p:nvPr/>
        </p:nvSpPr>
        <p:spPr bwMode="auto">
          <a:xfrm>
            <a:off x="2057400" y="2057400"/>
            <a:ext cx="61722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Arial"/>
                <a:cs typeface="Arial"/>
              </a:rPr>
              <a:t>Chọn chi tiết</a:t>
            </a:r>
          </a:p>
        </p:txBody>
      </p:sp>
      <p:pic>
        <p:nvPicPr>
          <p:cNvPr id="9221" name="Picture 5" descr="FAC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228600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MACARANI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541020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32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48600" y="1524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24" name="Group 8"/>
          <p:cNvGrpSpPr>
            <a:grpSpLocks/>
          </p:cNvGrpSpPr>
          <p:nvPr/>
        </p:nvGrpSpPr>
        <p:grpSpPr bwMode="auto">
          <a:xfrm>
            <a:off x="0" y="2590800"/>
            <a:ext cx="4800600" cy="847725"/>
            <a:chOff x="2350" y="1008"/>
            <a:chExt cx="1826" cy="534"/>
          </a:xfrm>
        </p:grpSpPr>
        <p:pic>
          <p:nvPicPr>
            <p:cNvPr id="9250" name="Picture 9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51" name="Picture 10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52" name="Picture 11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53" name="Picture 12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5" name="Group 13"/>
          <p:cNvGrpSpPr>
            <a:grpSpLocks/>
          </p:cNvGrpSpPr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9246" name="Picture 14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7" name="Picture 15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8" name="Picture 16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9" name="Picture 17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6" name="Group 18"/>
          <p:cNvGrpSpPr>
            <a:grpSpLocks/>
          </p:cNvGrpSpPr>
          <p:nvPr/>
        </p:nvGrpSpPr>
        <p:grpSpPr bwMode="auto">
          <a:xfrm>
            <a:off x="381000" y="381000"/>
            <a:ext cx="4800600" cy="847725"/>
            <a:chOff x="2350" y="1008"/>
            <a:chExt cx="1826" cy="534"/>
          </a:xfrm>
        </p:grpSpPr>
        <p:pic>
          <p:nvPicPr>
            <p:cNvPr id="9242" name="Picture 19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3" name="Picture 20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4" name="Picture 21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5" name="Picture 22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7" name="Group 23"/>
          <p:cNvGrpSpPr>
            <a:grpSpLocks/>
          </p:cNvGrpSpPr>
          <p:nvPr/>
        </p:nvGrpSpPr>
        <p:grpSpPr bwMode="auto">
          <a:xfrm>
            <a:off x="4038600" y="1143000"/>
            <a:ext cx="4800600" cy="847725"/>
            <a:chOff x="2350" y="1008"/>
            <a:chExt cx="1826" cy="534"/>
          </a:xfrm>
        </p:grpSpPr>
        <p:pic>
          <p:nvPicPr>
            <p:cNvPr id="9238" name="Picture 24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9" name="Picture 25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0" name="Picture 26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1" name="Picture 27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8" name="Group 28"/>
          <p:cNvGrpSpPr>
            <a:grpSpLocks/>
          </p:cNvGrpSpPr>
          <p:nvPr/>
        </p:nvGrpSpPr>
        <p:grpSpPr bwMode="auto">
          <a:xfrm>
            <a:off x="4343400" y="5410200"/>
            <a:ext cx="4800600" cy="847725"/>
            <a:chOff x="2350" y="1008"/>
            <a:chExt cx="1826" cy="534"/>
          </a:xfrm>
        </p:grpSpPr>
        <p:pic>
          <p:nvPicPr>
            <p:cNvPr id="9234" name="Picture 29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5" name="Picture 30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6" name="Picture 31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7" name="Picture 32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9" name="Group 33"/>
          <p:cNvGrpSpPr>
            <a:grpSpLocks/>
          </p:cNvGrpSpPr>
          <p:nvPr/>
        </p:nvGrpSpPr>
        <p:grpSpPr bwMode="auto">
          <a:xfrm>
            <a:off x="0" y="5715000"/>
            <a:ext cx="4800600" cy="847725"/>
            <a:chOff x="2350" y="1008"/>
            <a:chExt cx="1826" cy="534"/>
          </a:xfrm>
        </p:grpSpPr>
        <p:pic>
          <p:nvPicPr>
            <p:cNvPr id="9230" name="Picture 34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1" name="Picture 35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2" name="Picture 36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3" name="Picture 37" descr="SPARKLES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990600"/>
            <a:ext cx="6477000" cy="4495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838200" y="0"/>
            <a:ext cx="6130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b,Lắp từng bộ phận.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*Lắp giá đỡ trục bánh xe và sàn ca bin.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914400" y="54864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Để lắp được bộ phận này ta cần phải lắp mấy phần?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066800" y="5943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Lắp 2 phần: giá đỡ trục bánh xe, lắp sàn ca bin.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  <a:latin typeface="Arial" charset="0"/>
              </a:rPr>
              <a:t>Nêu cách lắp giá đỡ trục bánh xe và sàn ca bin ?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3400" y="2057400"/>
            <a:ext cx="82296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Lắp 2 thanh chữ U dài vào tấm lớn ở hàng lỗ thứ 2 và thứ 6 (tính từ phải  sang trái 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 Lắp 2 thanh thẳng 7 lỗ và thành chữ U dài vào tấm chữ L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 Nối sàn ca bin với tấm lớn.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587</Words>
  <Application>Microsoft Office PowerPoint</Application>
  <PresentationFormat>On-screen Show (4:3)</PresentationFormat>
  <Paragraphs>91</Paragraphs>
  <Slides>19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Tahoma</vt:lpstr>
      <vt:lpstr>Arial</vt:lpstr>
      <vt:lpstr>Default Design</vt:lpstr>
      <vt:lpstr>Slide 1</vt:lpstr>
      <vt:lpstr>Slide 2</vt:lpstr>
      <vt:lpstr>Slide 3</vt:lpstr>
      <vt:lpstr>Slide 4</vt:lpstr>
      <vt:lpstr>Slide 5</vt:lpstr>
      <vt:lpstr>a,Bảng chi tiết và dụng cụ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41</cp:revision>
  <dcterms:created xsi:type="dcterms:W3CDTF">2008-04-16T13:50:39Z</dcterms:created>
  <dcterms:modified xsi:type="dcterms:W3CDTF">2016-06-30T01:13:13Z</dcterms:modified>
</cp:coreProperties>
</file>