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  <p:sldId id="269" r:id="rId4"/>
    <p:sldId id="265" r:id="rId5"/>
    <p:sldId id="266" r:id="rId6"/>
    <p:sldId id="276" r:id="rId7"/>
    <p:sldId id="271" r:id="rId8"/>
    <p:sldId id="267" r:id="rId9"/>
    <p:sldId id="274" r:id="rId10"/>
    <p:sldId id="272" r:id="rId11"/>
    <p:sldId id="275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FCC"/>
    <a:srgbClr val="990099"/>
    <a:srgbClr val="FFFFFF"/>
    <a:srgbClr val="DEC0C5"/>
    <a:srgbClr val="CC0099"/>
    <a:srgbClr val="FF0066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FFCEC7-1996-499A-A84F-6DA202D807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D3054F-6D98-46D1-A470-D43DB98C23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5AEF14-4FC6-4A68-ACED-C1514180B8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A581AC-EF34-48CC-8E42-F32E466EAE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70E8F-2FD5-48DF-92BB-014E55BC4D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E140B2-F7B9-4177-B123-3C58BDEAA4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7757EA-74ED-4AD7-B8D9-4FB0F03644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CF6BFA-1FC6-46C4-8886-E3B35CFFD0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C57D33-2562-4AA4-8732-409DF62598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B2861F-7E17-4723-ADD6-A63777B8DC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F48B04-FD26-41EA-91FD-1E749A5099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66ED82-3155-4642-A3DB-A834F6E6D9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1919328C-289E-4946-8A1A-1176352D469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5"/>
          <p:cNvSpPr txBox="1">
            <a:spLocks noChangeArrowheads="1"/>
          </p:cNvSpPr>
          <p:nvPr/>
        </p:nvSpPr>
        <p:spPr bwMode="auto">
          <a:xfrm>
            <a:off x="3419475" y="896938"/>
            <a:ext cx="22320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/>
              <a:t>Lịch sử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539750" y="1628775"/>
            <a:ext cx="79200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/>
              <a:t>Kiểm tra kiến thức cũ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611188" y="2276475"/>
            <a:ext cx="813593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3300"/>
                </a:solidFill>
              </a:rPr>
              <a:t>Văn học và khoa học thời Hậu Lê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827088" y="3429000"/>
            <a:ext cx="756126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/>
              <a:t>Thời Hậu lê, nền văn học nào  chiếm ưu thế?</a:t>
            </a:r>
          </a:p>
        </p:txBody>
      </p:sp>
      <p:sp>
        <p:nvSpPr>
          <p:cNvPr id="2054" name="Line 15"/>
          <p:cNvSpPr>
            <a:spLocks noChangeShapeType="1"/>
          </p:cNvSpPr>
          <p:nvPr/>
        </p:nvSpPr>
        <p:spPr bwMode="auto">
          <a:xfrm>
            <a:off x="3492500" y="866775"/>
            <a:ext cx="20161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611188" y="3429000"/>
            <a:ext cx="756126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/>
              <a:t>Em hãy cho biết tên các tác phẩm về lịch sử và địa lý thời Hậu lê?</a:t>
            </a:r>
          </a:p>
        </p:txBody>
      </p:sp>
      <p:sp>
        <p:nvSpPr>
          <p:cNvPr id="5139" name="Text Box 19"/>
          <p:cNvSpPr txBox="1">
            <a:spLocks noChangeArrowheads="1"/>
          </p:cNvSpPr>
          <p:nvPr/>
        </p:nvSpPr>
        <p:spPr bwMode="auto">
          <a:xfrm>
            <a:off x="611188" y="3573463"/>
            <a:ext cx="7561262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/>
              <a:t>Em hãy trình bày một cách ngắn gọn  nội dung tác phẩm lịch sử và  địa lý thời Hậu Lê?</a:t>
            </a:r>
          </a:p>
        </p:txBody>
      </p:sp>
      <p:sp>
        <p:nvSpPr>
          <p:cNvPr id="5140" name="Text Box 20"/>
          <p:cNvSpPr txBox="1">
            <a:spLocks noChangeArrowheads="1"/>
          </p:cNvSpPr>
          <p:nvPr/>
        </p:nvSpPr>
        <p:spPr bwMode="auto">
          <a:xfrm>
            <a:off x="250825" y="3500438"/>
            <a:ext cx="8207375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tabLst>
                <a:tab pos="3135313" algn="l"/>
              </a:tabLst>
            </a:pPr>
            <a:r>
              <a:rPr lang="en-US" sz="3600" b="1"/>
              <a:t> Vì sao có thể coi Nguyễn Trãi, Lê Thánh Tông là những nhà văn hóa tiêu biểu cho thời Hậu Lê?</a:t>
            </a:r>
            <a:endParaRPr lang="en-US" sz="1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4" dur="1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5128" grpId="0"/>
      <p:bldP spid="5129" grpId="0"/>
      <p:bldP spid="5129" grpId="1"/>
      <p:bldP spid="5138" grpId="0"/>
      <p:bldP spid="5138" grpId="1"/>
      <p:bldP spid="5139" grpId="0"/>
      <p:bldP spid="5139" grpId="1"/>
      <p:bldP spid="5140" grpId="0"/>
      <p:bldP spid="5140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3"/>
          <p:cNvSpPr txBox="1">
            <a:spLocks noChangeArrowheads="1"/>
          </p:cNvSpPr>
          <p:nvPr/>
        </p:nvSpPr>
        <p:spPr bwMode="auto">
          <a:xfrm>
            <a:off x="3419475" y="765175"/>
            <a:ext cx="22320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/>
              <a:t>Lịch sử</a:t>
            </a:r>
          </a:p>
        </p:txBody>
      </p:sp>
      <p:sp>
        <p:nvSpPr>
          <p:cNvPr id="11267" name="Line 4"/>
          <p:cNvSpPr>
            <a:spLocks noChangeShapeType="1"/>
          </p:cNvSpPr>
          <p:nvPr/>
        </p:nvSpPr>
        <p:spPr bwMode="auto">
          <a:xfrm>
            <a:off x="3563938" y="765175"/>
            <a:ext cx="20161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68" name="Text Box 5"/>
          <p:cNvSpPr txBox="1">
            <a:spLocks noChangeArrowheads="1"/>
          </p:cNvSpPr>
          <p:nvPr/>
        </p:nvSpPr>
        <p:spPr bwMode="auto">
          <a:xfrm>
            <a:off x="1331913" y="1484313"/>
            <a:ext cx="6553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</a:rPr>
              <a:t> Trịnh - Nguyễn phân tranh</a:t>
            </a:r>
          </a:p>
        </p:txBody>
      </p:sp>
      <p:sp>
        <p:nvSpPr>
          <p:cNvPr id="11269" name="Text Box 6"/>
          <p:cNvSpPr txBox="1">
            <a:spLocks noChangeArrowheads="1"/>
          </p:cNvSpPr>
          <p:nvPr/>
        </p:nvSpPr>
        <p:spPr bwMode="auto">
          <a:xfrm>
            <a:off x="323850" y="3284538"/>
            <a:ext cx="8353425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</a:rPr>
              <a:t>2</a:t>
            </a:r>
            <a:r>
              <a:rPr lang="en-US" sz="3200" b="1"/>
              <a:t>.</a:t>
            </a:r>
            <a:r>
              <a:rPr lang="en-US" sz="3200" b="1">
                <a:solidFill>
                  <a:schemeClr val="accent2"/>
                </a:solidFill>
              </a:rPr>
              <a:t>Nhà Mạc ra đời và sự phân chia Nam – Bắc triều </a:t>
            </a:r>
          </a:p>
        </p:txBody>
      </p:sp>
      <p:sp>
        <p:nvSpPr>
          <p:cNvPr id="11270" name="Text Box 7"/>
          <p:cNvSpPr txBox="1">
            <a:spLocks noChangeArrowheads="1"/>
          </p:cNvSpPr>
          <p:nvPr/>
        </p:nvSpPr>
        <p:spPr bwMode="auto">
          <a:xfrm>
            <a:off x="395288" y="2276475"/>
            <a:ext cx="77771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</a:rPr>
              <a:t>1</a:t>
            </a:r>
            <a:r>
              <a:rPr lang="en-US" sz="3200" b="1"/>
              <a:t>. </a:t>
            </a:r>
            <a:r>
              <a:rPr lang="en-US" sz="3200" b="1">
                <a:solidFill>
                  <a:schemeClr val="accent2"/>
                </a:solidFill>
              </a:rPr>
              <a:t>Sự  suy sụp của Triều Hậu Lê</a:t>
            </a:r>
          </a:p>
        </p:txBody>
      </p:sp>
      <p:sp>
        <p:nvSpPr>
          <p:cNvPr id="11271" name="Text Box 8"/>
          <p:cNvSpPr txBox="1">
            <a:spLocks noChangeArrowheads="1"/>
          </p:cNvSpPr>
          <p:nvPr/>
        </p:nvSpPr>
        <p:spPr bwMode="auto">
          <a:xfrm>
            <a:off x="395288" y="4652963"/>
            <a:ext cx="83534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</a:rPr>
              <a:t>3</a:t>
            </a:r>
            <a:r>
              <a:rPr lang="en-US" sz="3200" b="1"/>
              <a:t>.</a:t>
            </a:r>
            <a:r>
              <a:rPr lang="en-US" sz="3200" b="1">
                <a:solidFill>
                  <a:schemeClr val="accent2"/>
                </a:solidFill>
              </a:rPr>
              <a:t>Chiến tranh Trịnh - Nguyễn</a:t>
            </a:r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395288" y="5589588"/>
            <a:ext cx="83534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</a:rPr>
              <a:t>4</a:t>
            </a:r>
            <a:r>
              <a:rPr lang="en-US" sz="3200" b="1"/>
              <a:t>.</a:t>
            </a:r>
            <a:r>
              <a:rPr lang="en-US" sz="3200" b="1">
                <a:solidFill>
                  <a:schemeClr val="accent2"/>
                </a:solidFill>
              </a:rPr>
              <a:t>Hậu quả cuộc tranh giành quyền lực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1"/>
          <p:cNvSpPr txBox="1">
            <a:spLocks noChangeArrowheads="1"/>
          </p:cNvSpPr>
          <p:nvPr/>
        </p:nvSpPr>
        <p:spPr bwMode="auto">
          <a:xfrm>
            <a:off x="250825" y="620713"/>
            <a:ext cx="835342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chemeClr val="accent2"/>
                </a:solidFill>
              </a:rPr>
              <a:t>4</a:t>
            </a:r>
            <a:r>
              <a:rPr lang="en-US" sz="4000" b="1"/>
              <a:t>.</a:t>
            </a:r>
            <a:r>
              <a:rPr lang="en-US" sz="4000" b="1">
                <a:solidFill>
                  <a:schemeClr val="accent2"/>
                </a:solidFill>
              </a:rPr>
              <a:t>Hậu quả các cuộc tranh giành quyền lực </a:t>
            </a: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1187450" y="1773238"/>
            <a:ext cx="74168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000" b="1"/>
              <a:t>- Chiến tranh kéo dài hơn 200 năm,đất nước bị chia cắt</a:t>
            </a: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1547813" y="2852738"/>
            <a:ext cx="7056437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000" b="1"/>
              <a:t>- Đàn ông phải ra trận, vợ xa chồng; con phài lìa cha.</a:t>
            </a: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1260475" y="4205288"/>
            <a:ext cx="7415213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000" b="1"/>
              <a:t>- Cản trở sự phát triển của đất nước.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66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66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6" grpId="0"/>
      <p:bldP spid="26637" grpId="0"/>
      <p:bldP spid="2663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3"/>
          <p:cNvSpPr txBox="1">
            <a:spLocks noChangeArrowheads="1"/>
          </p:cNvSpPr>
          <p:nvPr/>
        </p:nvSpPr>
        <p:spPr bwMode="auto">
          <a:xfrm>
            <a:off x="3419475" y="765175"/>
            <a:ext cx="22320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/>
              <a:t>Lịch sử</a:t>
            </a:r>
          </a:p>
        </p:txBody>
      </p:sp>
      <p:sp>
        <p:nvSpPr>
          <p:cNvPr id="3075" name="Line 5"/>
          <p:cNvSpPr>
            <a:spLocks noChangeShapeType="1"/>
          </p:cNvSpPr>
          <p:nvPr/>
        </p:nvSpPr>
        <p:spPr bwMode="auto">
          <a:xfrm>
            <a:off x="3492500" y="692150"/>
            <a:ext cx="20161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1331913" y="1341438"/>
            <a:ext cx="6553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600" b="1">
                <a:solidFill>
                  <a:srgbClr val="FF3300"/>
                </a:solidFill>
              </a:rPr>
              <a:t> Trịnh - Nguyễn phân tranh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395288" y="1989138"/>
            <a:ext cx="76327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chemeClr val="accent2"/>
                </a:solidFill>
              </a:rPr>
              <a:t>I</a:t>
            </a:r>
            <a:r>
              <a:rPr lang="en-US" sz="3600" b="1"/>
              <a:t>. </a:t>
            </a:r>
            <a:r>
              <a:rPr lang="en-US" sz="3600" b="1">
                <a:solidFill>
                  <a:schemeClr val="accent2"/>
                </a:solidFill>
              </a:rPr>
              <a:t>Sự  suy sụp của Triều Hậu Lê</a:t>
            </a: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611188" y="2636838"/>
            <a:ext cx="813593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/>
              <a:t> - Từ đầu thế kỉ XVI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684213" y="3213100"/>
            <a:ext cx="813593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/>
              <a:t>- Vua chỉ bày trò ăn chơi xa xỉ suốt ngày đêm và xây cung điện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539750" y="4365625"/>
            <a:ext cx="813593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/>
              <a:t> - Quan lại chia bè phái, đánh giết lẫn nhau để tranh giành quyền lợi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468313" y="5661025"/>
            <a:ext cx="80645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/>
              <a:t> - Đất nước rơi vào cảnh loạn lạc.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/>
      <p:bldP spid="12295" grpId="0"/>
      <p:bldP spid="12298" grpId="0"/>
      <p:bldP spid="12299" grpId="0"/>
      <p:bldP spid="12300" grpId="0"/>
      <p:bldP spid="1230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3419475" y="765175"/>
            <a:ext cx="22320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/>
              <a:t>Lịch sử</a:t>
            </a:r>
          </a:p>
        </p:txBody>
      </p:sp>
      <p:sp>
        <p:nvSpPr>
          <p:cNvPr id="4099" name="Line 4"/>
          <p:cNvSpPr>
            <a:spLocks noChangeShapeType="1"/>
          </p:cNvSpPr>
          <p:nvPr/>
        </p:nvSpPr>
        <p:spPr bwMode="auto">
          <a:xfrm>
            <a:off x="3563938" y="765175"/>
            <a:ext cx="20161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1331913" y="1341438"/>
            <a:ext cx="6553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600" b="1">
                <a:solidFill>
                  <a:srgbClr val="FF3300"/>
                </a:solidFill>
              </a:rPr>
              <a:t> Trịnh - Nguyễn phân tranh</a:t>
            </a:r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395288" y="3141663"/>
            <a:ext cx="83534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chemeClr val="accent2"/>
                </a:solidFill>
              </a:rPr>
              <a:t> 2.Nhà Mạc ra đời và sự phân chia Nam – Bắc triều </a:t>
            </a:r>
          </a:p>
        </p:txBody>
      </p:sp>
      <p:sp>
        <p:nvSpPr>
          <p:cNvPr id="4102" name="Text Box 12"/>
          <p:cNvSpPr txBox="1">
            <a:spLocks noChangeArrowheads="1"/>
          </p:cNvSpPr>
          <p:nvPr/>
        </p:nvSpPr>
        <p:spPr bwMode="auto">
          <a:xfrm>
            <a:off x="395288" y="2276475"/>
            <a:ext cx="77771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chemeClr val="accent2"/>
                </a:solidFill>
              </a:rPr>
              <a:t>1</a:t>
            </a:r>
            <a:r>
              <a:rPr lang="en-US" sz="3600" b="1"/>
              <a:t>. </a:t>
            </a:r>
            <a:r>
              <a:rPr lang="en-US" sz="3600" b="1">
                <a:solidFill>
                  <a:schemeClr val="accent2"/>
                </a:solidFill>
              </a:rPr>
              <a:t>Sự  suy sụp của Triều Hậu Lê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395288" y="836613"/>
            <a:ext cx="80645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chemeClr val="accent2"/>
                </a:solidFill>
              </a:rPr>
              <a:t>- Hãy điền những sự kiện cho phù hợp với thời gian diễn ra dưới đây</a:t>
            </a:r>
            <a:r>
              <a:rPr lang="en-US" sz="3600" b="1">
                <a:solidFill>
                  <a:srgbClr val="990099"/>
                </a:solidFill>
              </a:rPr>
              <a:t>:</a:t>
            </a:r>
          </a:p>
        </p:txBody>
      </p:sp>
      <p:graphicFrame>
        <p:nvGraphicFramePr>
          <p:cNvPr id="13353" name="Group 41"/>
          <p:cNvGraphicFramePr>
            <a:graphicFrameLocks noGrp="1"/>
          </p:cNvGraphicFramePr>
          <p:nvPr>
            <p:ph/>
          </p:nvPr>
        </p:nvGraphicFramePr>
        <p:xfrm>
          <a:off x="395288" y="2349500"/>
          <a:ext cx="8302625" cy="4175125"/>
        </p:xfrm>
        <a:graphic>
          <a:graphicData uri="http://schemas.openxmlformats.org/drawingml/2006/table">
            <a:tbl>
              <a:tblPr/>
              <a:tblGrid>
                <a:gridCol w="2592387"/>
                <a:gridCol w="5710238"/>
              </a:tblGrid>
              <a:tr h="796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Times New Roman" pitchFamily="18" charset="0"/>
                        </a:rPr>
                        <a:t>Thời gian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Times New Roman" pitchFamily="18" charset="0"/>
                        </a:rPr>
                        <a:t>Sự kiện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68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Năm 1527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3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Năm 1533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46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Năm 1592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350" name="Text Box 38"/>
          <p:cNvSpPr txBox="1">
            <a:spLocks noChangeArrowheads="1"/>
          </p:cNvSpPr>
          <p:nvPr/>
        </p:nvSpPr>
        <p:spPr bwMode="auto">
          <a:xfrm>
            <a:off x="1187450" y="260350"/>
            <a:ext cx="66246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990099"/>
                </a:solidFill>
              </a:rPr>
              <a:t> </a:t>
            </a:r>
            <a:r>
              <a:rPr lang="en-US" sz="3600" b="1">
                <a:solidFill>
                  <a:srgbClr val="FF0066"/>
                </a:solidFill>
              </a:rPr>
              <a:t>Thảo luận nhóm 4:  (5 phút)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3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33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33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33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  <p:bldP spid="1335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431" name="Group 71"/>
          <p:cNvGraphicFramePr>
            <a:graphicFrameLocks noGrp="1"/>
          </p:cNvGraphicFramePr>
          <p:nvPr>
            <p:ph/>
          </p:nvPr>
        </p:nvGraphicFramePr>
        <p:xfrm>
          <a:off x="539750" y="288925"/>
          <a:ext cx="8229600" cy="6235700"/>
        </p:xfrm>
        <a:graphic>
          <a:graphicData uri="http://schemas.openxmlformats.org/drawingml/2006/table">
            <a:tbl>
              <a:tblPr/>
              <a:tblGrid>
                <a:gridCol w="2519363"/>
                <a:gridCol w="5710237"/>
              </a:tblGrid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Times New Roman" pitchFamily="18" charset="0"/>
                        </a:rPr>
                        <a:t>Thời gian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/>
                          <a:latin typeface="Times New Roman" pitchFamily="18" charset="0"/>
                        </a:rPr>
                        <a:t>Sự kiện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7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Năm 1527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0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Năm 1533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16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Năm 1592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endParaRPr kumimoji="0" lang="en-US" sz="3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420" name="Text Box 60"/>
          <p:cNvSpPr txBox="1">
            <a:spLocks noChangeArrowheads="1"/>
          </p:cNvSpPr>
          <p:nvPr/>
        </p:nvSpPr>
        <p:spPr bwMode="auto">
          <a:xfrm>
            <a:off x="3132138" y="981075"/>
            <a:ext cx="5616575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US" sz="3200" b="1"/>
              <a:t>Mạc Đăng Dung cướp ngôi nhà Lê, lập nên nhà Mạc ( Bắc Triều)</a:t>
            </a:r>
            <a:endParaRPr lang="en-US" sz="3200"/>
          </a:p>
        </p:txBody>
      </p:sp>
      <p:sp>
        <p:nvSpPr>
          <p:cNvPr id="15423" name="Text Box 63"/>
          <p:cNvSpPr txBox="1">
            <a:spLocks noChangeArrowheads="1"/>
          </p:cNvSpPr>
          <p:nvPr/>
        </p:nvSpPr>
        <p:spPr bwMode="auto">
          <a:xfrm>
            <a:off x="3203575" y="2492375"/>
            <a:ext cx="5616575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US" sz="3200" b="1"/>
              <a:t>Nguyễn Kim tìm một người thuộc dòng dõi nhà Lê đưa lên ngôi, lập một triều đình riêng (Nam Triều)</a:t>
            </a:r>
            <a:endParaRPr lang="en-US" sz="3200"/>
          </a:p>
        </p:txBody>
      </p:sp>
      <p:sp>
        <p:nvSpPr>
          <p:cNvPr id="15430" name="Text Box 70"/>
          <p:cNvSpPr txBox="1">
            <a:spLocks noChangeArrowheads="1"/>
          </p:cNvSpPr>
          <p:nvPr/>
        </p:nvSpPr>
        <p:spPr bwMode="auto">
          <a:xfrm>
            <a:off x="3203575" y="4868863"/>
            <a:ext cx="5472113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US" sz="3200" b="1"/>
              <a:t>- Nam Triều chiếm Thăng Long, chiến tranh Nam - Bắc Triều chấm dứt.</a:t>
            </a:r>
            <a:endParaRPr lang="en-US"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5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15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5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20" grpId="0"/>
      <p:bldP spid="15423" grpId="0"/>
      <p:bldP spid="154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1331913" y="981075"/>
            <a:ext cx="1584325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4000" b="1">
                <a:solidFill>
                  <a:srgbClr val="CC0099"/>
                </a:solidFill>
              </a:rPr>
              <a:t>Lược đồ địa phận</a:t>
            </a:r>
          </a:p>
        </p:txBody>
      </p:sp>
      <p:pic>
        <p:nvPicPr>
          <p:cNvPr id="27651" name="Picture 3" descr="1hinh04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49750" y="349250"/>
            <a:ext cx="4251325" cy="6165850"/>
          </a:xfrm>
          <a:prstGeom prst="rect">
            <a:avLst/>
          </a:prstGeom>
          <a:noFill/>
          <a:ln w="57150" cmpd="thinThick">
            <a:solidFill>
              <a:schemeClr val="accent2"/>
            </a:solidFill>
            <a:miter lim="800000"/>
            <a:headEnd/>
            <a:tailEnd/>
          </a:ln>
        </p:spPr>
      </p:pic>
      <p:sp>
        <p:nvSpPr>
          <p:cNvPr id="27652" name="WordArt 4"/>
          <p:cNvSpPr>
            <a:spLocks noChangeArrowheads="1" noChangeShapeType="1" noTextEdit="1"/>
          </p:cNvSpPr>
          <p:nvPr/>
        </p:nvSpPr>
        <p:spPr bwMode="auto">
          <a:xfrm>
            <a:off x="323850" y="3789363"/>
            <a:ext cx="3430588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CC0099"/>
                  </a:solidFill>
                  <a:round/>
                  <a:headEnd/>
                  <a:tailEnd/>
                </a:ln>
                <a:solidFill>
                  <a:srgbClr val="CC0099"/>
                </a:solidFill>
                <a:latin typeface="Arial"/>
                <a:cs typeface="Arial"/>
              </a:rPr>
              <a:t>BẮC TRIỀU - NAM TRIỀU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3"/>
          <p:cNvSpPr txBox="1">
            <a:spLocks noChangeArrowheads="1"/>
          </p:cNvSpPr>
          <p:nvPr/>
        </p:nvSpPr>
        <p:spPr bwMode="auto">
          <a:xfrm>
            <a:off x="3419475" y="765175"/>
            <a:ext cx="22320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/>
              <a:t>Lịch sử</a:t>
            </a:r>
          </a:p>
        </p:txBody>
      </p:sp>
      <p:sp>
        <p:nvSpPr>
          <p:cNvPr id="8195" name="Line 4"/>
          <p:cNvSpPr>
            <a:spLocks noChangeShapeType="1"/>
          </p:cNvSpPr>
          <p:nvPr/>
        </p:nvSpPr>
        <p:spPr bwMode="auto">
          <a:xfrm>
            <a:off x="3563938" y="765175"/>
            <a:ext cx="20161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6" name="Text Box 5"/>
          <p:cNvSpPr txBox="1">
            <a:spLocks noChangeArrowheads="1"/>
          </p:cNvSpPr>
          <p:nvPr/>
        </p:nvSpPr>
        <p:spPr bwMode="auto">
          <a:xfrm>
            <a:off x="1331913" y="1341438"/>
            <a:ext cx="6553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600" b="1">
                <a:solidFill>
                  <a:srgbClr val="FF3300"/>
                </a:solidFill>
              </a:rPr>
              <a:t> Trịnh - Nguyễn phân tranh</a:t>
            </a:r>
          </a:p>
        </p:txBody>
      </p:sp>
      <p:sp>
        <p:nvSpPr>
          <p:cNvPr id="8197" name="Text Box 6"/>
          <p:cNvSpPr txBox="1">
            <a:spLocks noChangeArrowheads="1"/>
          </p:cNvSpPr>
          <p:nvPr/>
        </p:nvSpPr>
        <p:spPr bwMode="auto">
          <a:xfrm>
            <a:off x="323850" y="3284538"/>
            <a:ext cx="83534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chemeClr val="accent2"/>
                </a:solidFill>
              </a:rPr>
              <a:t>2</a:t>
            </a:r>
            <a:r>
              <a:rPr lang="en-US" sz="3600" b="1"/>
              <a:t>. </a:t>
            </a:r>
            <a:r>
              <a:rPr lang="en-US" sz="3600" b="1">
                <a:solidFill>
                  <a:schemeClr val="accent2"/>
                </a:solidFill>
              </a:rPr>
              <a:t>Nhà Mạc ra đời và sự phân chia Nam – Bắc triều </a:t>
            </a:r>
          </a:p>
        </p:txBody>
      </p:sp>
      <p:sp>
        <p:nvSpPr>
          <p:cNvPr id="8198" name="Text Box 7"/>
          <p:cNvSpPr txBox="1">
            <a:spLocks noChangeArrowheads="1"/>
          </p:cNvSpPr>
          <p:nvPr/>
        </p:nvSpPr>
        <p:spPr bwMode="auto">
          <a:xfrm>
            <a:off x="395288" y="2276475"/>
            <a:ext cx="77771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chemeClr val="accent2"/>
                </a:solidFill>
              </a:rPr>
              <a:t>1</a:t>
            </a:r>
            <a:r>
              <a:rPr lang="en-US" sz="3600" b="1"/>
              <a:t>. </a:t>
            </a:r>
            <a:r>
              <a:rPr lang="en-US" sz="3600" b="1">
                <a:solidFill>
                  <a:schemeClr val="accent2"/>
                </a:solidFill>
              </a:rPr>
              <a:t>Sự  suy sụp của Triều Hậu Lê</a:t>
            </a:r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395288" y="4724400"/>
            <a:ext cx="83534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chemeClr val="accent2"/>
                </a:solidFill>
              </a:rPr>
              <a:t>3</a:t>
            </a:r>
            <a:r>
              <a:rPr lang="en-US" sz="3600" b="1"/>
              <a:t>. </a:t>
            </a:r>
            <a:r>
              <a:rPr lang="en-US" sz="3600" b="1">
                <a:solidFill>
                  <a:schemeClr val="accent2"/>
                </a:solidFill>
              </a:rPr>
              <a:t>Chiến tranh Trịnh - Nguyễn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539750" y="765175"/>
            <a:ext cx="77041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sz="1400"/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468313" y="981075"/>
            <a:ext cx="80645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/>
              <a:t> - Nguyên nhân.</a:t>
            </a:r>
          </a:p>
        </p:txBody>
      </p:sp>
      <p:sp>
        <p:nvSpPr>
          <p:cNvPr id="9220" name="Text Box 9"/>
          <p:cNvSpPr txBox="1">
            <a:spLocks noChangeArrowheads="1"/>
          </p:cNvSpPr>
          <p:nvPr/>
        </p:nvSpPr>
        <p:spPr bwMode="auto">
          <a:xfrm>
            <a:off x="250825" y="333375"/>
            <a:ext cx="83534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</a:rPr>
              <a:t>3</a:t>
            </a:r>
            <a:r>
              <a:rPr lang="en-US" sz="3200" b="1"/>
              <a:t>.</a:t>
            </a:r>
            <a:r>
              <a:rPr lang="en-US" sz="3200" b="1">
                <a:solidFill>
                  <a:schemeClr val="accent2"/>
                </a:solidFill>
              </a:rPr>
              <a:t>Chiến tranh Trịnh - Nguyễn</a:t>
            </a: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468313" y="1628775"/>
            <a:ext cx="8351837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/>
              <a:t>   Trịnh Kiểm lên thay Nguyễn Kim và nắm toàn bộ triều chính ở miền Bắc. Nguyễn Hoàng (con Nguyễn Kim) vào trấn thủ Thuận Hóa, Quãng Nam; xây dựng lực lượng ngày càng hùng mạnh và tiến đánh nhau với quân Trịnh.</a:t>
            </a:r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468313" y="1628775"/>
            <a:ext cx="79930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/>
              <a:t> - Diễn biến</a:t>
            </a:r>
          </a:p>
        </p:txBody>
      </p:sp>
      <p:sp>
        <p:nvSpPr>
          <p:cNvPr id="17424" name="Text Box 16"/>
          <p:cNvSpPr txBox="1">
            <a:spLocks noChangeArrowheads="1"/>
          </p:cNvSpPr>
          <p:nvPr/>
        </p:nvSpPr>
        <p:spPr bwMode="auto">
          <a:xfrm>
            <a:off x="539750" y="2349500"/>
            <a:ext cx="82804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/>
              <a:t>   Trong 50 năm, hai họ Trịnh Nguyễn đánh nhau 7 lần. Vùng đất miền Trung trở thành chiến trường ác liệt. </a:t>
            </a:r>
          </a:p>
        </p:txBody>
      </p:sp>
      <p:sp>
        <p:nvSpPr>
          <p:cNvPr id="17425" name="Text Box 17"/>
          <p:cNvSpPr txBox="1">
            <a:spLocks noChangeArrowheads="1"/>
          </p:cNvSpPr>
          <p:nvPr/>
        </p:nvSpPr>
        <p:spPr bwMode="auto">
          <a:xfrm>
            <a:off x="468313" y="2349500"/>
            <a:ext cx="79930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/>
              <a:t> - Kết quả </a:t>
            </a:r>
          </a:p>
        </p:txBody>
      </p:sp>
      <p:sp>
        <p:nvSpPr>
          <p:cNvPr id="17427" name="Text Box 19"/>
          <p:cNvSpPr txBox="1">
            <a:spLocks noChangeArrowheads="1"/>
          </p:cNvSpPr>
          <p:nvPr/>
        </p:nvSpPr>
        <p:spPr bwMode="auto">
          <a:xfrm>
            <a:off x="684213" y="2847975"/>
            <a:ext cx="8135937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/>
              <a:t>  </a:t>
            </a:r>
            <a:r>
              <a:rPr lang="en-US" sz="2000" b="1"/>
              <a:t>+</a:t>
            </a:r>
            <a:r>
              <a:rPr lang="en-US" sz="3200" b="1"/>
              <a:t> Hai họ lấy sông Gianh (Quãng Bình) làm ranh giới chia cắt đất nước. Đàng ngoài từ sông Gianh trở ra.  Đàng trong từ sông Gianh trở vào. 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/>
              <a:t> </a:t>
            </a:r>
            <a:r>
              <a:rPr lang="en-US" sz="2000" b="1"/>
              <a:t>+</a:t>
            </a:r>
            <a:r>
              <a:rPr lang="en-US" sz="3200" b="1"/>
              <a:t> Làm cho đất nước chia cắt 200 năm.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0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35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6" grpId="0"/>
      <p:bldP spid="17421" grpId="0"/>
      <p:bldP spid="17421" grpId="1"/>
      <p:bldP spid="17422" grpId="0"/>
      <p:bldP spid="17424" grpId="0"/>
      <p:bldP spid="17424" grpId="1"/>
      <p:bldP spid="17425" grpId="0"/>
      <p:bldP spid="174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7" descr="1hinh04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95738" y="333375"/>
            <a:ext cx="4498975" cy="6524625"/>
          </a:xfrm>
          <a:prstGeom prst="rect">
            <a:avLst/>
          </a:prstGeom>
          <a:noFill/>
          <a:ln w="57150" cmpd="thinThick">
            <a:solidFill>
              <a:schemeClr val="accent2"/>
            </a:solidFill>
            <a:miter lim="800000"/>
            <a:headEnd/>
            <a:tailEnd/>
          </a:ln>
        </p:spPr>
      </p:pic>
      <p:sp>
        <p:nvSpPr>
          <p:cNvPr id="10243" name="Text Box 18"/>
          <p:cNvSpPr txBox="1">
            <a:spLocks noChangeArrowheads="1"/>
          </p:cNvSpPr>
          <p:nvPr/>
        </p:nvSpPr>
        <p:spPr bwMode="auto">
          <a:xfrm>
            <a:off x="1331913" y="981075"/>
            <a:ext cx="1584325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4000" b="1">
                <a:solidFill>
                  <a:srgbClr val="CC0099"/>
                </a:solidFill>
              </a:rPr>
              <a:t>Lược đồ địa phận</a:t>
            </a:r>
          </a:p>
        </p:txBody>
      </p:sp>
      <p:sp>
        <p:nvSpPr>
          <p:cNvPr id="10244" name="WordArt 19"/>
          <p:cNvSpPr>
            <a:spLocks noChangeArrowheads="1" noChangeShapeType="1" noTextEdit="1"/>
          </p:cNvSpPr>
          <p:nvPr/>
        </p:nvSpPr>
        <p:spPr bwMode="auto">
          <a:xfrm>
            <a:off x="323850" y="3644900"/>
            <a:ext cx="3430588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Arial"/>
                <a:cs typeface="Arial"/>
              </a:rPr>
              <a:t>BẮC TRIỀU - NAM TRIỀU</a:t>
            </a:r>
          </a:p>
        </p:txBody>
      </p:sp>
      <p:sp>
        <p:nvSpPr>
          <p:cNvPr id="25620" name="WordArt 20"/>
          <p:cNvSpPr>
            <a:spLocks noChangeArrowheads="1" noChangeShapeType="1" noTextEdit="1"/>
          </p:cNvSpPr>
          <p:nvPr/>
        </p:nvSpPr>
        <p:spPr bwMode="auto">
          <a:xfrm>
            <a:off x="323850" y="4508500"/>
            <a:ext cx="3430588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CC0099"/>
                  </a:solidFill>
                  <a:round/>
                  <a:headEnd/>
                  <a:tailEnd/>
                </a:ln>
                <a:solidFill>
                  <a:srgbClr val="CC0099"/>
                </a:solidFill>
                <a:latin typeface="Arial"/>
                <a:cs typeface="Arial"/>
              </a:rPr>
              <a:t>ĐÀNG TRONG - ĐÀNG NGOÀI</a:t>
            </a:r>
          </a:p>
        </p:txBody>
      </p:sp>
      <p:sp>
        <p:nvSpPr>
          <p:cNvPr id="25623" name="WordArt 23"/>
          <p:cNvSpPr>
            <a:spLocks noChangeArrowheads="1" noChangeShapeType="1" noTextEdit="1"/>
          </p:cNvSpPr>
          <p:nvPr/>
        </p:nvSpPr>
        <p:spPr bwMode="auto">
          <a:xfrm rot="2837436">
            <a:off x="5534819" y="2997994"/>
            <a:ext cx="990600" cy="185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ĐÀNG NGOÀI</a:t>
            </a:r>
          </a:p>
        </p:txBody>
      </p:sp>
      <p:sp>
        <p:nvSpPr>
          <p:cNvPr id="25625" name="WordArt 25"/>
          <p:cNvSpPr>
            <a:spLocks noChangeArrowheads="1" noChangeShapeType="1" noTextEdit="1"/>
          </p:cNvSpPr>
          <p:nvPr/>
        </p:nvSpPr>
        <p:spPr bwMode="auto">
          <a:xfrm rot="2837436">
            <a:off x="6546057" y="4317206"/>
            <a:ext cx="990600" cy="1857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ĐÀNG TRONG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5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5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56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5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5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20" grpId="0" animBg="1"/>
      <p:bldP spid="25623" grpId="0" animBg="1"/>
      <p:bldP spid="25625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580</Words>
  <Application>Microsoft Office PowerPoint</Application>
  <PresentationFormat>On-screen Show (4:3)</PresentationFormat>
  <Paragraphs>67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.</dc:creator>
  <cp:lastModifiedBy>CSTeam</cp:lastModifiedBy>
  <cp:revision>35</cp:revision>
  <dcterms:created xsi:type="dcterms:W3CDTF">2010-01-01T12:12:19Z</dcterms:created>
  <dcterms:modified xsi:type="dcterms:W3CDTF">2016-06-30T01:16:41Z</dcterms:modified>
</cp:coreProperties>
</file>