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87" r:id="rId2"/>
    <p:sldId id="347" r:id="rId3"/>
    <p:sldId id="351" r:id="rId4"/>
    <p:sldId id="353" r:id="rId5"/>
    <p:sldId id="355" r:id="rId6"/>
    <p:sldId id="294" r:id="rId7"/>
    <p:sldId id="261" r:id="rId8"/>
    <p:sldId id="263" r:id="rId9"/>
    <p:sldId id="364" r:id="rId10"/>
    <p:sldId id="365" r:id="rId11"/>
    <p:sldId id="265" r:id="rId12"/>
    <p:sldId id="298" r:id="rId13"/>
    <p:sldId id="300" r:id="rId14"/>
    <p:sldId id="363" r:id="rId15"/>
    <p:sldId id="302" r:id="rId16"/>
    <p:sldId id="304" r:id="rId17"/>
    <p:sldId id="329" r:id="rId18"/>
    <p:sldId id="345" r:id="rId19"/>
    <p:sldId id="307" r:id="rId20"/>
    <p:sldId id="313" r:id="rId21"/>
    <p:sldId id="314" r:id="rId22"/>
    <p:sldId id="311" r:id="rId23"/>
    <p:sldId id="312" r:id="rId24"/>
    <p:sldId id="327" r:id="rId25"/>
    <p:sldId id="309" r:id="rId26"/>
    <p:sldId id="315" r:id="rId27"/>
    <p:sldId id="330" r:id="rId28"/>
    <p:sldId id="331" r:id="rId29"/>
    <p:sldId id="316" r:id="rId30"/>
    <p:sldId id="333" r:id="rId31"/>
    <p:sldId id="367" r:id="rId32"/>
    <p:sldId id="334" r:id="rId33"/>
    <p:sldId id="317" r:id="rId34"/>
    <p:sldId id="318" r:id="rId35"/>
    <p:sldId id="335" r:id="rId36"/>
    <p:sldId id="357" r:id="rId37"/>
    <p:sldId id="359" r:id="rId38"/>
    <p:sldId id="362" r:id="rId39"/>
    <p:sldId id="339" r:id="rId40"/>
    <p:sldId id="343" r:id="rId41"/>
    <p:sldId id="36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CC"/>
    <a:srgbClr val="FFCCFF"/>
    <a:srgbClr val="FFFFFF"/>
    <a:srgbClr val="6600FF"/>
    <a:srgbClr val="FF3399"/>
    <a:srgbClr val="FFFF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38" d="100"/>
          <a:sy n="38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CDF0B8-D43F-4471-981F-07B7753D00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01F8D-7592-4D1C-B6A1-75DCB1C35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8140F-FD60-4853-8442-F6B2004E2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E088A-378E-4FE6-9DE7-D34011291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77FA6-2E8A-4EA8-9A91-20F5228B3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7D17-AFB0-4464-BA1C-A8417EC2F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35CCF-DEF5-4AAC-ABA6-57917E2E8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4459-6421-47B1-8EF3-9DA190778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2320E-3ECD-4752-ADC8-3A385F0E8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78104-9E99-4E70-8255-54985B648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FC072-0077-4EB0-AC15-A474BD85D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BC95F-3B7C-4217-9A76-D9B9BE50A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6FDF67-7587-4959-AACC-D0F2519058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saigonnet.vn/dulich/album/hue/codohue/codohue014.htm" TargetMode="External"/><Relationship Id="rId7" Type="http://schemas.openxmlformats.org/officeDocument/2006/relationships/hyperlink" Target="http://www.saigonnet.vn/dulich/album/hue/codohue/codohue013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saigonnet.vn/dulich/album/hue/codohue/codohue006.htm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aigonnet.vn/dulich/album/hue/codohue/codohue007.htm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ue_017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305800" cy="506412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943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KINH THÀNH 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28956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581400" y="3962400"/>
            <a:ext cx="1671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Bài  32</a:t>
            </a:r>
          </a:p>
        </p:txBody>
      </p:sp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685800" y="4038600"/>
          <a:ext cx="2286000" cy="1909763"/>
        </p:xfrm>
        <a:graphic>
          <a:graphicData uri="http://schemas.openxmlformats.org/presentationml/2006/ole">
            <p:oleObj spid="_x0000_s3078" name="Clip" r:id="rId5" imgW="4435475" imgH="3328988" progId="MS_ClipArt_Gallery.2">
              <p:embed/>
            </p:oleObj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685800" y="4038600"/>
          <a:ext cx="2286000" cy="1909763"/>
        </p:xfrm>
        <a:graphic>
          <a:graphicData uri="http://schemas.openxmlformats.org/presentationml/2006/ole">
            <p:oleObj spid="_x0000_s3079" name="Clip" r:id="rId6" imgW="4435475" imgH="3328988" progId="MS_ClipArt_Gallery.2">
              <p:embed/>
            </p:oleObj>
          </a:graphicData>
        </a:graphic>
      </p:graphicFrame>
      <p:pic>
        <p:nvPicPr>
          <p:cNvPr id="3080" name="Picture 20" descr="hue_017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305800" cy="506412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81" name="WordArt 21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943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KINH THÀNH </a:t>
            </a:r>
          </a:p>
        </p:txBody>
      </p:sp>
      <p:sp>
        <p:nvSpPr>
          <p:cNvPr id="3082" name="WordArt 22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28956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</a:t>
            </a:r>
          </a:p>
        </p:txBody>
      </p:sp>
      <p:sp>
        <p:nvSpPr>
          <p:cNvPr id="3083" name="Rectangle 23"/>
          <p:cNvSpPr>
            <a:spLocks noChangeArrowheads="1"/>
          </p:cNvSpPr>
          <p:nvPr/>
        </p:nvSpPr>
        <p:spPr bwMode="auto">
          <a:xfrm>
            <a:off x="3581400" y="3962400"/>
            <a:ext cx="1671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Bài  32</a:t>
            </a:r>
          </a:p>
        </p:txBody>
      </p:sp>
      <p:pic>
        <p:nvPicPr>
          <p:cNvPr id="37912" name="Picture 24" descr="hue_017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305800" cy="506412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85" name="WordArt 25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943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KINH THÀNH </a:t>
            </a:r>
          </a:p>
        </p:txBody>
      </p:sp>
      <p:sp>
        <p:nvSpPr>
          <p:cNvPr id="3086" name="WordArt 26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28956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581400" y="3962400"/>
            <a:ext cx="1671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Bài  32</a:t>
            </a:r>
          </a:p>
        </p:txBody>
      </p:sp>
      <p:sp>
        <p:nvSpPr>
          <p:cNvPr id="3088" name="WordArt 31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943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KINH THÀNH </a:t>
            </a:r>
          </a:p>
        </p:txBody>
      </p:sp>
      <p:sp>
        <p:nvSpPr>
          <p:cNvPr id="3089" name="WordArt 32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28956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</a:t>
            </a:r>
          </a:p>
        </p:txBody>
      </p:sp>
      <p:sp>
        <p:nvSpPr>
          <p:cNvPr id="37927" name="WordArt 39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943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KINH THÀNH </a:t>
            </a:r>
          </a:p>
        </p:txBody>
      </p:sp>
      <p:sp>
        <p:nvSpPr>
          <p:cNvPr id="37928" name="WordArt 40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28956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</a:t>
            </a:r>
          </a:p>
        </p:txBody>
      </p:sp>
    </p:spTree>
  </p:cSld>
  <p:clrMapOvr>
    <a:masterClrMapping/>
  </p:clrMapOvr>
  <p:transition spd="med" advTm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/>
      <p:bldP spid="37927" grpId="0" animBg="1"/>
      <p:bldP spid="379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/>
              <a:t>Ghi Đ, S  vào ô trống </a:t>
            </a:r>
            <a:r>
              <a:rPr lang="vi-VN" sz="3200" b="1" u="sng"/>
              <a:t>đ</a:t>
            </a:r>
            <a:r>
              <a:rPr lang="en-US" sz="3200" b="1" u="sng"/>
              <a:t>ể trả lời câu hỏi sau :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447800"/>
            <a:ext cx="854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Nhà Nguyễn chọn kinh </a:t>
            </a:r>
            <a:r>
              <a:rPr lang="vi-VN" sz="3200" b="1">
                <a:solidFill>
                  <a:srgbClr val="FF0000"/>
                </a:solidFill>
              </a:rPr>
              <a:t>đ</a:t>
            </a:r>
            <a:r>
              <a:rPr lang="en-US" sz="3200" b="1">
                <a:solidFill>
                  <a:srgbClr val="FF0000"/>
                </a:solidFill>
              </a:rPr>
              <a:t>ô là   : 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sz="320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362200"/>
            <a:ext cx="2436813" cy="3848100"/>
            <a:chOff x="502" y="1526"/>
            <a:chExt cx="1535" cy="2424"/>
          </a:xfrm>
        </p:grpSpPr>
        <p:sp>
          <p:nvSpPr>
            <p:cNvPr id="12302" name="Rectangle 7"/>
            <p:cNvSpPr>
              <a:spLocks noChangeArrowheads="1"/>
            </p:cNvSpPr>
            <p:nvPr/>
          </p:nvSpPr>
          <p:spPr bwMode="auto">
            <a:xfrm>
              <a:off x="502" y="1526"/>
              <a:ext cx="153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Th</a:t>
              </a:r>
              <a:r>
                <a:rPr lang="vi-VN" sz="3000">
                  <a:solidFill>
                    <a:schemeClr val="tx2"/>
                  </a:solidFill>
                </a:rPr>
                <a:t>ă</a:t>
              </a:r>
              <a:r>
                <a:rPr lang="en-US" sz="3000">
                  <a:solidFill>
                    <a:schemeClr val="tx2"/>
                  </a:solidFill>
                </a:rPr>
                <a:t>ng Long </a:t>
              </a:r>
              <a:r>
                <a:rPr lang="en-US" sz="300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2303" name="Rectangle 8"/>
            <p:cNvSpPr>
              <a:spLocks noChangeArrowheads="1"/>
            </p:cNvSpPr>
            <p:nvPr/>
          </p:nvSpPr>
          <p:spPr bwMode="auto">
            <a:xfrm>
              <a:off x="502" y="2246"/>
              <a:ext cx="9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Hoa L</a:t>
              </a:r>
              <a:r>
                <a:rPr lang="vi-VN" sz="3000">
                  <a:solidFill>
                    <a:schemeClr val="tx2"/>
                  </a:solidFill>
                </a:rPr>
                <a:t>ư</a:t>
              </a:r>
              <a:r>
                <a:rPr lang="en-US" sz="30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2304" name="Rectangle 9"/>
            <p:cNvSpPr>
              <a:spLocks noChangeArrowheads="1"/>
            </p:cNvSpPr>
            <p:nvPr/>
          </p:nvSpPr>
          <p:spPr bwMode="auto">
            <a:xfrm>
              <a:off x="528" y="2966"/>
              <a:ext cx="62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Huế </a:t>
              </a:r>
            </a:p>
          </p:txBody>
        </p:sp>
        <p:sp>
          <p:nvSpPr>
            <p:cNvPr id="12305" name="Rectangle 10"/>
            <p:cNvSpPr>
              <a:spLocks noChangeArrowheads="1"/>
            </p:cNvSpPr>
            <p:nvPr/>
          </p:nvSpPr>
          <p:spPr bwMode="auto">
            <a:xfrm>
              <a:off x="528" y="3601"/>
              <a:ext cx="96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Cổ Loa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2438400"/>
            <a:ext cx="457200" cy="3733800"/>
            <a:chOff x="144" y="1536"/>
            <a:chExt cx="288" cy="2352"/>
          </a:xfrm>
        </p:grpSpPr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144" y="1536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144" y="220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144" y="292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01" name="Rectangle 15"/>
            <p:cNvSpPr>
              <a:spLocks noChangeArrowheads="1"/>
            </p:cNvSpPr>
            <p:nvPr/>
          </p:nvSpPr>
          <p:spPr bwMode="auto">
            <a:xfrm>
              <a:off x="144" y="3600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257175" y="459263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77813" y="344963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84163" y="567848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271463" y="240188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24" grpId="0"/>
      <p:bldP spid="145425" grpId="0"/>
      <p:bldP spid="145426" grpId="0"/>
      <p:bldP spid="145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51816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MỚI 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43200" y="3657600"/>
          <a:ext cx="3276600" cy="2667000"/>
        </p:xfrm>
        <a:graphic>
          <a:graphicData uri="http://schemas.openxmlformats.org/presentationml/2006/ole">
            <p:oleObj spid="_x0000_s13316" name="Clip" r:id="rId3" imgW="4054475" imgH="3549650" progId="MS_ClipArt_Gallery.2">
              <p:embed/>
            </p:oleObj>
          </a:graphicData>
        </a:graphic>
      </p:graphicFrame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51816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MỚI 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743200" y="3657600"/>
          <a:ext cx="3276600" cy="2667000"/>
        </p:xfrm>
        <a:graphic>
          <a:graphicData uri="http://schemas.openxmlformats.org/presentationml/2006/ole">
            <p:oleObj spid="_x0000_s13318" name="Clip" r:id="rId4" imgW="4054475" imgH="354965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457200" y="228600"/>
            <a:ext cx="8229600" cy="6324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u="sng">
                <a:solidFill>
                  <a:srgbClr val="CC00FF"/>
                </a:solidFill>
              </a:rPr>
              <a:t>BÀI MỚI :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Trò ch</a:t>
            </a:r>
            <a:r>
              <a:rPr lang="vi-VN" sz="3200" b="1">
                <a:solidFill>
                  <a:srgbClr val="FF0000"/>
                </a:solidFill>
              </a:rPr>
              <a:t>ơ</a:t>
            </a:r>
            <a:r>
              <a:rPr lang="en-US" sz="3200" b="1">
                <a:solidFill>
                  <a:srgbClr val="FF0000"/>
                </a:solidFill>
              </a:rPr>
              <a:t>i :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4000" b="1">
                <a:solidFill>
                  <a:srgbClr val="FF0000"/>
                </a:solidFill>
              </a:rPr>
              <a:t>ĐỐ EM ?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800">
                <a:solidFill>
                  <a:srgbClr val="0000FF"/>
                </a:solidFill>
              </a:rPr>
              <a:t>Hình chụp di tích lịch sử nào ? </a:t>
            </a:r>
          </a:p>
        </p:txBody>
      </p:sp>
      <p:pic>
        <p:nvPicPr>
          <p:cNvPr id="70662" name="Picture 6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867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67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867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867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867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DSCF0705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514600"/>
            <a:ext cx="6248400" cy="30480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4349" name="Rectangle 14"/>
          <p:cNvSpPr>
            <a:spLocks noChangeArrowheads="1"/>
          </p:cNvSpPr>
          <p:nvPr/>
        </p:nvSpPr>
        <p:spPr bwMode="auto">
          <a:xfrm flipV="1">
            <a:off x="2819400" y="5105400"/>
            <a:ext cx="35814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59" grpId="1"/>
      <p:bldP spid="706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4"/>
          <p:cNvSpPr>
            <a:spLocks noChangeArrowheads="1"/>
          </p:cNvSpPr>
          <p:nvPr/>
        </p:nvSpPr>
        <p:spPr bwMode="auto"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2706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839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TÌM HIỂU:  QUÁ TRÌNH XÂY DỰNG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              KINH THÀNH HUẾ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u="sng">
                <a:solidFill>
                  <a:srgbClr val="FF0000"/>
                </a:solidFill>
              </a:rPr>
              <a:t>HOẠT ĐỘNG 1</a:t>
            </a:r>
            <a:r>
              <a:rPr lang="en-US" sz="4800" b="1">
                <a:solidFill>
                  <a:srgbClr val="FF0000"/>
                </a:solidFill>
              </a:rPr>
              <a:t>  :</a:t>
            </a:r>
          </a:p>
        </p:txBody>
      </p:sp>
      <p:sp>
        <p:nvSpPr>
          <p:cNvPr id="7271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                         </a:t>
            </a:r>
            <a:r>
              <a:rPr lang="en-US" sz="2400" b="1" u="sng">
                <a:solidFill>
                  <a:srgbClr val="FF9900"/>
                </a:solidFill>
              </a:rPr>
              <a:t>Giao việc :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304800" y="502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09600" y="3200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 </a:t>
            </a:r>
            <a:r>
              <a:rPr lang="en-US" sz="2400" b="1">
                <a:solidFill>
                  <a:srgbClr val="0000FF"/>
                </a:solidFill>
              </a:rPr>
              <a:t>bạn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ọc Sách giáo khoa </a:t>
            </a:r>
            <a:r>
              <a:rPr lang="en-US" sz="2400" b="1">
                <a:solidFill>
                  <a:srgbClr val="6600FF"/>
                </a:solidFill>
              </a:rPr>
              <a:t>:(Đoạn ” Nhà n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ớc huy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ộng ………..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ẹp nhất n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ớc ta thời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ó “) </a:t>
            </a:r>
          </a:p>
          <a:p>
            <a:pPr eaLnBrk="1" hangingPunct="1"/>
            <a:endParaRPr lang="en-US" sz="2400">
              <a:latin typeface="VNI-Bodon" pitchFamily="2" charset="0"/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381000" y="40386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 </a:t>
            </a:r>
            <a:r>
              <a:rPr lang="en-US" sz="2400" b="1">
                <a:solidFill>
                  <a:srgbClr val="0000FF"/>
                </a:solidFill>
              </a:rPr>
              <a:t>Lớp theo dõi , 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ọc thầm </a:t>
            </a:r>
          </a:p>
          <a:p>
            <a:pPr eaLnBrk="1" hangingPunct="1"/>
            <a:endParaRPr lang="en-US" sz="2400">
              <a:latin typeface="VNI-Bodon" pitchFamily="2" charset="0"/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533400" y="46482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 </a:t>
            </a:r>
            <a:r>
              <a:rPr lang="en-US" sz="2400" b="1">
                <a:solidFill>
                  <a:srgbClr val="6600FF"/>
                </a:solidFill>
              </a:rPr>
              <a:t>Suy nghĩ  , phát biểu ý mô tả quá trình xây dựng kinh thành Huế</a:t>
            </a:r>
            <a:endParaRPr lang="en-US" sz="2400" b="1">
              <a:solidFill>
                <a:srgbClr val="0000FF"/>
              </a:solidFill>
            </a:endParaRPr>
          </a:p>
          <a:p>
            <a:pPr eaLnBrk="1" hangingPunct="1"/>
            <a:endParaRPr lang="en-US" sz="2400">
              <a:latin typeface="VNI-Bodo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1" grpId="0"/>
      <p:bldP spid="72721" grpId="0"/>
      <p:bldP spid="72726" grpId="0"/>
      <p:bldP spid="727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u="sng">
                <a:solidFill>
                  <a:srgbClr val="FF0000"/>
                </a:solidFill>
              </a:rPr>
              <a:t>KẾT LUẬN </a:t>
            </a:r>
            <a:r>
              <a:rPr lang="en-US" sz="4800" b="1">
                <a:solidFill>
                  <a:srgbClr val="FF0000"/>
                </a:solidFill>
              </a:rPr>
              <a:t>  :</a:t>
            </a:r>
          </a:p>
        </p:txBody>
      </p:sp>
      <p:sp>
        <p:nvSpPr>
          <p:cNvPr id="163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                      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02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133600" y="2895600"/>
            <a:ext cx="498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800080"/>
                </a:solidFill>
              </a:rPr>
              <a:t>2 – QUÁ TRÌNH XÂY DỰNG 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981200" y="1828800"/>
            <a:ext cx="306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800080"/>
                </a:solidFill>
              </a:rPr>
              <a:t>1 – VỊ TRÍ ĐỊA LÝ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7" grpId="0"/>
      <p:bldP spid="142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SCF0699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696200" cy="40640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</a:t>
            </a:r>
            <a:endParaRPr lang="en-US" sz="3600" smtClean="0">
              <a:solidFill>
                <a:srgbClr val="FF00FF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>
              <a:solidFill>
                <a:srgbClr val="FF00FF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382000" cy="892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FF"/>
                </a:solidFill>
              </a:rPr>
              <a:t>Tựa l</a:t>
            </a:r>
            <a:r>
              <a:rPr lang="vi-VN" sz="2400">
                <a:solidFill>
                  <a:srgbClr val="6600FF"/>
                </a:solidFill>
              </a:rPr>
              <a:t>ư</a:t>
            </a:r>
            <a:r>
              <a:rPr lang="en-US" sz="2400">
                <a:solidFill>
                  <a:srgbClr val="6600FF"/>
                </a:solidFill>
              </a:rPr>
              <a:t>ng vào  dãy Tr</a:t>
            </a:r>
            <a:r>
              <a:rPr lang="vi-VN" sz="2400">
                <a:solidFill>
                  <a:srgbClr val="6600FF"/>
                </a:solidFill>
              </a:rPr>
              <a:t>ư</a:t>
            </a:r>
            <a:r>
              <a:rPr lang="en-US" sz="2400">
                <a:solidFill>
                  <a:srgbClr val="6600FF"/>
                </a:solidFill>
              </a:rPr>
              <a:t>ờng S</a:t>
            </a:r>
            <a:r>
              <a:rPr lang="vi-VN" sz="2400">
                <a:solidFill>
                  <a:srgbClr val="6600FF"/>
                </a:solidFill>
              </a:rPr>
              <a:t>ơ</a:t>
            </a:r>
            <a:r>
              <a:rPr lang="en-US" sz="2400">
                <a:solidFill>
                  <a:srgbClr val="6600FF"/>
                </a:solidFill>
              </a:rPr>
              <a:t>n , Huế nằm cách biển không xa trên vùng chuyển tiếp từ </a:t>
            </a:r>
            <a:r>
              <a:rPr lang="vi-VN" sz="2400">
                <a:solidFill>
                  <a:srgbClr val="6600FF"/>
                </a:solidFill>
              </a:rPr>
              <a:t>đ</a:t>
            </a:r>
            <a:r>
              <a:rPr lang="en-US" sz="2400">
                <a:solidFill>
                  <a:srgbClr val="6600FF"/>
                </a:solidFill>
              </a:rPr>
              <a:t>ồi thấp sang </a:t>
            </a:r>
            <a:r>
              <a:rPr lang="vi-VN" sz="2400">
                <a:solidFill>
                  <a:srgbClr val="6600FF"/>
                </a:solidFill>
              </a:rPr>
              <a:t>đ</a:t>
            </a:r>
            <a:r>
              <a:rPr lang="en-US" sz="2400">
                <a:solidFill>
                  <a:srgbClr val="6600FF"/>
                </a:solidFill>
              </a:rPr>
              <a:t>ồng bằng</a:t>
            </a:r>
            <a:r>
              <a:rPr lang="en-US" sz="2800" b="1">
                <a:solidFill>
                  <a:srgbClr val="6600FF"/>
                </a:solidFill>
              </a:rPr>
              <a:t> 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>
                <a:solidFill>
                  <a:srgbClr val="800080"/>
                </a:solidFill>
              </a:rPr>
              <a:t>VỊ TRÍ ĐỊA LÝ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4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SCF0705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458200" cy="44958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1138238"/>
          </a:xfrm>
          <a:prstGeom prst="rect">
            <a:avLst/>
          </a:prstGeom>
          <a:solidFill>
            <a:srgbClr val="F9F7A5"/>
          </a:solidFill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A50021"/>
                </a:solidFill>
              </a:rPr>
              <a:t>Sau khi Nguyễn Aùnh lật </a:t>
            </a:r>
            <a:r>
              <a:rPr lang="vi-VN" sz="1600">
                <a:solidFill>
                  <a:srgbClr val="A50021"/>
                </a:solidFill>
              </a:rPr>
              <a:t>đ</a:t>
            </a:r>
            <a:r>
              <a:rPr lang="en-US" sz="1600">
                <a:solidFill>
                  <a:srgbClr val="A50021"/>
                </a:solidFill>
              </a:rPr>
              <a:t>ổ triều </a:t>
            </a:r>
            <a:r>
              <a:rPr lang="vi-VN" sz="1600">
                <a:solidFill>
                  <a:srgbClr val="A50021"/>
                </a:solidFill>
              </a:rPr>
              <a:t>đ</a:t>
            </a:r>
            <a:r>
              <a:rPr lang="en-US" sz="1600">
                <a:solidFill>
                  <a:srgbClr val="A50021"/>
                </a:solidFill>
              </a:rPr>
              <a:t>ại Tây S</a:t>
            </a:r>
            <a:r>
              <a:rPr lang="vi-VN" sz="1600">
                <a:solidFill>
                  <a:srgbClr val="A50021"/>
                </a:solidFill>
              </a:rPr>
              <a:t>ơ</a:t>
            </a:r>
            <a:r>
              <a:rPr lang="en-US" sz="1600">
                <a:solidFill>
                  <a:srgbClr val="A50021"/>
                </a:solidFill>
              </a:rPr>
              <a:t>n ,Phú Xuân (Huế) </a:t>
            </a:r>
            <a:r>
              <a:rPr lang="vi-VN" sz="1600">
                <a:solidFill>
                  <a:srgbClr val="A50021"/>
                </a:solidFill>
              </a:rPr>
              <a:t>đư</a:t>
            </a:r>
            <a:r>
              <a:rPr lang="en-US" sz="1600">
                <a:solidFill>
                  <a:srgbClr val="A50021"/>
                </a:solidFill>
              </a:rPr>
              <a:t>ợc chọn làm kinh </a:t>
            </a:r>
            <a:r>
              <a:rPr lang="vi-VN" sz="1600">
                <a:solidFill>
                  <a:srgbClr val="A50021"/>
                </a:solidFill>
              </a:rPr>
              <a:t>đ</a:t>
            </a:r>
            <a:r>
              <a:rPr lang="en-US" sz="1600">
                <a:solidFill>
                  <a:srgbClr val="A50021"/>
                </a:solidFill>
              </a:rPr>
              <a:t>ô .Kinh thành Huế </a:t>
            </a:r>
            <a:r>
              <a:rPr lang="vi-VN" sz="1600">
                <a:solidFill>
                  <a:srgbClr val="A50021"/>
                </a:solidFill>
              </a:rPr>
              <a:t>đư</a:t>
            </a:r>
            <a:r>
              <a:rPr lang="en-US" sz="1600">
                <a:solidFill>
                  <a:srgbClr val="A50021"/>
                </a:solidFill>
              </a:rPr>
              <a:t>ợc xây dựng từ n</a:t>
            </a:r>
            <a:r>
              <a:rPr lang="vi-VN" sz="1600">
                <a:solidFill>
                  <a:srgbClr val="A50021"/>
                </a:solidFill>
              </a:rPr>
              <a:t>ă</a:t>
            </a:r>
            <a:r>
              <a:rPr lang="en-US" sz="1600">
                <a:solidFill>
                  <a:srgbClr val="A50021"/>
                </a:solidFill>
              </a:rPr>
              <a:t>m 1805 (Thời GIA LONG) và hoàn thành vào nám 1832 (Thời MINH MẠNG) trên diện tích 5,12 km</a:t>
            </a:r>
            <a:r>
              <a:rPr lang="en-US" sz="1600" baseline="30000">
                <a:solidFill>
                  <a:srgbClr val="A50021"/>
                </a:solidFill>
              </a:rPr>
              <a:t>2,</a:t>
            </a:r>
            <a:r>
              <a:rPr lang="en-US" sz="1600">
                <a:solidFill>
                  <a:srgbClr val="A50021"/>
                </a:solidFill>
              </a:rPr>
              <a:t> ,bên bờ Bắc sông H</a:t>
            </a:r>
            <a:r>
              <a:rPr lang="vi-VN" sz="1600">
                <a:solidFill>
                  <a:srgbClr val="A50021"/>
                </a:solidFill>
              </a:rPr>
              <a:t>ươ</a:t>
            </a:r>
            <a:r>
              <a:rPr lang="en-US" sz="1600">
                <a:solidFill>
                  <a:srgbClr val="A50021"/>
                </a:solidFill>
              </a:rPr>
              <a:t>ng .</a:t>
            </a:r>
            <a:r>
              <a:rPr lang="en-US">
                <a:solidFill>
                  <a:srgbClr val="A50021"/>
                </a:solidFill>
              </a:rPr>
              <a:t>Nhà Nguyễn </a:t>
            </a:r>
            <a:r>
              <a:rPr lang="vi-VN">
                <a:solidFill>
                  <a:srgbClr val="A50021"/>
                </a:solidFill>
              </a:rPr>
              <a:t>đ</a:t>
            </a:r>
            <a:r>
              <a:rPr lang="en-US">
                <a:solidFill>
                  <a:srgbClr val="A50021"/>
                </a:solidFill>
              </a:rPr>
              <a:t>ã huy </a:t>
            </a:r>
            <a:r>
              <a:rPr lang="vi-VN">
                <a:solidFill>
                  <a:srgbClr val="A50021"/>
                </a:solidFill>
              </a:rPr>
              <a:t>đ</a:t>
            </a:r>
            <a:r>
              <a:rPr lang="en-US">
                <a:solidFill>
                  <a:srgbClr val="A50021"/>
                </a:solidFill>
              </a:rPr>
              <a:t>ộng hàng chục vạn dân và lính phục vụ việc xây dựng kinh thành Huế .</a:t>
            </a:r>
            <a:endParaRPr lang="en-US" sz="16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402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TÌM HIỂU VẺ ĐẸP CỦA  KINH THÀNH HUẾ</a:t>
            </a:r>
            <a:r>
              <a:rPr lang="en-US" sz="4800" b="1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HOẠT ĐỘNG 2  :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581400" y="2157413"/>
            <a:ext cx="194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Giao việc</a:t>
            </a:r>
            <a:r>
              <a:rPr lang="en-US" sz="2800" u="sng">
                <a:solidFill>
                  <a:srgbClr val="FF9900"/>
                </a:solidFill>
              </a:rPr>
              <a:t> :</a:t>
            </a:r>
            <a:r>
              <a:rPr lang="en-US"/>
              <a:t> 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914400" y="3124200"/>
            <a:ext cx="777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00FF"/>
                </a:solidFill>
                <a:sym typeface="Wingdings" pitchFamily="2" charset="2"/>
              </a:rPr>
              <a:t> </a:t>
            </a:r>
            <a:r>
              <a:rPr lang="en-US" sz="2400" b="1">
                <a:solidFill>
                  <a:srgbClr val="6600FF"/>
                </a:solidFill>
              </a:rPr>
              <a:t>Các tổ tr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ng bày t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 liệu s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u tầm </a:t>
            </a:r>
            <a:r>
              <a:rPr lang="vi-VN" sz="2400" b="1">
                <a:solidFill>
                  <a:srgbClr val="6600FF"/>
                </a:solidFill>
              </a:rPr>
              <a:t>đư</a:t>
            </a:r>
            <a:r>
              <a:rPr lang="en-US" sz="2400" b="1">
                <a:solidFill>
                  <a:srgbClr val="6600FF"/>
                </a:solidFill>
              </a:rPr>
              <a:t>ợc về kinh thành Huế và thuyết minh với vai trò là </a:t>
            </a:r>
            <a:r>
              <a:rPr lang="en-US" sz="2400" b="1">
                <a:solidFill>
                  <a:srgbClr val="FF3399"/>
                </a:solidFill>
              </a:rPr>
              <a:t>h</a:t>
            </a:r>
            <a:r>
              <a:rPr lang="vi-VN" sz="2400" b="1">
                <a:solidFill>
                  <a:srgbClr val="FF3399"/>
                </a:solidFill>
              </a:rPr>
              <a:t>ư</a:t>
            </a:r>
            <a:r>
              <a:rPr lang="en-US" sz="2400" b="1">
                <a:solidFill>
                  <a:srgbClr val="FF3399"/>
                </a:solidFill>
              </a:rPr>
              <a:t>ớng dẫn viên du lịch </a:t>
            </a:r>
          </a:p>
          <a:p>
            <a:pPr eaLnBrk="1" hangingPunct="1"/>
            <a:endParaRPr lang="en-US" b="1">
              <a:solidFill>
                <a:srgbClr val="6600FF"/>
              </a:solidFill>
              <a:sym typeface="Wingdings" pitchFamily="2" charset="2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838200" y="41910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6600FF"/>
                </a:solidFill>
                <a:sym typeface="Wingdings" pitchFamily="2" charset="2"/>
              </a:rPr>
              <a:t></a:t>
            </a:r>
            <a:r>
              <a:rPr lang="en-US"/>
              <a:t> </a:t>
            </a:r>
            <a:r>
              <a:rPr lang="en-US" sz="2400" b="1">
                <a:solidFill>
                  <a:srgbClr val="6600FF"/>
                </a:solidFill>
              </a:rPr>
              <a:t>Lớp nhận xét bình chọn tổ có nhiều hình ảnh s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u tầm nhất  và giới thiệu hay nhất 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8" grpId="0"/>
      <p:bldP spid="102409" grpId="0"/>
      <p:bldP spid="102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33CC"/>
                </a:solidFill>
              </a:rPr>
              <a:t> </a:t>
            </a:r>
            <a:r>
              <a:rPr lang="en-US" sz="2400" u="sng">
                <a:solidFill>
                  <a:srgbClr val="6600FF"/>
                </a:solidFill>
              </a:rPr>
              <a:t>T</a:t>
            </a:r>
            <a:r>
              <a:rPr lang="vi-VN" sz="2400" u="sng">
                <a:solidFill>
                  <a:srgbClr val="6600FF"/>
                </a:solidFill>
              </a:rPr>
              <a:t>Ư</a:t>
            </a:r>
            <a:r>
              <a:rPr lang="en-US" sz="2400" u="sng">
                <a:solidFill>
                  <a:srgbClr val="6600FF"/>
                </a:solidFill>
              </a:rPr>
              <a:t> LIỆU VỀ  </a:t>
            </a:r>
            <a:r>
              <a:rPr lang="en-US" sz="2400">
                <a:solidFill>
                  <a:srgbClr val="FF33CC"/>
                </a:solidFill>
              </a:rPr>
              <a:t>KIẾN TRÚC CỦA KINH THÀNH HUẾ</a:t>
            </a:r>
          </a:p>
        </p:txBody>
      </p:sp>
      <p:sp>
        <p:nvSpPr>
          <p:cNvPr id="118787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6600FF"/>
                </a:solidFill>
              </a:rPr>
              <a:t>Kinh thành Huế </a:t>
            </a:r>
            <a:r>
              <a:rPr lang="vi-VN" sz="2000">
                <a:solidFill>
                  <a:srgbClr val="6600FF"/>
                </a:solidFill>
              </a:rPr>
              <a:t>đư</a:t>
            </a:r>
            <a:r>
              <a:rPr lang="en-US" sz="2000">
                <a:solidFill>
                  <a:srgbClr val="6600FF"/>
                </a:solidFill>
              </a:rPr>
              <a:t>ợc xây dựng theo lối kiến trúc ph</a:t>
            </a:r>
            <a:r>
              <a:rPr lang="vi-VN" sz="2000">
                <a:solidFill>
                  <a:srgbClr val="6600FF"/>
                </a:solidFill>
              </a:rPr>
              <a:t>ươ</a:t>
            </a:r>
            <a:r>
              <a:rPr lang="en-US" sz="2000">
                <a:solidFill>
                  <a:srgbClr val="6600FF"/>
                </a:solidFill>
              </a:rPr>
              <a:t>ng Tây kết hợp một cách tài tình với kiến trúc thành quách ph</a:t>
            </a:r>
            <a:r>
              <a:rPr lang="vi-VN" sz="2000">
                <a:solidFill>
                  <a:srgbClr val="6600FF"/>
                </a:solidFill>
              </a:rPr>
              <a:t>ươ</a:t>
            </a:r>
            <a:r>
              <a:rPr lang="en-US" sz="2000">
                <a:solidFill>
                  <a:srgbClr val="6600FF"/>
                </a:solidFill>
              </a:rPr>
              <a:t>ng Đông . Tất cả các công trình </a:t>
            </a:r>
            <a:r>
              <a:rPr lang="vi-VN" sz="2000">
                <a:solidFill>
                  <a:srgbClr val="6600FF"/>
                </a:solidFill>
              </a:rPr>
              <a:t>đư</a:t>
            </a:r>
            <a:r>
              <a:rPr lang="en-US" sz="2000">
                <a:solidFill>
                  <a:srgbClr val="6600FF"/>
                </a:solidFill>
              </a:rPr>
              <a:t>ợc xây dựng xung quanh một trục chính ,theo h</a:t>
            </a:r>
            <a:r>
              <a:rPr lang="vi-VN" sz="2000">
                <a:solidFill>
                  <a:srgbClr val="6600FF"/>
                </a:solidFill>
              </a:rPr>
              <a:t>ư</a:t>
            </a:r>
            <a:r>
              <a:rPr lang="en-US" sz="2000">
                <a:solidFill>
                  <a:srgbClr val="6600FF"/>
                </a:solidFill>
              </a:rPr>
              <a:t>ớng Nam –Bắc</a:t>
            </a:r>
          </a:p>
          <a:p>
            <a:pPr eaLnBrk="1" hangingPunct="1"/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1878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830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6600FF"/>
                </a:solidFill>
              </a:rPr>
              <a:t>Kinh thành gồm 3 vòng thành :</a:t>
            </a:r>
          </a:p>
          <a:p>
            <a:pPr eaLnBrk="1" hangingPunct="1"/>
            <a:r>
              <a:rPr lang="en-US" sz="2000">
                <a:solidFill>
                  <a:srgbClr val="6600FF"/>
                </a:solidFill>
              </a:rPr>
              <a:t>*Phòng thành là vòng ngoài cùng có chu vi 9950m gồm có10 cửa </a:t>
            </a:r>
            <a:r>
              <a:rPr lang="vi-VN" sz="2000">
                <a:solidFill>
                  <a:srgbClr val="6600FF"/>
                </a:solidFill>
              </a:rPr>
              <a:t>đư</a:t>
            </a:r>
            <a:r>
              <a:rPr lang="en-US" sz="2000">
                <a:solidFill>
                  <a:srgbClr val="6600FF"/>
                </a:solidFill>
              </a:rPr>
              <a:t>ờng bộ và 2 cửa </a:t>
            </a:r>
            <a:r>
              <a:rPr lang="vi-VN" sz="2000">
                <a:solidFill>
                  <a:srgbClr val="6600FF"/>
                </a:solidFill>
              </a:rPr>
              <a:t>đư</a:t>
            </a:r>
            <a:r>
              <a:rPr lang="en-US" sz="2000">
                <a:solidFill>
                  <a:srgbClr val="6600FF"/>
                </a:solidFill>
              </a:rPr>
              <a:t>ờng thủy .Thành dày21m và có 24 pháo </a:t>
            </a:r>
            <a:r>
              <a:rPr lang="vi-VN" sz="2000">
                <a:solidFill>
                  <a:srgbClr val="6600FF"/>
                </a:solidFill>
              </a:rPr>
              <a:t>đ</a:t>
            </a:r>
            <a:r>
              <a:rPr lang="en-US" sz="2000">
                <a:solidFill>
                  <a:srgbClr val="6600FF"/>
                </a:solidFill>
              </a:rPr>
              <a:t>ài </a:t>
            </a:r>
          </a:p>
          <a:p>
            <a:pPr eaLnBrk="1" hangingPunct="1"/>
            <a:r>
              <a:rPr lang="en-US" sz="2000">
                <a:solidFill>
                  <a:srgbClr val="6600FF"/>
                </a:solidFill>
              </a:rPr>
              <a:t>*Hoàng thành là vòng  thành thứ hai gọi là </a:t>
            </a:r>
            <a:r>
              <a:rPr lang="vi-VN" sz="2000">
                <a:solidFill>
                  <a:srgbClr val="6600FF"/>
                </a:solidFill>
              </a:rPr>
              <a:t>đ</a:t>
            </a:r>
            <a:r>
              <a:rPr lang="en-US" sz="2000">
                <a:solidFill>
                  <a:srgbClr val="6600FF"/>
                </a:solidFill>
              </a:rPr>
              <a:t>ại nội có chu vi 2450m gồm có 4 cửa :Ngọ môn (phía Nam),Hòa Bình (phía Bắc),Hiển Nh</a:t>
            </a:r>
            <a:r>
              <a:rPr lang="vi-VN" sz="2000">
                <a:solidFill>
                  <a:srgbClr val="6600FF"/>
                </a:solidFill>
              </a:rPr>
              <a:t>ơ</a:t>
            </a:r>
            <a:r>
              <a:rPr lang="en-US" sz="2000">
                <a:solidFill>
                  <a:srgbClr val="6600FF"/>
                </a:solidFill>
              </a:rPr>
              <a:t>n (phía Đông),Ch</a:t>
            </a:r>
            <a:r>
              <a:rPr lang="vi-VN" sz="2000">
                <a:solidFill>
                  <a:srgbClr val="6600FF"/>
                </a:solidFill>
              </a:rPr>
              <a:t>ươ</a:t>
            </a:r>
            <a:r>
              <a:rPr lang="en-US" sz="2000">
                <a:solidFill>
                  <a:srgbClr val="6600FF"/>
                </a:solidFill>
              </a:rPr>
              <a:t>ng Đức (phía Tây)</a:t>
            </a:r>
          </a:p>
          <a:p>
            <a:pPr eaLnBrk="1" hangingPunct="1"/>
            <a:r>
              <a:rPr lang="en-US" sz="2000">
                <a:solidFill>
                  <a:srgbClr val="6600FF"/>
                </a:solidFill>
              </a:rPr>
              <a:t>*Tử cấm thành là vòng thành trong cùng có chu vi 1225m,gồm có 7 cửa .Đây là n</a:t>
            </a:r>
            <a:r>
              <a:rPr lang="vi-VN" sz="2000">
                <a:solidFill>
                  <a:srgbClr val="6600FF"/>
                </a:solidFill>
              </a:rPr>
              <a:t>ơ</a:t>
            </a:r>
            <a:r>
              <a:rPr lang="en-US" sz="2000">
                <a:solidFill>
                  <a:srgbClr val="6600FF"/>
                </a:solidFill>
              </a:rPr>
              <a:t>i ở ,làm việc của vua và gia </a:t>
            </a:r>
            <a:r>
              <a:rPr lang="vi-VN" sz="2000">
                <a:solidFill>
                  <a:srgbClr val="6600FF"/>
                </a:solidFill>
              </a:rPr>
              <a:t>đ</a:t>
            </a:r>
            <a:r>
              <a:rPr lang="en-US" sz="2000">
                <a:solidFill>
                  <a:srgbClr val="6600FF"/>
                </a:solidFill>
              </a:rPr>
              <a:t>ình .N</a:t>
            </a:r>
            <a:r>
              <a:rPr lang="vi-VN" sz="2000">
                <a:solidFill>
                  <a:srgbClr val="6600FF"/>
                </a:solidFill>
              </a:rPr>
              <a:t>ơ</a:t>
            </a:r>
            <a:r>
              <a:rPr lang="en-US" sz="2000">
                <a:solidFill>
                  <a:srgbClr val="6600FF"/>
                </a:solidFill>
              </a:rPr>
              <a:t>i </a:t>
            </a:r>
            <a:r>
              <a:rPr lang="vi-VN" sz="2000">
                <a:solidFill>
                  <a:srgbClr val="6600FF"/>
                </a:solidFill>
              </a:rPr>
              <a:t>đ</a:t>
            </a:r>
            <a:r>
              <a:rPr lang="en-US" sz="2000">
                <a:solidFill>
                  <a:srgbClr val="6600FF"/>
                </a:solidFill>
              </a:rPr>
              <a:t>ây hầu nh</a:t>
            </a:r>
            <a:r>
              <a:rPr lang="vi-VN" sz="2000">
                <a:solidFill>
                  <a:srgbClr val="6600FF"/>
                </a:solidFill>
              </a:rPr>
              <a:t>ư</a:t>
            </a:r>
            <a:r>
              <a:rPr lang="en-US" sz="2000">
                <a:solidFill>
                  <a:srgbClr val="6600FF"/>
                </a:solidFill>
              </a:rPr>
              <a:t> tách biệt với thế giới bên ngoài.</a:t>
            </a:r>
          </a:p>
        </p:txBody>
      </p:sp>
      <p:pic>
        <p:nvPicPr>
          <p:cNvPr id="20485" name="Picture 11" descr="back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back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0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IMGP0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90538" y="457200"/>
            <a:ext cx="7102475" cy="461963"/>
          </a:xfrm>
          <a:prstGeom prst="rect">
            <a:avLst/>
          </a:prstGeom>
          <a:noFill/>
          <a:ln w="57150" cmpd="thickThin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6600FF"/>
                </a:solidFill>
              </a:rPr>
              <a:t>Phòng thành là vòng ngoài cùng có chu vi 9950m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8305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BÀI MỚI :KINH THÀNH HUẾ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Giới thiệu bài : Trò ch</a:t>
            </a:r>
            <a:r>
              <a:rPr lang="vi-VN" sz="2000" b="1">
                <a:solidFill>
                  <a:srgbClr val="0000FF"/>
                </a:solidFill>
              </a:rPr>
              <a:t>ơ</a:t>
            </a:r>
            <a:r>
              <a:rPr lang="en-US" sz="2000" b="1">
                <a:solidFill>
                  <a:srgbClr val="0000FF"/>
                </a:solidFill>
              </a:rPr>
              <a:t>i :Đố em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1 : Tìm hiểu quá trình xây dựng Kinh thành Huế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2: Tìm hiểu vẻ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ẹp  Kinh thành Huế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3 : Mở rộng </a:t>
            </a:r>
            <a:r>
              <a:rPr lang="en-US" sz="2000" b="1">
                <a:solidFill>
                  <a:srgbClr val="0000FF"/>
                </a:solidFill>
                <a:sym typeface="Wingdings" pitchFamily="2" charset="2"/>
              </a:rPr>
              <a:t> Huế hiện nay </a:t>
            </a:r>
            <a:endParaRPr lang="en-US" sz="20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0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  <a:latin typeface="VNI-Bodon-Poster" pitchFamily="2" charset="0"/>
            </a:endParaRPr>
          </a:p>
        </p:txBody>
      </p:sp>
      <p:pic>
        <p:nvPicPr>
          <p:cNvPr id="121861" name="Picture 5" descr="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 descr="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 descr="1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82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47244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CỦNG CỐ VÀ TỔNG KẾT .</a:t>
            </a:r>
          </a:p>
        </p:txBody>
      </p:sp>
      <p:pic>
        <p:nvPicPr>
          <p:cNvPr id="121865" name="Picture 9" descr="16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5626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143000" y="55626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DẶN DÒ .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</a:rPr>
              <a:t>CÁC HOẠT ĐỘNG DẠY HỌC CHỦ YẾU </a:t>
            </a:r>
          </a:p>
        </p:txBody>
      </p:sp>
      <p:sp>
        <p:nvSpPr>
          <p:cNvPr id="121868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7620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KIỂM TRA BÀI CŨ :NHÀ NGUYỄN THÀNH LẬP 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4" grpId="0"/>
      <p:bldP spid="121866" grpId="0"/>
      <p:bldP spid="121867" grpId="0"/>
      <p:bldP spid="121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GP0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229600" cy="1427163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Thành có 10 cửa chính ra vào 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Bên trên cửa thành có xây các vọng gác, mái uốn cong hình chim ph</a:t>
            </a:r>
            <a:r>
              <a:rPr lang="vi-VN" sz="2400">
                <a:solidFill>
                  <a:srgbClr val="A50021"/>
                </a:solidFill>
              </a:rPr>
              <a:t>ư</a:t>
            </a:r>
            <a:r>
              <a:rPr lang="en-US" sz="2400">
                <a:solidFill>
                  <a:srgbClr val="A50021"/>
                </a:solidFill>
              </a:rPr>
              <a:t>ợng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MGP0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153400" cy="48768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229600" cy="10160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Cửa Nam tòa thành có cột cờ cao 37 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Từ </a:t>
            </a:r>
            <a:r>
              <a:rPr lang="vi-VN" sz="2400">
                <a:solidFill>
                  <a:srgbClr val="A50021"/>
                </a:solidFill>
              </a:rPr>
              <a:t>đ</a:t>
            </a:r>
            <a:r>
              <a:rPr lang="en-US" sz="2400">
                <a:solidFill>
                  <a:srgbClr val="A50021"/>
                </a:solidFill>
              </a:rPr>
              <a:t>ỉnh cột cờ có thể nhìn thấy cửa biển Thuận 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ue_004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305800" cy="5064125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3843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sng">
                <a:solidFill>
                  <a:srgbClr val="3333FF"/>
                </a:solidFill>
              </a:rPr>
              <a:t>Nằm giữa Kinh thành Huế là Hoàng thành  Cửa  chính của Hoàng thành chỉ dùng cho vua </a:t>
            </a:r>
            <a:r>
              <a:rPr lang="vi-VN" sz="2800" u="sng">
                <a:solidFill>
                  <a:srgbClr val="3333FF"/>
                </a:solidFill>
              </a:rPr>
              <a:t>đ</a:t>
            </a:r>
            <a:r>
              <a:rPr lang="en-US" sz="2800" u="sng">
                <a:solidFill>
                  <a:srgbClr val="3333FF"/>
                </a:solidFill>
              </a:rPr>
              <a:t>i gọi là Ngọ môn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GP0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315200" cy="20574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4995" name="Picture 3" descr="IMGP0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7315200" cy="22860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4038600" cy="40005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Tiếp </a:t>
            </a:r>
            <a:r>
              <a:rPr lang="vi-VN" sz="2000">
                <a:solidFill>
                  <a:srgbClr val="3333FF"/>
                </a:solidFill>
              </a:rPr>
              <a:t>đ</a:t>
            </a:r>
            <a:r>
              <a:rPr lang="en-US" sz="2000">
                <a:solidFill>
                  <a:srgbClr val="3333FF"/>
                </a:solidFill>
              </a:rPr>
              <a:t>ến là hồ sen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362200" y="3124200"/>
            <a:ext cx="3962400" cy="40005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Ven hồ là hàng cây </a:t>
            </a:r>
            <a:r>
              <a:rPr lang="vi-VN" sz="2000">
                <a:solidFill>
                  <a:srgbClr val="3333FF"/>
                </a:solidFill>
              </a:rPr>
              <a:t>đ</a:t>
            </a:r>
            <a:r>
              <a:rPr lang="en-US" sz="2000">
                <a:solidFill>
                  <a:srgbClr val="3333FF"/>
                </a:solidFill>
              </a:rPr>
              <a:t>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7"/>
          <p:cNvSpPr>
            <a:spLocks noChangeArrowheads="1"/>
          </p:cNvSpPr>
          <p:nvPr/>
        </p:nvSpPr>
        <p:spPr bwMode="auto">
          <a:xfrm>
            <a:off x="0" y="0"/>
            <a:ext cx="8839200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Môt chiếc cầu bắc qua hồ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ến Điện Thái Hòa .Diện Thái Hòa là n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tổ chức các cuộc lễ lớn .Quanh Điện Thái Hòa là hệ thống cung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iện dành riêng cho vua và hoàng tộc </a:t>
            </a:r>
          </a:p>
        </p:txBody>
      </p:sp>
      <p:pic>
        <p:nvPicPr>
          <p:cNvPr id="100356" name="Picture 4" descr="s_launguphung-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76400"/>
            <a:ext cx="3657600" cy="23780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00357" name="Picture 5" descr="s_cuahiennhon-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91000"/>
            <a:ext cx="3886200" cy="2362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00358" name="Picture 6" descr="s_launguphu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267200"/>
            <a:ext cx="3657600" cy="2362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 </a:t>
            </a:r>
            <a:endParaRPr lang="en-US" sz="3600" smtClean="0">
              <a:solidFill>
                <a:srgbClr val="FF00FF"/>
              </a:solidFill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667000" y="2209800"/>
            <a:ext cx="3810000" cy="193833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A50021"/>
                </a:solidFill>
              </a:rPr>
              <a:t>Cố </a:t>
            </a:r>
            <a:r>
              <a:rPr lang="vi-VN" sz="2400">
                <a:solidFill>
                  <a:srgbClr val="A50021"/>
                </a:solidFill>
              </a:rPr>
              <a:t>đ</a:t>
            </a:r>
            <a:r>
              <a:rPr lang="en-US" sz="2400">
                <a:solidFill>
                  <a:srgbClr val="A50021"/>
                </a:solidFill>
              </a:rPr>
              <a:t>ô Huế nổi tiếng với các kiến trúc cung </a:t>
            </a:r>
            <a:r>
              <a:rPr lang="vi-VN" sz="2400">
                <a:solidFill>
                  <a:srgbClr val="A50021"/>
                </a:solidFill>
              </a:rPr>
              <a:t>đ</a:t>
            </a:r>
            <a:r>
              <a:rPr lang="en-US" sz="2400">
                <a:solidFill>
                  <a:srgbClr val="A50021"/>
                </a:solidFill>
              </a:rPr>
              <a:t>ình ,thành quách ,</a:t>
            </a:r>
            <a:r>
              <a:rPr lang="vi-VN" sz="2400">
                <a:solidFill>
                  <a:srgbClr val="A50021"/>
                </a:solidFill>
              </a:rPr>
              <a:t>đ</a:t>
            </a:r>
            <a:r>
              <a:rPr lang="en-US" sz="2400">
                <a:solidFill>
                  <a:srgbClr val="A50021"/>
                </a:solidFill>
              </a:rPr>
              <a:t>ền miếu ,l</a:t>
            </a:r>
            <a:r>
              <a:rPr lang="vi-VN" sz="2400">
                <a:solidFill>
                  <a:srgbClr val="A50021"/>
                </a:solidFill>
              </a:rPr>
              <a:t>ă</a:t>
            </a:r>
            <a:r>
              <a:rPr lang="en-US" sz="2400">
                <a:solidFill>
                  <a:srgbClr val="A50021"/>
                </a:solidFill>
              </a:rPr>
              <a:t>ng tẩm ,…của các vua chúa triều Nguyễn.</a:t>
            </a:r>
          </a:p>
        </p:txBody>
      </p:sp>
      <p:pic>
        <p:nvPicPr>
          <p:cNvPr id="81924" name="Picture 4" descr="hue_01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133600" cy="27432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1925" name="Picture 5" descr="hue_00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"/>
            <a:ext cx="3276600" cy="18288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1926" name="Picture 6" descr="hue_005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09800"/>
            <a:ext cx="2209800" cy="27432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>
              <a:solidFill>
                <a:srgbClr val="FF00FF"/>
              </a:solidFill>
            </a:endParaRPr>
          </a:p>
        </p:txBody>
      </p:sp>
      <p:pic>
        <p:nvPicPr>
          <p:cNvPr id="81928" name="Picture 8" descr="IMGP08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343400"/>
            <a:ext cx="3429000" cy="17526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ue_00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458200" cy="39624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 </a:t>
            </a:r>
            <a:endParaRPr lang="en-US" sz="3200" smtClean="0">
              <a:solidFill>
                <a:srgbClr val="FF00FF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7800" y="685800"/>
            <a:ext cx="6324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A50021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2800">
              <a:solidFill>
                <a:srgbClr val="FF00FF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057400" y="990600"/>
            <a:ext cx="52578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3333FF"/>
                </a:solidFill>
              </a:rPr>
              <a:t>Ngày 11/12/1993 ,UNESCO công nhận</a:t>
            </a:r>
          </a:p>
        </p:txBody>
      </p: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85344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HUẾ LÀ DI SẢN VĂN HÓA THẾ GIỚI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0" y="0"/>
            <a:ext cx="868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</a:rPr>
              <a:t>Quần thể di tích Cố </a:t>
            </a:r>
            <a:r>
              <a:rPr lang="vi-VN" b="1">
                <a:solidFill>
                  <a:srgbClr val="FF33CC"/>
                </a:solidFill>
              </a:rPr>
              <a:t>đ</a:t>
            </a:r>
            <a:r>
              <a:rPr lang="en-US" b="1">
                <a:solidFill>
                  <a:srgbClr val="FF33CC"/>
                </a:solidFill>
              </a:rPr>
              <a:t>ô HUẾ </a:t>
            </a:r>
            <a:r>
              <a:rPr lang="vi-VN" b="1">
                <a:solidFill>
                  <a:srgbClr val="FF33CC"/>
                </a:solidFill>
              </a:rPr>
              <a:t>đ</a:t>
            </a:r>
            <a:r>
              <a:rPr lang="en-US" b="1">
                <a:solidFill>
                  <a:srgbClr val="FF33CC"/>
                </a:solidFill>
              </a:rPr>
              <a:t>ã chứng tỏ sự tài hoa và sáng tạo của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</a:rPr>
              <a:t>nhân dân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762000"/>
            <a:ext cx="4281488" cy="6445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sz="3600" b="1" smtClean="0">
                <a:solidFill>
                  <a:srgbClr val="9900FF"/>
                </a:solidFill>
                <a:cs typeface="Times New Roman" pitchFamily="18" charset="0"/>
              </a:rPr>
              <a:t>    </a:t>
            </a:r>
            <a:r>
              <a:rPr lang="en-US" sz="3600" b="1" u="sng" smtClean="0">
                <a:solidFill>
                  <a:srgbClr val="9900FF"/>
                </a:solidFill>
                <a:cs typeface="Times New Roman" pitchFamily="18" charset="0"/>
              </a:rPr>
              <a:t>KẾT LUẬN</a:t>
            </a:r>
            <a:r>
              <a:rPr lang="en-US" sz="3600" b="1" smtClean="0">
                <a:solidFill>
                  <a:srgbClr val="9900FF"/>
                </a:solidFill>
                <a:cs typeface="Times New Roman" pitchFamily="18" charset="0"/>
              </a:rPr>
              <a:t>  </a:t>
            </a:r>
            <a:endParaRPr lang="en-US" sz="4000" b="1" smtClean="0">
              <a:solidFill>
                <a:srgbClr val="9900FF"/>
              </a:solidFill>
              <a:cs typeface="Times New Roman" pitchFamily="18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828800" y="1600200"/>
            <a:ext cx="5427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FF0066"/>
                </a:solidFill>
                <a:cs typeface="Times New Roman" pitchFamily="18" charset="0"/>
              </a:rPr>
              <a:t>KINH THÀNH HUẾ </a:t>
            </a:r>
            <a:r>
              <a:rPr lang="en-US" sz="3600">
                <a:cs typeface="Times New Roman" pitchFamily="18" charset="0"/>
              </a:rPr>
              <a:t> </a:t>
            </a:r>
            <a:endParaRPr lang="en-US" sz="360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905000" y="5105400"/>
            <a:ext cx="5938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cs typeface="Times New Roman" pitchFamily="18" charset="0"/>
              </a:rPr>
              <a:t>Di sản v</a:t>
            </a:r>
            <a:r>
              <a:rPr lang="vi-VN" sz="2800">
                <a:solidFill>
                  <a:srgbClr val="FF0066"/>
                </a:solidFill>
                <a:cs typeface="Times New Roman" pitchFamily="18" charset="0"/>
              </a:rPr>
              <a:t>ă</a:t>
            </a:r>
            <a:r>
              <a:rPr lang="en-US" sz="2800">
                <a:solidFill>
                  <a:srgbClr val="FF0066"/>
                </a:solidFill>
                <a:cs typeface="Times New Roman" pitchFamily="18" charset="0"/>
              </a:rPr>
              <a:t>n hóa chứng tỏ sự tài hoa và sáng tạo của nhân dân ta </a:t>
            </a:r>
            <a:r>
              <a:rPr lang="en-US" sz="3600">
                <a:cs typeface="Times New Roman" pitchFamily="18" charset="0"/>
              </a:rPr>
              <a:t> </a:t>
            </a:r>
            <a:endParaRPr lang="en-US" sz="360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905000" y="3200400"/>
            <a:ext cx="5868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cs typeface="Times New Roman" pitchFamily="18" charset="0"/>
              </a:rPr>
              <a:t>Quần thể các công trình kiến trúc và nghệ thuật tuyệt </a:t>
            </a:r>
            <a:r>
              <a:rPr lang="vi-VN" sz="2800">
                <a:solidFill>
                  <a:srgbClr val="FF0066"/>
                </a:solidFill>
                <a:cs typeface="Times New Roman" pitchFamily="18" charset="0"/>
              </a:rPr>
              <a:t>đ</a:t>
            </a:r>
            <a:r>
              <a:rPr lang="en-US" sz="2800">
                <a:solidFill>
                  <a:srgbClr val="FF0066"/>
                </a:solidFill>
                <a:cs typeface="Times New Roman" pitchFamily="18" charset="0"/>
              </a:rPr>
              <a:t>ẹp </a:t>
            </a:r>
            <a:r>
              <a:rPr lang="en-US" sz="2800">
                <a:cs typeface="Times New Roman" pitchFamily="18" charset="0"/>
              </a:rPr>
              <a:t> </a:t>
            </a:r>
            <a:endParaRPr lang="en-US" sz="2800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886200" y="2362200"/>
            <a:ext cx="414338" cy="758825"/>
          </a:xfrm>
          <a:prstGeom prst="downArrow">
            <a:avLst>
              <a:gd name="adj1" fmla="val 50000"/>
              <a:gd name="adj2" fmla="val 45785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3886200" y="4419600"/>
            <a:ext cx="395288" cy="795338"/>
          </a:xfrm>
          <a:prstGeom prst="downArrow">
            <a:avLst>
              <a:gd name="adj1" fmla="val 50000"/>
              <a:gd name="adj2" fmla="val 50301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pic>
        <p:nvPicPr>
          <p:cNvPr id="103432" name="Picture 8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natureros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9530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  <p:bldP spid="103429" grpId="0"/>
      <p:bldP spid="103430" grpId="0" animBg="1"/>
      <p:bldP spid="1034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304800" y="4572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4450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305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GIỚI THIỆU KINH THÀNH HUẾ  HIỆN NAY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        ( Cảnh quan , con ng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ời …..)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</a:rPr>
              <a:t>HOẠT ĐỘNG 3 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76400" y="1600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89091" name="Picture 3" descr="IMGP0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458200" cy="4191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39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Huế hiện nay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--&gt;Thành phố du lịch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830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</a:rPr>
              <a:t>Mục tiêu</a:t>
            </a:r>
            <a:r>
              <a:rPr lang="en-US" sz="4000" b="1">
                <a:solidFill>
                  <a:srgbClr val="0000FF"/>
                </a:solidFill>
              </a:rPr>
              <a:t> : </a:t>
            </a:r>
            <a:r>
              <a:rPr lang="en-US" sz="3200" b="1">
                <a:solidFill>
                  <a:srgbClr val="0000FF"/>
                </a:solidFill>
              </a:rPr>
              <a:t>TÌM HIỂU QUÁ TRÌNH XÂY DỰNG KINH THÀNH HUẾ 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HOẠT ĐỘNG 1  :</a:t>
            </a:r>
          </a:p>
        </p:txBody>
      </p:sp>
      <p:sp>
        <p:nvSpPr>
          <p:cNvPr id="12595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8153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                 </a:t>
            </a:r>
            <a:r>
              <a:rPr lang="en-US" sz="4000" b="1" u="sng">
                <a:solidFill>
                  <a:srgbClr val="0000FF"/>
                </a:solidFill>
              </a:rPr>
              <a:t>Tiến hành</a:t>
            </a:r>
            <a:r>
              <a:rPr lang="en-US" sz="4000" b="1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HS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ọc SGK theo yêu cầu GV  : 1 HS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ọc</a:t>
            </a:r>
            <a:r>
              <a:rPr lang="en-US" sz="2400">
                <a:solidFill>
                  <a:srgbClr val="6600FF"/>
                </a:solidFill>
              </a:rPr>
              <a:t> , Lớp theo dõi </a:t>
            </a:r>
            <a:r>
              <a:rPr lang="en-US" sz="2400" b="1">
                <a:solidFill>
                  <a:srgbClr val="6600FF"/>
                </a:solidFill>
              </a:rPr>
              <a:t>( Đọc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oạn :” Nhà n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ớc huy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ộng ………..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ẹp nhất n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ớc ta thời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ó “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cho Hs phát biểu ý mô tả quá trình xây dựng kinh thành Huế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chốt ý ,kết luận kết hợp cho Hs xem tranh t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 liệu </a:t>
            </a:r>
          </a:p>
        </p:txBody>
      </p:sp>
      <p:pic>
        <p:nvPicPr>
          <p:cNvPr id="125957" name="Picture 5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76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9718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457200" y="1219200"/>
            <a:ext cx="8229600" cy="2819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277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800">
              <a:solidFill>
                <a:srgbClr val="FF0066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  Huế </a:t>
            </a:r>
            <a:r>
              <a:rPr lang="vi-VN" sz="3200">
                <a:solidFill>
                  <a:srgbClr val="FF0066"/>
                </a:solidFill>
              </a:rPr>
              <a:t>đ</a:t>
            </a:r>
            <a:r>
              <a:rPr lang="en-US" sz="3200">
                <a:solidFill>
                  <a:srgbClr val="FF0066"/>
                </a:solidFill>
              </a:rPr>
              <a:t>ón khách du lịch với v</a:t>
            </a:r>
            <a:r>
              <a:rPr lang="vi-VN" sz="3200">
                <a:solidFill>
                  <a:srgbClr val="FF0066"/>
                </a:solidFill>
              </a:rPr>
              <a:t>ă</a:t>
            </a:r>
            <a:r>
              <a:rPr lang="en-US" sz="3200">
                <a:solidFill>
                  <a:srgbClr val="FF0066"/>
                </a:solidFill>
              </a:rPr>
              <a:t>n hóa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 ứng xử tinh tế ,nhẹ nhàng hiếu khách.</a:t>
            </a:r>
          </a:p>
        </p:txBody>
      </p:sp>
      <p:pic>
        <p:nvPicPr>
          <p:cNvPr id="32773" name="Picture 5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3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429000"/>
            <a:ext cx="59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429000"/>
            <a:ext cx="59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2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447800"/>
            <a:ext cx="59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3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52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304800" y="609600"/>
            <a:ext cx="8229600" cy="38100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0530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30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0066"/>
                </a:solidFill>
              </a:rPr>
              <a:t>Khách du lịch </a:t>
            </a:r>
            <a:r>
              <a:rPr lang="vi-VN" sz="2800">
                <a:solidFill>
                  <a:srgbClr val="FF0066"/>
                </a:solidFill>
              </a:rPr>
              <a:t>đ</a:t>
            </a:r>
            <a:r>
              <a:rPr lang="en-US" sz="2800">
                <a:solidFill>
                  <a:srgbClr val="FF0066"/>
                </a:solidFill>
              </a:rPr>
              <a:t>ến   tham quan cố </a:t>
            </a:r>
            <a:r>
              <a:rPr lang="vi-VN" sz="2800">
                <a:solidFill>
                  <a:srgbClr val="FF0066"/>
                </a:solidFill>
              </a:rPr>
              <a:t>đ</a:t>
            </a:r>
            <a:r>
              <a:rPr lang="en-US" sz="2800">
                <a:solidFill>
                  <a:srgbClr val="FF0066"/>
                </a:solidFill>
              </a:rPr>
              <a:t>ô  </a:t>
            </a:r>
            <a:r>
              <a:rPr lang="vi-VN" sz="2800">
                <a:solidFill>
                  <a:srgbClr val="FF0066"/>
                </a:solidFill>
              </a:rPr>
              <a:t>đư</a:t>
            </a:r>
            <a:r>
              <a:rPr lang="en-US" sz="2800">
                <a:solidFill>
                  <a:srgbClr val="FF0066"/>
                </a:solidFill>
              </a:rPr>
              <a:t>ợc th</a:t>
            </a:r>
            <a:r>
              <a:rPr lang="vi-VN" sz="2800">
                <a:solidFill>
                  <a:srgbClr val="FF0066"/>
                </a:solidFill>
              </a:rPr>
              <a:t>ă</a:t>
            </a:r>
            <a:r>
              <a:rPr lang="en-US" sz="2800">
                <a:solidFill>
                  <a:srgbClr val="FF0066"/>
                </a:solidFill>
              </a:rPr>
              <a:t>m các công trình kiến trúc cổ , những cảnh </a:t>
            </a:r>
            <a:r>
              <a:rPr lang="vi-VN" sz="2800">
                <a:solidFill>
                  <a:srgbClr val="FF0066"/>
                </a:solidFill>
              </a:rPr>
              <a:t>đ</a:t>
            </a:r>
            <a:r>
              <a:rPr lang="en-US" sz="2800">
                <a:solidFill>
                  <a:srgbClr val="FF0066"/>
                </a:solidFill>
              </a:rPr>
              <a:t>ẹp nên th</a:t>
            </a:r>
            <a:r>
              <a:rPr lang="vi-VN" sz="2800">
                <a:solidFill>
                  <a:srgbClr val="FF0066"/>
                </a:solidFill>
              </a:rPr>
              <a:t>ơ</a:t>
            </a:r>
            <a:r>
              <a:rPr lang="en-US" sz="2800">
                <a:solidFill>
                  <a:srgbClr val="FF0066"/>
                </a:solidFill>
              </a:rPr>
              <a:t> của Huế , </a:t>
            </a:r>
            <a:r>
              <a:rPr lang="vi-VN" sz="2800">
                <a:solidFill>
                  <a:srgbClr val="FF0066"/>
                </a:solidFill>
              </a:rPr>
              <a:t>đư</a:t>
            </a:r>
            <a:r>
              <a:rPr lang="en-US" sz="2800">
                <a:solidFill>
                  <a:srgbClr val="FF0066"/>
                </a:solidFill>
              </a:rPr>
              <a:t>ợc th</a:t>
            </a:r>
            <a:r>
              <a:rPr lang="vi-VN" sz="2800">
                <a:solidFill>
                  <a:srgbClr val="FF0066"/>
                </a:solidFill>
              </a:rPr>
              <a:t>ư</a:t>
            </a:r>
            <a:r>
              <a:rPr lang="en-US" sz="2800">
                <a:solidFill>
                  <a:srgbClr val="FF0066"/>
                </a:solidFill>
              </a:rPr>
              <a:t>ởng thức các món ngon nổi tiếng của Huế còn </a:t>
            </a:r>
            <a:r>
              <a:rPr lang="vi-VN" sz="2800">
                <a:solidFill>
                  <a:srgbClr val="FF0066"/>
                </a:solidFill>
              </a:rPr>
              <a:t>đư</a:t>
            </a:r>
            <a:r>
              <a:rPr lang="en-US" sz="2800">
                <a:solidFill>
                  <a:srgbClr val="FF0066"/>
                </a:solidFill>
              </a:rPr>
              <a:t>ợc </a:t>
            </a:r>
            <a:r>
              <a:rPr lang="vi-VN" sz="2800">
                <a:solidFill>
                  <a:srgbClr val="FF0066"/>
                </a:solidFill>
              </a:rPr>
              <a:t>đ</a:t>
            </a:r>
            <a:r>
              <a:rPr lang="en-US" sz="2800">
                <a:solidFill>
                  <a:srgbClr val="FF0066"/>
                </a:solidFill>
              </a:rPr>
              <a:t>i thuyền trên sông H</a:t>
            </a:r>
            <a:r>
              <a:rPr lang="vi-VN" sz="2800">
                <a:solidFill>
                  <a:srgbClr val="FF0066"/>
                </a:solidFill>
              </a:rPr>
              <a:t>ươ</a:t>
            </a:r>
            <a:r>
              <a:rPr lang="en-US" sz="2800">
                <a:solidFill>
                  <a:srgbClr val="FF0066"/>
                </a:solidFill>
              </a:rPr>
              <a:t>ng và nghe dân ca Huế</a:t>
            </a:r>
            <a:r>
              <a:rPr lang="en-US" sz="2800"/>
              <a:t> </a:t>
            </a:r>
            <a:endParaRPr lang="en-US" sz="2800">
              <a:solidFill>
                <a:srgbClr val="FF0066"/>
              </a:solidFill>
            </a:endParaRPr>
          </a:p>
          <a:p>
            <a:pPr eaLnBrk="1" hangingPunct="1"/>
            <a:r>
              <a:rPr lang="en-US" sz="28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50533" name="Picture 5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8100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8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" name="Picture 9" descr="Copy of 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620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7524" name="Picture 4" descr="DSCF0707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1054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Chùa Thiên Mụ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305800" cy="45720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SÔNG HƯƠNG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IMGP08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Cầu Trường Tiền</a:t>
            </a:r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33400" y="381000"/>
            <a:ext cx="8153400" cy="157003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CC"/>
                </a:solidFill>
              </a:rPr>
              <a:t>HUẾ còn có những LỄ HỘI DÂN GIAN </a:t>
            </a:r>
            <a:r>
              <a:rPr lang="vi-VN" sz="2400" b="1">
                <a:solidFill>
                  <a:srgbClr val="CC00CC"/>
                </a:solidFill>
              </a:rPr>
              <a:t>đ</a:t>
            </a:r>
            <a:r>
              <a:rPr lang="en-US" sz="2400" b="1">
                <a:solidFill>
                  <a:srgbClr val="CC00CC"/>
                </a:solidFill>
              </a:rPr>
              <a:t>ậm </a:t>
            </a:r>
            <a:r>
              <a:rPr lang="vi-VN" sz="2400" b="1">
                <a:solidFill>
                  <a:srgbClr val="CC00CC"/>
                </a:solidFill>
              </a:rPr>
              <a:t>đ</a:t>
            </a:r>
            <a:r>
              <a:rPr lang="en-US" sz="2400" b="1">
                <a:solidFill>
                  <a:srgbClr val="CC00CC"/>
                </a:solidFill>
              </a:rPr>
              <a:t>à màu sắc dân tộc nh</a:t>
            </a:r>
            <a:r>
              <a:rPr lang="vi-VN" sz="2400" b="1">
                <a:solidFill>
                  <a:srgbClr val="CC00CC"/>
                </a:solidFill>
              </a:rPr>
              <a:t>ư</a:t>
            </a:r>
            <a:r>
              <a:rPr lang="en-US" sz="2400" b="1">
                <a:solidFill>
                  <a:srgbClr val="CC00CC"/>
                </a:solidFill>
              </a:rPr>
              <a:t> :Lễ hội Cầu Ng</a:t>
            </a:r>
            <a:r>
              <a:rPr lang="vi-VN" sz="2400" b="1">
                <a:solidFill>
                  <a:srgbClr val="CC00CC"/>
                </a:solidFill>
              </a:rPr>
              <a:t>ư</a:t>
            </a:r>
            <a:r>
              <a:rPr lang="en-US" sz="2400" b="1">
                <a:solidFill>
                  <a:srgbClr val="CC00CC"/>
                </a:solidFill>
              </a:rPr>
              <a:t> ở Thuận An ,Lễ hội Hòn Chén ở Huế, Lễ hội Cô Đàn  ở Thủ Lễá, Lễ hội Vật  ở làng Sình…..</a:t>
            </a:r>
          </a:p>
        </p:txBody>
      </p:sp>
      <p:pic>
        <p:nvPicPr>
          <p:cNvPr id="108550" name="Picture 6" descr="s_ngomon-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7772400" cy="4191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6600FF"/>
                </a:solidFill>
              </a:rPr>
              <a:t>CỦNG CỐ</a:t>
            </a:r>
            <a:r>
              <a:rPr lang="en-US" sz="4800" b="1">
                <a:solidFill>
                  <a:srgbClr val="6600FF"/>
                </a:solidFill>
              </a:rPr>
              <a:t> 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6553200" y="4876800"/>
          <a:ext cx="2209800" cy="1639888"/>
        </p:xfrm>
        <a:graphic>
          <a:graphicData uri="http://schemas.openxmlformats.org/presentationml/2006/ole">
            <p:oleObj spid="_x0000_s38915" name="Clip" r:id="rId3" imgW="448310" imgH="456565" progId="MS_ClipArt_Gallery.2">
              <p:embed/>
            </p:oleObj>
          </a:graphicData>
        </a:graphic>
      </p:graphicFrame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        </a:t>
            </a:r>
            <a:r>
              <a:rPr lang="en-US" sz="3200" b="1">
                <a:solidFill>
                  <a:srgbClr val="FF3399"/>
                </a:solidFill>
              </a:rPr>
              <a:t>TRÒ CH</a:t>
            </a:r>
            <a:r>
              <a:rPr lang="vi-VN" sz="3200" b="1">
                <a:solidFill>
                  <a:srgbClr val="FF3399"/>
                </a:solidFill>
              </a:rPr>
              <a:t>Ơ</a:t>
            </a:r>
            <a:r>
              <a:rPr lang="en-US" sz="3200" b="1">
                <a:solidFill>
                  <a:srgbClr val="FF3399"/>
                </a:solidFill>
              </a:rPr>
              <a:t>I TIẾP SỨC</a:t>
            </a:r>
            <a:r>
              <a:rPr lang="en-US" sz="4000" b="1">
                <a:solidFill>
                  <a:srgbClr val="FF3399"/>
                </a:solidFill>
              </a:rPr>
              <a:t> </a:t>
            </a: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3429000" y="4953000"/>
          <a:ext cx="2209800" cy="1639888"/>
        </p:xfrm>
        <a:graphic>
          <a:graphicData uri="http://schemas.openxmlformats.org/presentationml/2006/ole">
            <p:oleObj spid="_x0000_s38917" name="Clip" r:id="rId4" imgW="448310" imgH="456565" progId="MS_ClipArt_Gallery.2">
              <p:embed/>
            </p:oleObj>
          </a:graphicData>
        </a:graphic>
      </p:graphicFrame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304800" y="4876800"/>
          <a:ext cx="2209800" cy="1639888"/>
        </p:xfrm>
        <a:graphic>
          <a:graphicData uri="http://schemas.openxmlformats.org/presentationml/2006/ole">
            <p:oleObj spid="_x0000_s38918" name="Clip" r:id="rId5" imgW="448310" imgH="456565" progId="MS_ClipArt_Gallery.2">
              <p:embed/>
            </p:oleObj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381000" y="304800"/>
          <a:ext cx="2209800" cy="1639888"/>
        </p:xfrm>
        <a:graphic>
          <a:graphicData uri="http://schemas.openxmlformats.org/presentationml/2006/ole">
            <p:oleObj spid="_x0000_s38919" name="Clip" r:id="rId6" imgW="448310" imgH="456565" progId="MS_ClipArt_Gallery.2">
              <p:embed/>
            </p:oleObj>
          </a:graphicData>
        </a:graphic>
      </p:graphicFrame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6934200" y="304800"/>
          <a:ext cx="2209800" cy="1639888"/>
        </p:xfrm>
        <a:graphic>
          <a:graphicData uri="http://schemas.openxmlformats.org/presentationml/2006/ole">
            <p:oleObj spid="_x0000_s38920" name="Clip" r:id="rId7" imgW="448310" imgH="456565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2036763"/>
            <a:ext cx="8686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u="sng">
                <a:solidFill>
                  <a:srgbClr val="FF9900"/>
                </a:solidFill>
                <a:cs typeface="Times New Roman" pitchFamily="18" charset="0"/>
              </a:rPr>
              <a:t>QUÁ TRÌNH XÂY DỰNG KINH THÀNH HUẾ</a:t>
            </a:r>
            <a:r>
              <a:rPr lang="en-US" sz="2800" u="sng">
                <a:solidFill>
                  <a:srgbClr val="6600FF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endParaRPr lang="en-US" sz="2800" b="1" u="sng">
              <a:solidFill>
                <a:srgbClr val="6600FF"/>
              </a:solidFill>
              <a:cs typeface="Times New Roman" pitchFamily="18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</a:rPr>
              <a:t>Kinh thành Huế </a:t>
            </a:r>
            <a:r>
              <a:rPr lang="vi-VN" sz="2800">
                <a:solidFill>
                  <a:srgbClr val="6600FF"/>
                </a:solidFill>
              </a:rPr>
              <a:t>đư</a:t>
            </a:r>
            <a:r>
              <a:rPr lang="en-US" sz="2800">
                <a:solidFill>
                  <a:srgbClr val="6600FF"/>
                </a:solidFill>
              </a:rPr>
              <a:t>ợc xây dựng do công sức của …………………………………………… ……………….bằng  nhiều loạivật liệu   ………………………………………..từ mọi miền </a:t>
            </a:r>
            <a:r>
              <a:rPr lang="vi-VN" sz="2800">
                <a:solidFill>
                  <a:srgbClr val="6600FF"/>
                </a:solidFill>
              </a:rPr>
              <a:t>đ</a:t>
            </a:r>
            <a:r>
              <a:rPr lang="en-US" sz="2800">
                <a:solidFill>
                  <a:srgbClr val="6600FF"/>
                </a:solidFill>
              </a:rPr>
              <a:t>ất n</a:t>
            </a:r>
            <a:r>
              <a:rPr lang="vi-VN" sz="2800">
                <a:solidFill>
                  <a:srgbClr val="6600FF"/>
                </a:solidFill>
              </a:rPr>
              <a:t>ư</a:t>
            </a:r>
            <a:r>
              <a:rPr lang="en-US" sz="2800">
                <a:solidFill>
                  <a:srgbClr val="6600FF"/>
                </a:solidFill>
              </a:rPr>
              <a:t>ớc trong thời gian  …………………………… Đó là một tòa thành  ………………………………………………. nhất n</a:t>
            </a:r>
            <a:r>
              <a:rPr lang="vi-VN" sz="2800">
                <a:solidFill>
                  <a:srgbClr val="6600FF"/>
                </a:solidFill>
              </a:rPr>
              <a:t>ư</a:t>
            </a:r>
            <a:r>
              <a:rPr lang="en-US" sz="2800">
                <a:solidFill>
                  <a:srgbClr val="6600FF"/>
                </a:solidFill>
              </a:rPr>
              <a:t>ớc ta thời </a:t>
            </a:r>
            <a:r>
              <a:rPr lang="vi-VN" sz="2800">
                <a:solidFill>
                  <a:srgbClr val="6600FF"/>
                </a:solidFill>
              </a:rPr>
              <a:t>đ</a:t>
            </a:r>
            <a:r>
              <a:rPr lang="en-US" sz="2800">
                <a:solidFill>
                  <a:srgbClr val="6600FF"/>
                </a:solidFill>
              </a:rPr>
              <a:t>ó  .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3399"/>
                </a:solidFill>
              </a:rPr>
              <a:t>TRÒ CH</a:t>
            </a:r>
            <a:r>
              <a:rPr lang="vi-VN" sz="2800" b="1" u="sng">
                <a:solidFill>
                  <a:srgbClr val="FF3399"/>
                </a:solidFill>
              </a:rPr>
              <a:t>Ơ</a:t>
            </a:r>
            <a:r>
              <a:rPr lang="en-US" sz="2800" b="1" u="sng">
                <a:solidFill>
                  <a:srgbClr val="FF3399"/>
                </a:solidFill>
              </a:rPr>
              <a:t>I 1 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3399"/>
                </a:solidFill>
              </a:rPr>
              <a:t>ĐIỀN VÀO CHỖ TRỐNG TỪ THÍCH HỢP 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371600" y="2879725"/>
            <a:ext cx="4513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hàng chục vạn dân và lính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487363" y="3660775"/>
            <a:ext cx="3151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á ,gỗ , vôi , gạch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200400" y="4195763"/>
            <a:ext cx="2524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mấy chục n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2951163" y="4529138"/>
            <a:ext cx="4008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rộng lớn ,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ồ sộ và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ẹp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/>
      <p:bldP spid="137220" grpId="0"/>
      <p:bldP spid="137221" grpId="0"/>
      <p:bldP spid="137222" grpId="0"/>
      <p:bldP spid="137223" grpId="0"/>
      <p:bldP spid="1372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381000" y="914400"/>
            <a:ext cx="8229600" cy="48006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85800" y="25812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600" u="sng">
                <a:solidFill>
                  <a:srgbClr val="FF0000"/>
                </a:solidFill>
                <a:cs typeface="Times New Roman" pitchFamily="18" charset="0"/>
              </a:rPr>
              <a:t>Cách ch</a:t>
            </a:r>
            <a:r>
              <a:rPr lang="vi-VN" sz="3600" u="sng">
                <a:solidFill>
                  <a:srgbClr val="FF0000"/>
                </a:solidFill>
                <a:cs typeface="Times New Roman" pitchFamily="18" charset="0"/>
              </a:rPr>
              <a:t>ơ</a:t>
            </a:r>
            <a:r>
              <a:rPr lang="en-US" sz="3600" u="sng">
                <a:solidFill>
                  <a:srgbClr val="FF0000"/>
                </a:solidFill>
                <a:cs typeface="Times New Roman" pitchFamily="18" charset="0"/>
              </a:rPr>
              <a:t>i : 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Gắn bảng từ có nội dung thích hợp </a:t>
            </a:r>
            <a:r>
              <a:rPr lang="vi-VN" sz="3600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ể 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tạo thành ý </a:t>
            </a:r>
            <a:r>
              <a:rPr lang="vi-VN" sz="3600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úng  </a:t>
            </a:r>
          </a:p>
          <a:p>
            <a:pPr eaLnBrk="1" hangingPunct="1"/>
            <a:endParaRPr lang="en-US" sz="36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2438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6600FF"/>
                </a:solidFill>
              </a:rPr>
              <a:t>TRÒ CH</a:t>
            </a:r>
            <a:r>
              <a:rPr lang="vi-VN" sz="3200" b="1" u="sng">
                <a:solidFill>
                  <a:srgbClr val="6600FF"/>
                </a:solidFill>
              </a:rPr>
              <a:t>Ơ</a:t>
            </a:r>
            <a:r>
              <a:rPr lang="en-US" sz="3200" b="1" u="sng">
                <a:solidFill>
                  <a:srgbClr val="6600FF"/>
                </a:solidFill>
              </a:rPr>
              <a:t>I 2 :AI NHANH , AI ĐÚNG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/>
      <p:bldP spid="1402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257800" y="4800600"/>
            <a:ext cx="3581400" cy="1600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457200" y="4800600"/>
            <a:ext cx="3810000" cy="1676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495800" y="2819400"/>
            <a:ext cx="4052888" cy="86677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3600" y="0"/>
            <a:ext cx="5029200" cy="1828800"/>
            <a:chOff x="1728" y="1296"/>
            <a:chExt cx="2400" cy="1248"/>
          </a:xfrm>
        </p:grpSpPr>
        <p:sp>
          <p:nvSpPr>
            <p:cNvPr id="41999" name="Oval 6"/>
            <p:cNvSpPr>
              <a:spLocks noChangeArrowheads="1"/>
            </p:cNvSpPr>
            <p:nvPr/>
          </p:nvSpPr>
          <p:spPr bwMode="auto">
            <a:xfrm>
              <a:off x="1728" y="1296"/>
              <a:ext cx="2400" cy="124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000" name="Rectangle 7"/>
            <p:cNvSpPr>
              <a:spLocks noChangeArrowheads="1"/>
            </p:cNvSpPr>
            <p:nvPr/>
          </p:nvSpPr>
          <p:spPr bwMode="auto">
            <a:xfrm>
              <a:off x="1833" y="1440"/>
              <a:ext cx="2256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600">
                  <a:solidFill>
                    <a:srgbClr val="CC00CC"/>
                  </a:solidFill>
                </a:rPr>
                <a:t>KINH THÀNH HUẾ</a:t>
              </a:r>
              <a:r>
                <a:rPr lang="en-US" sz="4000">
                  <a:solidFill>
                    <a:srgbClr val="CC00CC"/>
                  </a:solidFill>
                </a:rPr>
                <a:t> </a:t>
              </a:r>
            </a:p>
          </p:txBody>
        </p:sp>
      </p:grpSp>
      <p:sp>
        <p:nvSpPr>
          <p:cNvPr id="41990" name="AutoShape 8"/>
          <p:cNvSpPr>
            <a:spLocks noChangeArrowheads="1"/>
          </p:cNvSpPr>
          <p:nvPr/>
        </p:nvSpPr>
        <p:spPr bwMode="auto">
          <a:xfrm>
            <a:off x="381000" y="2819400"/>
            <a:ext cx="3276600" cy="10668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57200" y="28956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3399"/>
                </a:solidFill>
                <a:cs typeface="Times New Roman" pitchFamily="18" charset="0"/>
              </a:rPr>
              <a:t>MỘT QUẦNTHỂ </a:t>
            </a:r>
            <a:endParaRPr lang="en-US" sz="3200" b="1">
              <a:solidFill>
                <a:srgbClr val="003399"/>
              </a:solidFill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572000" y="29718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>
                <a:solidFill>
                  <a:srgbClr val="003399"/>
                </a:solidFill>
                <a:cs typeface="Times New Roman" pitchFamily="18" charset="0"/>
              </a:rPr>
              <a:t>DI SẢN VĂN HÓA </a:t>
            </a:r>
            <a:endParaRPr lang="en-US" sz="3200" b="1">
              <a:solidFill>
                <a:srgbClr val="003399"/>
              </a:solidFill>
            </a:endParaRP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5334000" y="4800600"/>
            <a:ext cx="3124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3399"/>
                </a:solidFill>
                <a:cs typeface="Times New Roman" pitchFamily="18" charset="0"/>
              </a:rPr>
              <a:t>Chứng tỏ sự tài hoa và sáng tạo của nhân dân ta</a:t>
            </a:r>
            <a:r>
              <a:rPr lang="en-US" sz="3600" b="1">
                <a:solidFill>
                  <a:srgbClr val="FF3399"/>
                </a:solidFill>
                <a:cs typeface="Times New Roman" pitchFamily="18" charset="0"/>
              </a:rPr>
              <a:t> </a:t>
            </a:r>
            <a:endParaRPr lang="en-US" sz="3600" b="1">
              <a:solidFill>
                <a:srgbClr val="FF3399"/>
              </a:solidFill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 rot="16237704" flipH="1">
            <a:off x="1944688" y="42291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6109517" flipH="1">
            <a:off x="6596063" y="4224337"/>
            <a:ext cx="838200" cy="314325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 rot="19681202" flipH="1">
            <a:off x="1981200" y="20574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 rot="13500661" flipH="1">
            <a:off x="5705476" y="2024062"/>
            <a:ext cx="1338262" cy="385763"/>
          </a:xfrm>
          <a:prstGeom prst="rightArrow">
            <a:avLst>
              <a:gd name="adj1" fmla="val 50000"/>
              <a:gd name="adj2" fmla="val 86728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685800" y="480060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Các công trình kiến trúc và nghệ thuật tuyệt 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ẹp 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autoUpdateAnimBg="0"/>
      <p:bldP spid="112651" grpId="0" autoUpdateAnimBg="0"/>
      <p:bldP spid="112652" grpId="0" autoUpdateAnimBg="0"/>
      <p:bldP spid="112653" grpId="0" animBg="1"/>
      <p:bldP spid="112654" grpId="0" animBg="1"/>
      <p:bldP spid="112655" grpId="0" animBg="1"/>
      <p:bldP spid="112656" grpId="0" animBg="1"/>
      <p:bldP spid="1126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830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Mục tiêu</a:t>
            </a:r>
            <a:r>
              <a:rPr lang="en-US" sz="4000" b="1">
                <a:solidFill>
                  <a:srgbClr val="0000FF"/>
                </a:solidFill>
              </a:rPr>
              <a:t>: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TÌM HIỂU VẺ ĐẸP CỦA  KINH THÀNH HUẾ  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HOẠT ĐỘNG 2  :</a:t>
            </a:r>
          </a:p>
        </p:txBody>
      </p:sp>
      <p:sp>
        <p:nvSpPr>
          <p:cNvPr id="12800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8153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Tiến hành</a:t>
            </a:r>
            <a:r>
              <a:rPr lang="en-US" sz="4000" b="1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tổ chức cho HS các tổ tr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ng bày t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 liệu s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u tầm </a:t>
            </a:r>
            <a:r>
              <a:rPr lang="vi-VN" sz="2400" b="1">
                <a:solidFill>
                  <a:srgbClr val="6600FF"/>
                </a:solidFill>
              </a:rPr>
              <a:t>đư</a:t>
            </a:r>
            <a:r>
              <a:rPr lang="en-US" sz="2400" b="1">
                <a:solidFill>
                  <a:srgbClr val="6600FF"/>
                </a:solidFill>
              </a:rPr>
              <a:t>ợc về kinh thành Huế và thuyết minh với hình thức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óng vai là h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ớng dẫn viên du lịch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cho lớp nhận xét bình chọn tổ có nhiều hình ảnh s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u tầm nhất  va giới thiệu hay nhất ø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tổng kết nội dung hoạt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ộng  kết hợp cho Hs xem tranh t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 liệu và nêu kết luận </a:t>
            </a:r>
          </a:p>
        </p:txBody>
      </p:sp>
      <p:pic>
        <p:nvPicPr>
          <p:cNvPr id="128005" name="Picture 5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3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876800" y="449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3200400" y="5334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505200" y="22860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None/>
            </a:pPr>
            <a:r>
              <a:rPr lang="en-US" sz="3600"/>
              <a:t> </a:t>
            </a:r>
            <a:r>
              <a:rPr lang="en-US" sz="3600">
                <a:solidFill>
                  <a:srgbClr val="FF3399"/>
                </a:solidFill>
              </a:rPr>
              <a:t>Học bài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895600" y="3581400"/>
            <a:ext cx="586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en-US" sz="3600"/>
              <a:t>   </a:t>
            </a:r>
            <a:r>
              <a:rPr lang="en-US" sz="3600">
                <a:solidFill>
                  <a:srgbClr val="FF3399"/>
                </a:solidFill>
              </a:rPr>
              <a:t>Chuẩn bị  bài sau :     </a:t>
            </a:r>
            <a:r>
              <a:rPr lang="en-US" sz="3600">
                <a:solidFill>
                  <a:srgbClr val="FF9900"/>
                </a:solidFill>
              </a:rPr>
              <a:t>TỔNG KẾT</a:t>
            </a:r>
            <a:r>
              <a:rPr lang="en-US" sz="3600">
                <a:solidFill>
                  <a:srgbClr val="FF3399"/>
                </a:solidFill>
              </a:rPr>
              <a:t> </a:t>
            </a:r>
            <a:endParaRPr lang="en-US" sz="2400">
              <a:solidFill>
                <a:srgbClr val="FF3399"/>
              </a:solidFill>
            </a:endParaRPr>
          </a:p>
        </p:txBody>
      </p:sp>
      <p:pic>
        <p:nvPicPr>
          <p:cNvPr id="116743" name="Picture 7" descr="clefab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1219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 descr="naturerose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 descr="nguoinh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0"/>
            <a:ext cx="148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naturerose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21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8" name="Picture 22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5650" y="520065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9" name="Picture 23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0" name="Picture 24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1" name="Picture 25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2" name="Picture 26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3" name="Picture 27" descr="naturerose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30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7" name="Picture 31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8" name="Picture 32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14319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CC00CC"/>
                </a:solidFill>
              </a:rPr>
              <a:t>TẠM BIỆT  CÁC EM .</a:t>
            </a:r>
          </a:p>
        </p:txBody>
      </p:sp>
      <p:pic>
        <p:nvPicPr>
          <p:cNvPr id="44036" name="Picture 9" descr="Copy of GAU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81400"/>
            <a:ext cx="2232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tulip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tulip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4102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8" name="Picture 14" descr="tulip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9" name="Picture 15" descr="tulip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33400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0" y="25146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FF3399"/>
                </a:solidFill>
              </a:rPr>
              <a:t>HẸN GẶP LẠI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830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Mục tiêu</a:t>
            </a:r>
            <a:r>
              <a:rPr lang="en-US" sz="4000" b="1">
                <a:solidFill>
                  <a:srgbClr val="0000FF"/>
                </a:solidFill>
              </a:rPr>
              <a:t>: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GIỚI THIỆU  KINH THÀNH HUẾ  HIỆN NAY ( Cảnh quan , con ng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ời …..) 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HOẠT ĐỘNG 3  :</a:t>
            </a:r>
          </a:p>
        </p:txBody>
      </p:sp>
      <p:sp>
        <p:nvSpPr>
          <p:cNvPr id="1300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8153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Tiến hành</a:t>
            </a:r>
            <a:r>
              <a:rPr lang="en-US" sz="4000" b="1">
                <a:solidFill>
                  <a:srgbClr val="0000FF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phát tranh ảnh t</a:t>
            </a:r>
            <a:r>
              <a:rPr lang="vi-VN" sz="2400" b="1">
                <a:solidFill>
                  <a:srgbClr val="6600FF"/>
                </a:solidFill>
              </a:rPr>
              <a:t>ư</a:t>
            </a:r>
            <a:r>
              <a:rPr lang="en-US" sz="2400" b="1">
                <a:solidFill>
                  <a:srgbClr val="6600FF"/>
                </a:solidFill>
              </a:rPr>
              <a:t> liệu về Huế cho HS các tổ , yêu cầu các em thảo luận , nêu nhận xét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cho lớp nhận xét bình chọn tổ có nhận xét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úng và  hay nhất ø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GV tổng kết nội dung hoạt </a:t>
            </a:r>
            <a:r>
              <a:rPr lang="vi-VN" sz="2400" b="1">
                <a:solidFill>
                  <a:srgbClr val="6600FF"/>
                </a:solidFill>
              </a:rPr>
              <a:t>đ</a:t>
            </a:r>
            <a:r>
              <a:rPr lang="en-US" sz="2400" b="1">
                <a:solidFill>
                  <a:srgbClr val="6600FF"/>
                </a:solidFill>
              </a:rPr>
              <a:t>ộng</a:t>
            </a:r>
          </a:p>
        </p:txBody>
      </p:sp>
      <p:pic>
        <p:nvPicPr>
          <p:cNvPr id="130053" name="Picture 5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Copy of 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48000"/>
            <a:ext cx="476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2971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9900FF"/>
                </a:solidFill>
              </a:rPr>
              <a:t>KIỂM TR</a:t>
            </a:r>
            <a:r>
              <a:rPr lang="en-US" sz="4000">
                <a:solidFill>
                  <a:srgbClr val="9900FF"/>
                </a:solidFill>
              </a:rPr>
              <a:t>a</a:t>
            </a:r>
            <a:r>
              <a:rPr lang="en-US" sz="3600">
                <a:solidFill>
                  <a:srgbClr val="9900FF"/>
                </a:solidFill>
              </a:rPr>
              <a:t> BÀI CŨ :</a:t>
            </a:r>
            <a:r>
              <a:rPr lang="en-US" sz="3600"/>
              <a:t>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37338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NHÀ NGUYỄN THÀNH LẬP</a:t>
            </a:r>
            <a:r>
              <a:rPr lang="en-US" sz="40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371600" y="914400"/>
            <a:ext cx="6781800" cy="5943600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19400" y="2895600"/>
            <a:ext cx="358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99"/>
                </a:solidFill>
              </a:rPr>
              <a:t>Nhà Nguyễn ra </a:t>
            </a:r>
            <a:r>
              <a:rPr lang="vi-VN" sz="3600" b="1">
                <a:solidFill>
                  <a:srgbClr val="FF3399"/>
                </a:solidFill>
              </a:rPr>
              <a:t>đ</a:t>
            </a:r>
            <a:r>
              <a:rPr lang="en-US" sz="3600" b="1">
                <a:solidFill>
                  <a:srgbClr val="FF3399"/>
                </a:solidFill>
              </a:rPr>
              <a:t>ời trong hoàn cảnh nào ?</a:t>
            </a:r>
            <a:endParaRPr lang="en-US" sz="3600">
              <a:solidFill>
                <a:srgbClr val="FF3399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81000"/>
            <a:ext cx="1600200" cy="1524000"/>
            <a:chOff x="1152" y="432"/>
            <a:chExt cx="1008" cy="960"/>
          </a:xfrm>
        </p:grpSpPr>
        <p:sp>
          <p:nvSpPr>
            <p:cNvPr id="9223" name="Oval 5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76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ym typeface="Marlett" pitchFamily="2" charset="2"/>
                </a:rPr>
                <a:t></a:t>
              </a:r>
              <a:endParaRPr lang="en-US" sz="5400"/>
            </a:p>
          </p:txBody>
        </p:sp>
      </p:grpSp>
      <p:pic>
        <p:nvPicPr>
          <p:cNvPr id="9221" name="Picture 7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-214313"/>
            <a:ext cx="35052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35052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762000" y="1371600"/>
            <a:ext cx="7391400" cy="4267200"/>
          </a:xfrm>
          <a:prstGeom prst="cloudCallout">
            <a:avLst>
              <a:gd name="adj1" fmla="val -19523"/>
              <a:gd name="adj2" fmla="val 6357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533400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71600" y="6391275"/>
            <a:ext cx="838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76400" y="5943600"/>
            <a:ext cx="53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876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99"/>
                </a:solidFill>
              </a:rPr>
              <a:t>Những </a:t>
            </a:r>
            <a:r>
              <a:rPr lang="vi-VN" sz="2800" b="1">
                <a:solidFill>
                  <a:srgbClr val="FF3399"/>
                </a:solidFill>
              </a:rPr>
              <a:t>đ</a:t>
            </a:r>
            <a:r>
              <a:rPr lang="en-US" sz="2800" b="1">
                <a:solidFill>
                  <a:srgbClr val="FF3399"/>
                </a:solidFill>
              </a:rPr>
              <a:t>iều gì cho thấycác vua nhà Nguyễn không chịu chia sẻ quyền hành cho bất cứ ai vàkiên quyết bảo vệ ngai vàng của mình? </a:t>
            </a:r>
            <a:endParaRPr lang="en-US" sz="2800">
              <a:solidFill>
                <a:srgbClr val="FF3399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609600"/>
            <a:ext cx="1676400" cy="1143000"/>
            <a:chOff x="1152" y="432"/>
            <a:chExt cx="1008" cy="960"/>
          </a:xfrm>
        </p:grpSpPr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1392" y="603"/>
              <a:ext cx="480" cy="76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ym typeface="Marlett" pitchFamily="2" charset="2"/>
                </a:rPr>
                <a:t></a:t>
              </a:r>
              <a:endParaRPr lang="en-US" sz="5400"/>
            </a:p>
          </p:txBody>
        </p:sp>
      </p:grpSp>
      <p:pic>
        <p:nvPicPr>
          <p:cNvPr id="10248" name="Picture 12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3048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3048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/>
              <a:t>Ghi Đ, S  vào ô trống </a:t>
            </a:r>
            <a:r>
              <a:rPr lang="vi-VN" sz="3200" b="1" u="sng"/>
              <a:t>đ</a:t>
            </a:r>
            <a:r>
              <a:rPr lang="en-US" sz="3200" b="1" u="sng"/>
              <a:t>ể trả lời câu hỏi sau :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04800" y="1143000"/>
            <a:ext cx="854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Nhà Nguyễn thành lập n</a:t>
            </a:r>
            <a:r>
              <a:rPr lang="vi-VN" sz="3200" b="1">
                <a:solidFill>
                  <a:srgbClr val="FF0000"/>
                </a:solidFill>
              </a:rPr>
              <a:t>ă</a:t>
            </a:r>
            <a:r>
              <a:rPr lang="en-US" sz="3200" b="1">
                <a:solidFill>
                  <a:srgbClr val="FF0000"/>
                </a:solidFill>
              </a:rPr>
              <a:t>m  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2362200"/>
            <a:ext cx="1133475" cy="3848100"/>
            <a:chOff x="502" y="1526"/>
            <a:chExt cx="714" cy="2424"/>
          </a:xfrm>
        </p:grpSpPr>
        <p:sp>
          <p:nvSpPr>
            <p:cNvPr id="11278" name="Rectangle 8"/>
            <p:cNvSpPr>
              <a:spLocks noChangeArrowheads="1"/>
            </p:cNvSpPr>
            <p:nvPr/>
          </p:nvSpPr>
          <p:spPr bwMode="auto">
            <a:xfrm>
              <a:off x="502" y="1526"/>
              <a:ext cx="71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1858</a:t>
              </a:r>
              <a:r>
                <a:rPr lang="en-US" sz="300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279" name="Rectangle 9"/>
            <p:cNvSpPr>
              <a:spLocks noChangeArrowheads="1"/>
            </p:cNvSpPr>
            <p:nvPr/>
          </p:nvSpPr>
          <p:spPr bwMode="auto">
            <a:xfrm>
              <a:off x="502" y="2246"/>
              <a:ext cx="65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1802</a:t>
              </a:r>
            </a:p>
          </p:txBody>
        </p:sp>
        <p:sp>
          <p:nvSpPr>
            <p:cNvPr id="11280" name="Rectangle 10"/>
            <p:cNvSpPr>
              <a:spLocks noChangeArrowheads="1"/>
            </p:cNvSpPr>
            <p:nvPr/>
          </p:nvSpPr>
          <p:spPr bwMode="auto">
            <a:xfrm>
              <a:off x="528" y="2966"/>
              <a:ext cx="65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1702</a:t>
              </a:r>
            </a:p>
          </p:txBody>
        </p:sp>
        <p:sp>
          <p:nvSpPr>
            <p:cNvPr id="11281" name="Rectangle 11"/>
            <p:cNvSpPr>
              <a:spLocks noChangeArrowheads="1"/>
            </p:cNvSpPr>
            <p:nvPr/>
          </p:nvSpPr>
          <p:spPr bwMode="auto">
            <a:xfrm>
              <a:off x="528" y="3601"/>
              <a:ext cx="65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>
                  <a:solidFill>
                    <a:schemeClr val="tx2"/>
                  </a:solidFill>
                </a:rPr>
                <a:t>1789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2438400"/>
            <a:ext cx="457200" cy="3733800"/>
            <a:chOff x="144" y="1536"/>
            <a:chExt cx="288" cy="2352"/>
          </a:xfrm>
        </p:grpSpPr>
        <p:sp>
          <p:nvSpPr>
            <p:cNvPr id="11274" name="Rectangle 13"/>
            <p:cNvSpPr>
              <a:spLocks noChangeArrowheads="1"/>
            </p:cNvSpPr>
            <p:nvPr/>
          </p:nvSpPr>
          <p:spPr bwMode="auto">
            <a:xfrm>
              <a:off x="144" y="1536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1275" name="Rectangle 14"/>
            <p:cNvSpPr>
              <a:spLocks noChangeArrowheads="1"/>
            </p:cNvSpPr>
            <p:nvPr/>
          </p:nvSpPr>
          <p:spPr bwMode="auto">
            <a:xfrm>
              <a:off x="144" y="220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144" y="292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1277" name="Rectangle 16"/>
            <p:cNvSpPr>
              <a:spLocks noChangeArrowheads="1"/>
            </p:cNvSpPr>
            <p:nvPr/>
          </p:nvSpPr>
          <p:spPr bwMode="auto">
            <a:xfrm>
              <a:off x="144" y="3600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57175" y="459263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277813" y="344963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228600" y="5715000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271463" y="2401888"/>
            <a:ext cx="38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77" grpId="0"/>
      <p:bldP spid="143378" grpId="0"/>
      <p:bldP spid="143379" grpId="0"/>
      <p:bldP spid="143380" grpId="0"/>
    </p:bldLst>
  </p:timing>
</p:sld>
</file>

<file path=ppt/theme/theme1.xml><?xml version="1.0" encoding="utf-8"?>
<a:theme xmlns:a="http://schemas.openxmlformats.org/drawingml/2006/main" name="vd2">
  <a:themeElements>
    <a:clrScheme name="vd2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d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1186</TotalTime>
  <Words>1608</Words>
  <Application>Microsoft Office PowerPoint</Application>
  <PresentationFormat>On-screen Show (4:3)</PresentationFormat>
  <Paragraphs>156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Wingdings</vt:lpstr>
      <vt:lpstr>VNI-Bodon-Poster</vt:lpstr>
      <vt:lpstr>Marlett</vt:lpstr>
      <vt:lpstr>Times New Roman</vt:lpstr>
      <vt:lpstr>VNI-Bodon</vt:lpstr>
      <vt:lpstr>Symbol</vt:lpstr>
      <vt:lpstr>Webdings</vt:lpstr>
      <vt:lpstr>vd2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</vt:lpstr>
      <vt:lpstr> </vt:lpstr>
      <vt:lpstr>    KẾT LUẬN 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31</cp:revision>
  <dcterms:created xsi:type="dcterms:W3CDTF">2005-12-07T15:42:42Z</dcterms:created>
  <dcterms:modified xsi:type="dcterms:W3CDTF">2016-06-30T01:17:00Z</dcterms:modified>
</cp:coreProperties>
</file>