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330" r:id="rId3"/>
    <p:sldId id="289" r:id="rId4"/>
    <p:sldId id="360" r:id="rId5"/>
    <p:sldId id="291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35" r:id="rId14"/>
    <p:sldId id="334" r:id="rId15"/>
    <p:sldId id="359" r:id="rId16"/>
    <p:sldId id="270" r:id="rId17"/>
    <p:sldId id="301" r:id="rId18"/>
    <p:sldId id="354" r:id="rId19"/>
    <p:sldId id="325" r:id="rId20"/>
    <p:sldId id="329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66"/>
    <a:srgbClr val="FFCC00"/>
    <a:srgbClr val="006699"/>
    <a:srgbClr val="000066"/>
    <a:srgbClr val="0000FF"/>
    <a:srgbClr val="00CC99"/>
    <a:srgbClr val="FF33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96" autoAdjust="0"/>
    <p:restoredTop sz="89081" autoAdjust="0"/>
  </p:normalViewPr>
  <p:slideViewPr>
    <p:cSldViewPr>
      <p:cViewPr varScale="1">
        <p:scale>
          <a:sx n="43" d="100"/>
          <a:sy n="43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C45C05-37A4-415A-BAF0-868733963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1B93-3250-4061-9EE4-AE0062C20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37C5-A23D-4DD2-A0E1-7F80B3BA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C0E1-A160-4B0D-9F37-82B2F053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EC9A-7DC1-4DA1-BEF1-AB71D22D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FC33-52C5-40BD-903B-2F4F6691D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DE8A-DB91-4002-8CC8-952AA579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CD59-2D54-4851-951E-390BDC391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0009-E821-423C-BD6B-112FB4226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AC28-EB11-4C8F-BDB6-D317881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BD20-5BF4-4732-8E7D-5C06303D8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B5FC-2444-4CED-93EB-381C1FB5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834B-7AB8-4E1F-9AC2-6F6DA1744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D608-350C-46BE-9B8C-BACB2557A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3DB66D7-8FBA-4E53-94FC-14371F200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\\Dungkv3\anhdung\Slide\Dia%20ly%2051.pp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3500" y="0"/>
          <a:ext cx="9080500" cy="6889750"/>
        </p:xfrm>
        <a:graphic>
          <a:graphicData uri="http://schemas.openxmlformats.org/presentationml/2006/ole">
            <p:oleObj spid="_x0000_s2050" name="Slide" r:id="rId3" imgW="4572000" imgH="3429000" progId="PowerPoint.Slide.8">
              <p:embed/>
            </p:oleObj>
          </a:graphicData>
        </a:graphic>
      </p:graphicFrame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-158750"/>
            <a:ext cx="9144000" cy="7016750"/>
            <a:chOff x="0" y="192"/>
            <a:chExt cx="5760" cy="3936"/>
          </a:xfrm>
        </p:grpSpPr>
        <p:grpSp>
          <p:nvGrpSpPr>
            <p:cNvPr id="2056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059" name="Picture 5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6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7" name="Picture 7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458" name="Picture 10" descr="BAR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8382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2362200"/>
            <a:ext cx="8534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7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 ĐỊA LÝ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7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31:</a:t>
            </a:r>
            <a:r>
              <a:rPr lang="en-US" sz="27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7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</a:t>
            </a:r>
          </a:p>
        </p:txBody>
      </p:sp>
      <p:pic>
        <p:nvPicPr>
          <p:cNvPr id="104464" name="Picture 16" descr="Ear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505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7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001000" cy="2438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66"/>
                </a:solidFill>
              </a:rPr>
              <a:t>MỘT SỐ HÌNH ẢNH TIÊU BIỂU VỀ TP HCM</a:t>
            </a:r>
            <a:r>
              <a:rPr lang="en-US" sz="2800" b="1" smtClean="0">
                <a:solidFill>
                  <a:srgbClr val="FFFF35"/>
                </a:solidFill>
              </a:rPr>
              <a:t>.</a:t>
            </a:r>
          </a:p>
        </p:txBody>
      </p:sp>
      <p:pic>
        <p:nvPicPr>
          <p:cNvPr id="11267" name="Picture 4" descr="HC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HC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C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338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HC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85800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228600" y="6858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BẾN NHÀ RỒNG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4800600" y="6858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DINH ĐỘC LẬP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152400" y="3810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" charset="0"/>
              </a:rPr>
              <a:t>XE TĂNG TIẾN VÀO DINH ĐỘC LẬP NGÀY 30/04/1975</a:t>
            </a:r>
            <a:endParaRPr lang="en-US" sz="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4724400" y="3733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NHÀ THỜ ĐỨC BÀ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44" grpId="0"/>
      <p:bldP spid="167945" grpId="0"/>
      <p:bldP spid="167946" grpId="0"/>
      <p:bldP spid="1679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55638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66"/>
                </a:solidFill>
              </a:rPr>
              <a:t>MỘT SỐ HÌNH ẢNH TIÊU BIỂU VỀ TP ĐÀ LẠT</a:t>
            </a:r>
            <a:endParaRPr lang="en-US" sz="2000" b="1" smtClean="0">
              <a:solidFill>
                <a:srgbClr val="FFFF35"/>
              </a:solidFill>
            </a:endParaRPr>
          </a:p>
        </p:txBody>
      </p:sp>
      <p:pic>
        <p:nvPicPr>
          <p:cNvPr id="12291" name="Picture 5" descr="D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441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4419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D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D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724400" y="762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vi-VN" sz="1800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ỜN HOA ĐÀ LẠT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76200" y="38100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  <a:latin typeface="Arial" charset="0"/>
              </a:rPr>
              <a:t>HỒ XUÂN H</a:t>
            </a:r>
            <a:r>
              <a:rPr lang="vi-VN" sz="1800">
                <a:solidFill>
                  <a:srgbClr val="FF3300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NG</a:t>
            </a:r>
            <a:endParaRPr lang="en-US" sz="11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76200" y="762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THÁC N</a:t>
            </a:r>
            <a:r>
              <a:rPr lang="vi-VN" sz="1800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ỚC Ở ĐÀ LẠT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4648200" y="38100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DINH BẢO ĐẠI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/>
      <p:bldP spid="168971" grpId="0"/>
      <p:bldP spid="1689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76200"/>
            <a:ext cx="97536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66"/>
                </a:solidFill>
              </a:rPr>
              <a:t>MỘT SỐ HÌNH ẢNH TIÊU BIỂU VỀ TP CẦN TH</a:t>
            </a:r>
            <a:r>
              <a:rPr lang="vi-VN" sz="3200" smtClean="0">
                <a:solidFill>
                  <a:srgbClr val="FFFF66"/>
                </a:solidFill>
              </a:rPr>
              <a:t>Ơ</a:t>
            </a:r>
            <a:endParaRPr lang="en-US" sz="3200" b="1" smtClean="0">
              <a:solidFill>
                <a:srgbClr val="FFFF35"/>
              </a:solidFill>
            </a:endParaRPr>
          </a:p>
        </p:txBody>
      </p:sp>
      <p:pic>
        <p:nvPicPr>
          <p:cNvPr id="13315" name="Picture 4" descr="C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733800"/>
            <a:ext cx="4419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7225"/>
            <a:ext cx="4343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724400" y="685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Arial" charset="0"/>
              </a:rPr>
              <a:t>CHỢ NỔI CẦN TH</a:t>
            </a:r>
            <a:r>
              <a:rPr lang="vi-VN" sz="1800">
                <a:solidFill>
                  <a:srgbClr val="0000FF"/>
                </a:solidFill>
                <a:latin typeface="Arial" charset="0"/>
              </a:rPr>
              <a:t>Ơ</a:t>
            </a:r>
            <a:endParaRPr lang="en-US" sz="1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4724400" y="38100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Arial" charset="0"/>
              </a:rPr>
              <a:t>CHỢ NỔI CẦN TH</a:t>
            </a:r>
            <a:r>
              <a:rPr lang="vi-VN" sz="1800">
                <a:solidFill>
                  <a:srgbClr val="0000FF"/>
                </a:solidFill>
                <a:latin typeface="Arial" charset="0"/>
              </a:rPr>
              <a:t>Ơ</a:t>
            </a:r>
            <a:endParaRPr lang="en-US" sz="1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76200" y="37338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Arial" charset="0"/>
              </a:rPr>
              <a:t>BẾN NINH KIỀU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381000" y="685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Arial" charset="0"/>
              </a:rPr>
              <a:t>CẦU CẦN TH</a:t>
            </a:r>
            <a:r>
              <a:rPr lang="vi-VN" sz="1800">
                <a:solidFill>
                  <a:srgbClr val="0000FF"/>
                </a:solidFill>
                <a:latin typeface="Arial" charset="0"/>
              </a:rPr>
              <a:t>Ơ</a:t>
            </a:r>
            <a:endParaRPr lang="en-US" sz="18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/>
      <p:bldP spid="169996" grpId="0"/>
      <p:bldP spid="1699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381000" y="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Đây là trang phục của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ồng bào dân tộc </a:t>
            </a:r>
          </a:p>
        </p:txBody>
      </p:sp>
      <p:pic>
        <p:nvPicPr>
          <p:cNvPr id="14339" name="Picture 14" descr="ao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9" name="Text Box 15"/>
          <p:cNvSpPr txBox="1">
            <a:spLocks noChangeArrowheads="1"/>
          </p:cNvSpPr>
          <p:nvPr/>
        </p:nvSpPr>
        <p:spPr bwMode="auto">
          <a:xfrm rot="10800000" flipV="1">
            <a:off x="-1588" y="5681663"/>
            <a:ext cx="46497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35"/>
                </a:solidFill>
                <a:latin typeface="Arial" charset="0"/>
              </a:rPr>
              <a:t>Trang phục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Arial" charset="0"/>
              </a:rPr>
              <a:t> áo dài Việt Nam</a:t>
            </a:r>
          </a:p>
        </p:txBody>
      </p:sp>
      <p:pic>
        <p:nvPicPr>
          <p:cNvPr id="14341" name="Picture 16" descr="t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4419600" y="5562600"/>
            <a:ext cx="472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35"/>
                </a:solidFill>
                <a:latin typeface="Arial" charset="0"/>
              </a:rPr>
              <a:t>Trang phục</a:t>
            </a:r>
            <a:endParaRPr lang="en-US" sz="1800" b="1">
              <a:solidFill>
                <a:srgbClr val="FFFF35"/>
              </a:solidFill>
              <a:latin typeface="Arial" charset="0"/>
            </a:endParaRPr>
          </a:p>
          <a:p>
            <a:pPr algn="ctr"/>
            <a:r>
              <a:rPr lang="en-US" sz="2400" b="1">
                <a:solidFill>
                  <a:srgbClr val="0000FF"/>
                </a:solidFill>
                <a:latin typeface="Arial" charset="0"/>
              </a:rPr>
              <a:t>của phụ nữ dân tộc Thái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7" grpId="0"/>
      <p:bldP spid="159759" grpId="0"/>
      <p:bldP spid="1597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m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1" descr="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gia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m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4648200" y="64770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35"/>
                </a:solidFill>
                <a:latin typeface="Arial" charset="0"/>
              </a:rPr>
              <a:t>Trang phục dân tộc Ê Đê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0" y="64770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35"/>
                </a:solidFill>
                <a:latin typeface="Arial" charset="0"/>
              </a:rPr>
              <a:t>Trang phục dân tộc Gia Rai</a:t>
            </a:r>
          </a:p>
        </p:txBody>
      </p: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4648200" y="29718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>
              <a:solidFill>
                <a:srgbClr val="FFFF35"/>
              </a:solidFill>
              <a:latin typeface="Arial" charset="0"/>
            </a:endParaRPr>
          </a:p>
        </p:txBody>
      </p:sp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381000" y="31242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304800" y="28956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35"/>
                </a:solidFill>
                <a:latin typeface="Arial" charset="0"/>
              </a:rPr>
              <a:t>Trang phục dân tộc H’Mông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5029200" y="28956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35"/>
                </a:solidFill>
                <a:latin typeface="Arial" charset="0"/>
              </a:rPr>
              <a:t>Trang phục dân tộc M</a:t>
            </a:r>
            <a:r>
              <a:rPr lang="vi-VN" sz="2000">
                <a:solidFill>
                  <a:srgbClr val="FFFF35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35"/>
                </a:solidFill>
                <a:latin typeface="Arial" charset="0"/>
              </a:rPr>
              <a:t>ờng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6" grpId="0"/>
      <p:bldP spid="158741" grpId="0"/>
      <p:bldP spid="158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2000" b="1" smtClean="0"/>
              <a:t>Hoạt động 3:</a:t>
            </a:r>
            <a:br>
              <a:rPr lang="en-US" sz="2000" b="1" smtClean="0"/>
            </a:br>
            <a:r>
              <a:rPr lang="en-US" sz="2000" b="1" smtClean="0"/>
              <a:t>Một số hoạt động sản xuất chính ở các vùng</a:t>
            </a:r>
            <a:br>
              <a:rPr lang="en-US" sz="2000" b="1" smtClean="0"/>
            </a:br>
            <a:r>
              <a:rPr lang="en-US" sz="2000" b="1" smtClean="0"/>
              <a:t>Hãy ghép các ý ở cột A với cột B cho phù hợp</a:t>
            </a:r>
          </a:p>
        </p:txBody>
      </p:sp>
      <p:graphicFrame>
        <p:nvGraphicFramePr>
          <p:cNvPr id="198813" name="Group 157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2971800"/>
                <a:gridCol w="685800"/>
                <a:gridCol w="4572000"/>
              </a:tblGrid>
              <a:tr h="518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Tây Nguyên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Sản xuất nhiều lúa gạo, trái cây, thủy sản nhất nước ta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Bắc Bộ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Nhiều đất đỏ ba dan , trồng nhiều cà phê nhất nước ta 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Nam bộ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Vựa lúa lớn thứ hai , trồng nhiều rau xứ lạnh 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 đồng bằng Duyên Hải miền trung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Nghề đánh bắt hải sản , làm muối phát triển 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Hoàng Liên sơn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Trồng rừng để phủ xanh đất trống , đồi trọc; có nhiều chè nổi tiếng ở nước ta 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Trung du Bắc Bộ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Khai thác khoáng sản và thủy hải sản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Biển , đảo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Trồng lúa nước trên ruộng bậc thang, cung cấp quặng a-pa-tit để chế biến phân bón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799" name="Line 143"/>
          <p:cNvSpPr>
            <a:spLocks noChangeShapeType="1"/>
          </p:cNvSpPr>
          <p:nvPr/>
        </p:nvSpPr>
        <p:spPr bwMode="auto">
          <a:xfrm>
            <a:off x="3200400" y="289560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800" name="Line 144"/>
          <p:cNvSpPr>
            <a:spLocks noChangeShapeType="1"/>
          </p:cNvSpPr>
          <p:nvPr/>
        </p:nvSpPr>
        <p:spPr bwMode="auto">
          <a:xfrm>
            <a:off x="3200400" y="213360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802" name="Line 146"/>
          <p:cNvSpPr>
            <a:spLocks noChangeShapeType="1"/>
          </p:cNvSpPr>
          <p:nvPr/>
        </p:nvSpPr>
        <p:spPr bwMode="auto">
          <a:xfrm>
            <a:off x="3200400" y="4953000"/>
            <a:ext cx="7620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804" name="Line 148"/>
          <p:cNvSpPr>
            <a:spLocks noChangeShapeType="1"/>
          </p:cNvSpPr>
          <p:nvPr/>
        </p:nvSpPr>
        <p:spPr bwMode="auto">
          <a:xfrm flipV="1">
            <a:off x="3200400" y="5715000"/>
            <a:ext cx="762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805" name="Line 149"/>
          <p:cNvSpPr>
            <a:spLocks noChangeShapeType="1"/>
          </p:cNvSpPr>
          <p:nvPr/>
        </p:nvSpPr>
        <p:spPr bwMode="auto">
          <a:xfrm flipV="1">
            <a:off x="3200400" y="495300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806" name="Line 150"/>
          <p:cNvSpPr>
            <a:spLocks noChangeShapeType="1"/>
          </p:cNvSpPr>
          <p:nvPr/>
        </p:nvSpPr>
        <p:spPr bwMode="auto">
          <a:xfrm>
            <a:off x="3200400" y="4343400"/>
            <a:ext cx="76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809" name="Line 153"/>
          <p:cNvSpPr>
            <a:spLocks noChangeShapeType="1"/>
          </p:cNvSpPr>
          <p:nvPr/>
        </p:nvSpPr>
        <p:spPr bwMode="auto">
          <a:xfrm flipV="1">
            <a:off x="3200400" y="2286000"/>
            <a:ext cx="7620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799" grpId="0" animBg="1"/>
      <p:bldP spid="198800" grpId="0" animBg="1"/>
      <p:bldP spid="198802" grpId="0" animBg="1"/>
      <p:bldP spid="198804" grpId="0" animBg="1"/>
      <p:bldP spid="198805" grpId="0" animBg="1"/>
      <p:bldP spid="198806" grpId="0" animBg="1"/>
      <p:bldP spid="1988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2"/>
          <p:cNvGrpSpPr>
            <a:grpSpLocks/>
          </p:cNvGrpSpPr>
          <p:nvPr/>
        </p:nvGrpSpPr>
        <p:grpSpPr bwMode="auto">
          <a:xfrm>
            <a:off x="0" y="-76200"/>
            <a:ext cx="9148763" cy="7007225"/>
            <a:chOff x="0" y="192"/>
            <a:chExt cx="5760" cy="3936"/>
          </a:xfrm>
        </p:grpSpPr>
        <p:grpSp>
          <p:nvGrpSpPr>
            <p:cNvPr id="17417" name="Group 1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7420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18" name="Picture 1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04800" y="155575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spcBef>
                <a:spcPct val="30000"/>
              </a:spcBef>
            </a:pPr>
            <a:r>
              <a:rPr lang="en-US" sz="260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Hoạt động 4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: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 b="1" i="1">
                <a:solidFill>
                  <a:srgbClr val="FFFF35"/>
                </a:solidFill>
                <a:latin typeface="Arial" charset="0"/>
              </a:rPr>
              <a:t>“ Ô CHỮ KỲ DIỆU”</a:t>
            </a:r>
            <a:r>
              <a:rPr lang="en-US" sz="2600" i="1">
                <a:solidFill>
                  <a:schemeClr val="bg1"/>
                </a:solidFill>
                <a:latin typeface="Arial" charset="0"/>
              </a:rPr>
              <a:t> </a:t>
            </a:r>
            <a:endParaRPr lang="en-US" sz="2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28600" y="4389438"/>
            <a:ext cx="8534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i="1">
                <a:solidFill>
                  <a:srgbClr val="FF3300"/>
                </a:solidFill>
                <a:latin typeface="Arial" charset="0"/>
              </a:rPr>
              <a:t>- “Ô số 3”</a:t>
            </a:r>
            <a:r>
              <a:rPr lang="es-MX" b="1" i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MX" b="1" i="1">
                <a:solidFill>
                  <a:srgbClr val="FFFF35"/>
                </a:solidFill>
                <a:latin typeface="Arial" charset="0"/>
              </a:rPr>
              <a:t>-</a:t>
            </a:r>
            <a:r>
              <a:rPr lang="en-US" b="1" i="1">
                <a:solidFill>
                  <a:srgbClr val="FFFF35"/>
                </a:solidFill>
                <a:latin typeface="Arial" charset="0"/>
              </a:rPr>
              <a:t> Gồm 3 chữ cái: tên một thành phố nổi tiếng với các công trình kiến trúc cung </a:t>
            </a:r>
            <a:r>
              <a:rPr lang="vi-VN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FFFF35"/>
                </a:solidFill>
                <a:latin typeface="Arial" charset="0"/>
              </a:rPr>
              <a:t>ình, l</a:t>
            </a:r>
            <a:r>
              <a:rPr lang="vi-VN" b="1" i="1">
                <a:solidFill>
                  <a:srgbClr val="FFFF35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FFFF35"/>
                </a:solidFill>
                <a:latin typeface="Arial" charset="0"/>
              </a:rPr>
              <a:t>ng tẩm… của các vua chúa triều Nguyễn?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1600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-“ Ô số 1”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– Gồm 8 chữ cái, </a:t>
            </a:r>
            <a:r>
              <a:rPr lang="vi-VN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ây là từ chỉ phần n</a:t>
            </a:r>
            <a:r>
              <a:rPr lang="vi-VN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ớc mặn rộng lớn của n</a:t>
            </a:r>
            <a:r>
              <a:rPr lang="vi-VN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ớc ta?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04800" y="3048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-“ Ô số 2”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– Gồm 7 chữ cái, từ chỉ vùng </a:t>
            </a:r>
            <a:r>
              <a:rPr lang="vi-VN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ất có </a:t>
            </a:r>
            <a:r>
              <a:rPr lang="vi-VN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ịa hình cao, s</a:t>
            </a:r>
            <a:r>
              <a:rPr lang="vi-VN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charset="0"/>
              </a:rPr>
              <a:t>ờn dốc?</a:t>
            </a:r>
          </a:p>
        </p:txBody>
      </p:sp>
      <p:sp>
        <p:nvSpPr>
          <p:cNvPr id="17415" name="Text Box 28"/>
          <p:cNvSpPr txBox="1">
            <a:spLocks noChangeArrowheads="1"/>
          </p:cNvSpPr>
          <p:nvPr/>
        </p:nvSpPr>
        <p:spPr bwMode="auto">
          <a:xfrm>
            <a:off x="304800" y="5105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>
              <a:solidFill>
                <a:srgbClr val="FFFF35"/>
              </a:solidFill>
              <a:latin typeface="Arial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9144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Gồm 7 ô chữ hàng ngang và 1 ô chữ hàng dọc.</a:t>
            </a:r>
            <a:r>
              <a:rPr lang="en-US">
                <a:solidFill>
                  <a:srgbClr val="FFCC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  <p:bldP spid="16408" grpId="0"/>
      <p:bldP spid="16409" grpId="0"/>
      <p:bldP spid="16411" grpId="0"/>
      <p:bldP spid="16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800600" y="1897063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-147638" y="-255588"/>
            <a:ext cx="9483726" cy="7348538"/>
            <a:chOff x="0" y="192"/>
            <a:chExt cx="5760" cy="3936"/>
          </a:xfrm>
        </p:grpSpPr>
        <p:grpSp>
          <p:nvGrpSpPr>
            <p:cNvPr id="18445" name="Group 10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8448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9" name="Picture 12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6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0" y="2889250"/>
            <a:ext cx="9144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es-MX" sz="2400">
                <a:solidFill>
                  <a:schemeClr val="bg1"/>
                </a:solidFill>
                <a:latin typeface="Arial" charset="0"/>
              </a:rPr>
              <a:t>     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indent="228600" algn="just"/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indent="228600" algn="just"/>
            <a:r>
              <a:rPr lang="en-US" sz="2400" b="1">
                <a:solidFill>
                  <a:schemeClr val="bg1"/>
                </a:solidFill>
                <a:latin typeface="Arial" charset="0"/>
              </a:rPr>
              <a:t>   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2895600" y="2286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400" b="1">
              <a:solidFill>
                <a:srgbClr val="FFFF35"/>
              </a:solidFill>
              <a:latin typeface="Arial" charset="0"/>
            </a:endParaRP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2362200" y="2960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35"/>
              </a:solidFill>
              <a:latin typeface="Arial" charset="0"/>
            </a:endParaRPr>
          </a:p>
        </p:txBody>
      </p:sp>
      <p:sp>
        <p:nvSpPr>
          <p:cNvPr id="18439" name="Rectangle 21"/>
          <p:cNvSpPr>
            <a:spLocks noChangeArrowheads="1"/>
          </p:cNvSpPr>
          <p:nvPr/>
        </p:nvSpPr>
        <p:spPr bwMode="auto">
          <a:xfrm>
            <a:off x="2274888" y="2514600"/>
            <a:ext cx="459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FF35"/>
              </a:solidFill>
              <a:latin typeface="Arial" charset="0"/>
            </a:endParaRP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152400" y="25876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- “Ô số 4”</a:t>
            </a:r>
            <a:r>
              <a:rPr lang="en-US" sz="2400" i="1">
                <a:latin typeface="Arial" charset="0"/>
              </a:rPr>
              <a:t> 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- Gồm 7 chữ cái, từ chỉ vùng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ất nằm giữa miền núi và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ồng bằng?</a:t>
            </a:r>
            <a:endParaRPr lang="en-US" sz="2400">
              <a:latin typeface="Arial" charset="0"/>
            </a:endParaRP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828800" y="59436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=&gt; Đoán ô chữ hàng dọc ?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304800" y="13716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solidFill>
                  <a:srgbClr val="FF3300"/>
                </a:solidFill>
                <a:latin typeface="Arial" charset="0"/>
              </a:rPr>
              <a:t>“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Ô số 5</a:t>
            </a:r>
            <a:r>
              <a:rPr lang="vi-VN" sz="2400">
                <a:solidFill>
                  <a:srgbClr val="FF3300"/>
                </a:solidFill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 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-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Gồm 8 ch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ữ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 cái, từ chỉ vùng đất rộng lớn,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bằng phẳng</a:t>
            </a:r>
            <a:r>
              <a:rPr lang="vi-VN" sz="2400">
                <a:solidFill>
                  <a:srgbClr val="FFFF35"/>
                </a:solidFill>
                <a:latin typeface="Arial" charset="0"/>
              </a:rPr>
              <a:t>?</a:t>
            </a:r>
            <a:endParaRPr lang="en-US" sz="2400">
              <a:latin typeface="Arial" charset="0"/>
            </a:endParaRP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152400" y="44958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Arial" charset="0"/>
              </a:rPr>
              <a:t>-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“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Ô số 7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”</a:t>
            </a:r>
            <a:r>
              <a:rPr lang="en-US" sz="2400" b="1">
                <a:solidFill>
                  <a:srgbClr val="FFFF35"/>
                </a:solidFill>
                <a:latin typeface="Arial" charset="0"/>
              </a:rPr>
              <a:t>-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 Gồm 9 ch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ữ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 cái,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tên thành phố lớn nhất</a:t>
            </a:r>
            <a:endParaRPr lang="en-US" sz="2400" b="1" i="1">
              <a:solidFill>
                <a:srgbClr val="FFFF35"/>
              </a:solidFill>
              <a:latin typeface="Arial" charset="0"/>
            </a:endParaRPr>
          </a:p>
          <a:p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nước ta được mang tên Bác?</a:t>
            </a:r>
            <a:endParaRPr lang="en-US" sz="2400">
              <a:latin typeface="Arial" charset="0"/>
            </a:endParaRP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152400" y="2971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- “Ô số 6”</a:t>
            </a:r>
            <a:r>
              <a:rPr lang="en-US" sz="2400" b="1">
                <a:solidFill>
                  <a:srgbClr val="FFFF35"/>
                </a:solidFill>
                <a:latin typeface="Arial" charset="0"/>
              </a:rPr>
              <a:t>- 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Gồm 5 chữ cái: Thủ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ô của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ất n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ớc  Việt Nam?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/>
      <p:bldP spid="91162" grpId="0"/>
      <p:bldP spid="91163" grpId="0"/>
      <p:bldP spid="91164" grpId="0"/>
      <p:bldP spid="91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123825" y="-320675"/>
            <a:ext cx="9420225" cy="7254875"/>
            <a:chOff x="0" y="192"/>
            <a:chExt cx="5760" cy="3936"/>
          </a:xfrm>
        </p:grpSpPr>
        <p:grpSp>
          <p:nvGrpSpPr>
            <p:cNvPr id="19515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9518" name="Picture 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19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516" name="Picture 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7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-1438275" y="655638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304800" y="0"/>
            <a:ext cx="320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Arial" charset="0"/>
              </a:rPr>
              <a:t>Bảng ô chữ:</a:t>
            </a:r>
          </a:p>
        </p:txBody>
      </p:sp>
      <p:sp>
        <p:nvSpPr>
          <p:cNvPr id="191499" name="AutoShape 1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191500" name="AutoShape 1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01" name="AutoShape 1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91502" name="AutoShape 1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91503" name="AutoShape 1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sp>
        <p:nvSpPr>
          <p:cNvPr id="191504" name="AutoShape 1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6200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Ê</a:t>
            </a:r>
          </a:p>
        </p:txBody>
      </p:sp>
      <p:sp>
        <p:nvSpPr>
          <p:cNvPr id="191505" name="AutoShape 1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82296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06" name="AutoShape 1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762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V</a:t>
            </a:r>
          </a:p>
        </p:txBody>
      </p:sp>
      <p:sp>
        <p:nvSpPr>
          <p:cNvPr id="191507" name="AutoShape 1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M</a:t>
            </a:r>
          </a:p>
        </p:txBody>
      </p:sp>
      <p:sp>
        <p:nvSpPr>
          <p:cNvPr id="191508" name="AutoShape 2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sp>
        <p:nvSpPr>
          <p:cNvPr id="191509" name="AutoShape 2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Ê</a:t>
            </a:r>
          </a:p>
        </p:txBody>
      </p:sp>
      <p:sp>
        <p:nvSpPr>
          <p:cNvPr id="191510" name="AutoShape 2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11" name="AutoShape 2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12" name="AutoShape 2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19812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191513" name="AutoShape 2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sp>
        <p:nvSpPr>
          <p:cNvPr id="191514" name="AutoShape 2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191515" name="AutoShape 2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743200" y="19812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91516" name="AutoShape 2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19812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Ê</a:t>
            </a:r>
          </a:p>
        </p:txBody>
      </p:sp>
      <p:sp>
        <p:nvSpPr>
          <p:cNvPr id="191517" name="AutoShape 2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191518" name="AutoShape 3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T</a:t>
            </a:r>
          </a:p>
        </p:txBody>
      </p:sp>
      <p:sp>
        <p:nvSpPr>
          <p:cNvPr id="191519" name="AutoShape 3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20" name="AutoShape 3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91521" name="AutoShape 3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191522" name="AutoShape 3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R</a:t>
            </a:r>
          </a:p>
        </p:txBody>
      </p:sp>
      <p:sp>
        <p:nvSpPr>
          <p:cNvPr id="191523" name="AutoShape 3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620000" y="25908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191524" name="AutoShape 3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7432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Đ</a:t>
            </a:r>
          </a:p>
        </p:txBody>
      </p:sp>
      <p:sp>
        <p:nvSpPr>
          <p:cNvPr id="191525" name="AutoShape 3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Ô</a:t>
            </a:r>
          </a:p>
        </p:txBody>
      </p:sp>
      <p:sp>
        <p:nvSpPr>
          <p:cNvPr id="191526" name="AutoShape 3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27" name="AutoShape 3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91528" name="AutoShape 4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91529" name="AutoShape 4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Ă</a:t>
            </a:r>
          </a:p>
        </p:txBody>
      </p:sp>
      <p:sp>
        <p:nvSpPr>
          <p:cNvPr id="191530" name="AutoShape 4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64008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31" name="AutoShape 4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7010400" y="32004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91532" name="AutoShape 4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91533" name="AutoShape 4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91534" name="AutoShape 4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35" name="AutoShape 4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Ô</a:t>
            </a:r>
          </a:p>
        </p:txBody>
      </p:sp>
      <p:sp>
        <p:nvSpPr>
          <p:cNvPr id="191536" name="AutoShape 4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38100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sp>
        <p:nvSpPr>
          <p:cNvPr id="191537" name="AutoShape 4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3528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sp>
        <p:nvSpPr>
          <p:cNvPr id="191538" name="AutoShape 5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9624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M</a:t>
            </a:r>
          </a:p>
        </p:txBody>
      </p:sp>
      <p:sp>
        <p:nvSpPr>
          <p:cNvPr id="191539" name="AutoShape 5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45720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sp>
        <p:nvSpPr>
          <p:cNvPr id="191540" name="AutoShape 5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1816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  <p:sp>
        <p:nvSpPr>
          <p:cNvPr id="191541" name="AutoShape 5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57912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91542" name="AutoShape 5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9144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91543" name="AutoShape 55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15240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Ô</a:t>
            </a:r>
          </a:p>
        </p:txBody>
      </p:sp>
      <p:sp>
        <p:nvSpPr>
          <p:cNvPr id="191544" name="AutoShape 56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1336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91545" name="AutoShape 57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9508" name="AutoShape 58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7620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9509" name="AutoShape 59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13716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9510" name="AutoShape 60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19812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511" name="AutoShape 61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25908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9512" name="AutoShape 62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32004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9513" name="AutoShape 63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38100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19514" name="AutoShape 64">
            <a:hlinkClick r:id="rId3" action="ppaction://hlinkpres?slideindex=34&amp;slidetitle=§iÒu kiÖn hoang m¹c " highlightClick="1"/>
          </p:cNvPr>
          <p:cNvSpPr>
            <a:spLocks noChangeArrowheads="1"/>
          </p:cNvSpPr>
          <p:nvPr/>
        </p:nvSpPr>
        <p:spPr bwMode="auto">
          <a:xfrm>
            <a:off x="304800" y="4419600"/>
            <a:ext cx="609600" cy="609600"/>
          </a:xfrm>
          <a:prstGeom prst="actionButtonBlank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9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19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9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19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19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19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9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2000" fill="hold"/>
                                        <p:tgtEl>
                                          <p:spTgt spid="19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0" dur="2000" fill="hold"/>
                                        <p:tgtEl>
                                          <p:spTgt spid="19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000" fill="hold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2000" fill="hold"/>
                                        <p:tgtEl>
                                          <p:spTgt spid="1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0" fill="hold"/>
                                        <p:tgtEl>
                                          <p:spTgt spid="1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000" fill="hold"/>
                                        <p:tgtEl>
                                          <p:spTgt spid="19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149225" y="-258763"/>
            <a:ext cx="9420225" cy="7254876"/>
            <a:chOff x="0" y="192"/>
            <a:chExt cx="5760" cy="3936"/>
          </a:xfrm>
        </p:grpSpPr>
        <p:grpSp>
          <p:nvGrpSpPr>
            <p:cNvPr id="20485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0488" name="Picture 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89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86" name="Picture 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0"/>
            <a:ext cx="88392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32000"/>
              </a:spcBef>
            </a:pPr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accent2"/>
              </a:solidFill>
              <a:latin typeface="Arial" charset="0"/>
            </a:endParaRP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                                         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Địa lý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:                 </a:t>
            </a:r>
            <a:r>
              <a:rPr lang="en-US" sz="2400" b="1">
                <a:solidFill>
                  <a:srgbClr val="00CC99"/>
                </a:solidFill>
                <a:latin typeface="Arial" charset="0"/>
              </a:rPr>
              <a:t>Bài  31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CC99"/>
                </a:solidFill>
                <a:latin typeface="Arial" charset="0"/>
              </a:rPr>
              <a:t>: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 Ôn tập. 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                                                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Ghi nhớ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:</a:t>
            </a:r>
          </a:p>
          <a:p>
            <a:pPr algn="just">
              <a:spcBef>
                <a:spcPct val="32000"/>
              </a:spcBef>
            </a:pP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FFFF35"/>
                </a:solidFill>
                <a:latin typeface="Arial" charset="0"/>
              </a:rPr>
              <a:t>-</a:t>
            </a:r>
            <a:r>
              <a:rPr lang="en-US" sz="2400">
                <a:latin typeface="Arial" charset="0"/>
              </a:rPr>
              <a:t> 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Đất n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ớc ta có 3 vùng miền c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 bản: Vùng miền núi - trung du; vùng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ồng bằng; vùng biển.</a:t>
            </a:r>
          </a:p>
          <a:p>
            <a:pPr algn="just">
              <a:spcBef>
                <a:spcPct val="32000"/>
              </a:spcBef>
            </a:pPr>
            <a:r>
              <a:rPr lang="en-US" sz="2800" b="1" i="1">
                <a:solidFill>
                  <a:srgbClr val="FFFF35"/>
                </a:solidFill>
                <a:latin typeface="Arial" charset="0"/>
              </a:rPr>
              <a:t> - Các thành phố tiêu biểu cho 3 vùng miền của </a:t>
            </a:r>
            <a:r>
              <a:rPr lang="vi-VN" sz="28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FF35"/>
                </a:solidFill>
                <a:latin typeface="Arial" charset="0"/>
              </a:rPr>
              <a:t>ất n</a:t>
            </a:r>
            <a:r>
              <a:rPr lang="vi-VN" sz="2800" b="1" i="1">
                <a:solidFill>
                  <a:srgbClr val="FFFF35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FFFF35"/>
                </a:solidFill>
                <a:latin typeface="Arial" charset="0"/>
              </a:rPr>
              <a:t>ớc: Hà Nội, Huế, Đà Nẵng, TP Hồ Chí Minh, Đà Lạt, Cần Th</a:t>
            </a:r>
            <a:r>
              <a:rPr lang="vi-VN" sz="2800" b="1" i="1">
                <a:solidFill>
                  <a:srgbClr val="FFFF35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FFFF35"/>
                </a:solidFill>
                <a:latin typeface="Arial" charset="0"/>
              </a:rPr>
              <a:t>. Mỗi thành phố có nét nổi bật, tiêu biểu riêng.</a:t>
            </a:r>
          </a:p>
          <a:p>
            <a:pPr algn="just">
              <a:spcBef>
                <a:spcPct val="32000"/>
              </a:spcBef>
              <a:buFontTx/>
              <a:buChar char="-"/>
            </a:pPr>
            <a:endParaRPr lang="en-US" sz="2800" b="1" i="1">
              <a:solidFill>
                <a:srgbClr val="FFFF35"/>
              </a:solidFill>
              <a:latin typeface="Arial" charset="0"/>
            </a:endParaRPr>
          </a:p>
        </p:txBody>
      </p:sp>
      <p:pic>
        <p:nvPicPr>
          <p:cNvPr id="20484" name="Picture 9" descr="ros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181600"/>
            <a:ext cx="12192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0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0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81000" y="736600"/>
            <a:ext cx="84582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    </a:t>
            </a:r>
            <a:endParaRPr lang="en-US" sz="3600" b="1">
              <a:solidFill>
                <a:schemeClr val="accent2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                                 </a:t>
            </a:r>
          </a:p>
          <a:p>
            <a:pPr algn="ctr">
              <a:spcBef>
                <a:spcPct val="20000"/>
              </a:spcBef>
              <a:tabLst>
                <a:tab pos="962025" algn="l"/>
              </a:tabLst>
            </a:pPr>
            <a:r>
              <a:rPr lang="en-US" sz="4000" b="1" u="sng">
                <a:solidFill>
                  <a:srgbClr val="0000FF"/>
                </a:solidFill>
                <a:latin typeface="Arial" charset="0"/>
              </a:rPr>
              <a:t>Địa lý</a:t>
            </a:r>
            <a:endParaRPr lang="en-US" sz="4000" u="sng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sz="4800" b="1">
                <a:solidFill>
                  <a:srgbClr val="FF3300"/>
                </a:solidFill>
                <a:latin typeface="Arial" charset="0"/>
              </a:rPr>
              <a:t>                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Bài  31 : Ôn tập.</a:t>
            </a: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endParaRPr lang="en-US" sz="2400">
              <a:solidFill>
                <a:srgbClr val="FF3300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tabLst>
                <a:tab pos="962025" algn="l"/>
              </a:tabLst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Hoạt động 1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rgbClr val="FFFF35"/>
                </a:solidFill>
                <a:latin typeface="Arial" charset="0"/>
              </a:rPr>
              <a:t>Du lịch vòng quanh </a:t>
            </a:r>
            <a:r>
              <a:rPr lang="vi-VN" sz="3600" b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FF35"/>
                </a:solidFill>
                <a:latin typeface="Arial" charset="0"/>
              </a:rPr>
              <a:t>ất n</a:t>
            </a:r>
            <a:r>
              <a:rPr lang="vi-VN" sz="3600" b="1">
                <a:solidFill>
                  <a:srgbClr val="FFFF35"/>
                </a:solidFill>
                <a:latin typeface="Arial" charset="0"/>
              </a:rPr>
              <a:t>ư</a:t>
            </a:r>
            <a:r>
              <a:rPr lang="en-US" sz="3600" b="1">
                <a:solidFill>
                  <a:srgbClr val="FFFF35"/>
                </a:solidFill>
                <a:latin typeface="Arial" charset="0"/>
              </a:rPr>
              <a:t>ớc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”.</a:t>
            </a:r>
            <a:endParaRPr lang="vi-VN" sz="360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0" y="-158750"/>
            <a:ext cx="9144000" cy="7016750"/>
            <a:chOff x="0" y="192"/>
            <a:chExt cx="5760" cy="3936"/>
          </a:xfrm>
        </p:grpSpPr>
        <p:grpSp>
          <p:nvGrpSpPr>
            <p:cNvPr id="3076" name="Group 7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79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0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7" name="Picture 10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169863" y="-215900"/>
            <a:ext cx="9463088" cy="7200900"/>
            <a:chOff x="0" y="192"/>
            <a:chExt cx="5760" cy="3936"/>
          </a:xfrm>
        </p:grpSpPr>
        <p:grpSp>
          <p:nvGrpSpPr>
            <p:cNvPr id="21509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2" name="Picture 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3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0" name="Picture 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7" name="Picture 9" descr="Hoa dep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8" name="WordArt 12"/>
          <p:cNvSpPr>
            <a:spLocks noChangeArrowheads="1" noChangeShapeType="1" noTextEdit="1"/>
          </p:cNvSpPr>
          <p:nvPr/>
        </p:nvSpPr>
        <p:spPr bwMode="auto">
          <a:xfrm rot="-243101">
            <a:off x="685800" y="762000"/>
            <a:ext cx="7546975" cy="3200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2819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Chân thành cảm ơn</a:t>
            </a:r>
          </a:p>
          <a:p>
            <a:pPr algn="ctr"/>
            <a:r>
              <a:rPr lang="vi-VN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quý thầy cô cùng các em học sinh</a:t>
            </a:r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4101" name="Group 1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104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2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1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228600" y="-1787525"/>
            <a:ext cx="8610600" cy="871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spcBef>
                <a:spcPct val="20000"/>
              </a:spcBef>
            </a:pPr>
            <a:endParaRPr lang="es-MX" b="1">
              <a:solidFill>
                <a:srgbClr val="FF3300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endParaRPr lang="es-MX" b="1">
              <a:solidFill>
                <a:srgbClr val="FF3300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endParaRPr lang="es-MX" b="1">
              <a:solidFill>
                <a:srgbClr val="FF3300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endParaRPr lang="es-MX" b="1">
              <a:solidFill>
                <a:srgbClr val="FF3300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r>
              <a:rPr lang="es-MX" b="1">
                <a:solidFill>
                  <a:srgbClr val="FF3300"/>
                </a:solidFill>
                <a:latin typeface="Arial" charset="0"/>
              </a:rPr>
              <a:t>*Điền vào lược đồ tên 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+ Hoàng Liên S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n          </a:t>
            </a:r>
          </a:p>
          <a:p>
            <a:pPr indent="228600" algn="just">
              <a:spcBef>
                <a:spcPct val="20000"/>
              </a:spcBef>
            </a:pP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+ Đỉnh núi Phan - xi-  p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FF35"/>
                </a:solidFill>
                <a:latin typeface="Arial" charset="0"/>
              </a:rPr>
              <a:t>ng</a:t>
            </a:r>
            <a:endParaRPr lang="en-US" sz="2400">
              <a:solidFill>
                <a:srgbClr val="FFFF35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+ Đồng bằng Bắc Bộ  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 + Các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ồng bằng duyên hải Miền Trung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+ Các cao nguyên ở Tây Nguyên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+ Đồng bằng Nam Bộ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+ Một số thành phố lớn ( Hà Nội, 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   Hải Phòng, Huế, Đà Nẵng, TPHCM,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Cần Th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ơ</a:t>
            </a: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 )</a:t>
            </a:r>
          </a:p>
          <a:p>
            <a:pPr indent="228600" algn="just">
              <a:spcBef>
                <a:spcPct val="20000"/>
              </a:spcBef>
            </a:pP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+ biển Đông, các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ảo và quần </a:t>
            </a:r>
            <a:r>
              <a:rPr lang="vi-VN" sz="2400" b="1" i="1">
                <a:solidFill>
                  <a:srgbClr val="FFFF35"/>
                </a:solidFill>
                <a:latin typeface="Arial" charset="0"/>
              </a:rPr>
              <a:t>đ</a:t>
            </a:r>
            <a:r>
              <a:rPr lang="fr-FR" sz="2400" b="1" i="1">
                <a:solidFill>
                  <a:srgbClr val="FFFF35"/>
                </a:solidFill>
                <a:latin typeface="Arial" charset="0"/>
              </a:rPr>
              <a:t>ảo chính...</a:t>
            </a:r>
          </a:p>
          <a:p>
            <a:pPr indent="228600" algn="just">
              <a:spcBef>
                <a:spcPct val="20000"/>
              </a:spcBef>
            </a:pPr>
            <a:endParaRPr lang="fr-FR" sz="2400" b="1" i="1">
              <a:solidFill>
                <a:srgbClr val="FFFF35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endParaRPr lang="en-US" sz="2400">
              <a:solidFill>
                <a:srgbClr val="FFFF35"/>
              </a:solidFill>
              <a:latin typeface="Arial" charset="0"/>
            </a:endParaRPr>
          </a:p>
          <a:p>
            <a:pPr indent="228600" algn="just">
              <a:spcBef>
                <a:spcPct val="20000"/>
              </a:spcBef>
            </a:pPr>
            <a:endParaRPr lang="en-US" sz="2400">
              <a:solidFill>
                <a:srgbClr val="FFFF35"/>
              </a:solidFill>
            </a:endParaRPr>
          </a:p>
        </p:txBody>
      </p:sp>
      <p:pic>
        <p:nvPicPr>
          <p:cNvPr id="4100" name="Picture 25" descr="HienThi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"/>
            <a:ext cx="312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Hãy chỉ vào bảng </a:t>
            </a:r>
            <a:r>
              <a:rPr lang="vi-VN" smtClean="0"/>
              <a:t>đ</a:t>
            </a:r>
            <a:r>
              <a:rPr lang="en-US" smtClean="0"/>
              <a:t>ồ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FFFF35"/>
                </a:solidFill>
              </a:rPr>
              <a:t>+ Hoàng Liên S</a:t>
            </a:r>
            <a:r>
              <a:rPr lang="vi-VN" sz="2400" b="1" i="1" smtClean="0">
                <a:solidFill>
                  <a:srgbClr val="FFFF35"/>
                </a:solidFill>
              </a:rPr>
              <a:t>ơ</a:t>
            </a:r>
            <a:r>
              <a:rPr lang="en-US" sz="2400" b="1" i="1" smtClean="0">
                <a:solidFill>
                  <a:srgbClr val="FFFF35"/>
                </a:solidFill>
              </a:rPr>
              <a:t>n          </a:t>
            </a:r>
          </a:p>
          <a:p>
            <a:pPr eaLnBrk="1" hangingPunct="1">
              <a:buFontTx/>
              <a:buNone/>
            </a:pPr>
            <a:r>
              <a:rPr lang="en-US" sz="2400" b="1" i="1" smtClean="0">
                <a:solidFill>
                  <a:srgbClr val="FFFF35"/>
                </a:solidFill>
              </a:rPr>
              <a:t>+ Đỉnh núi Phan - xi-  p</a:t>
            </a:r>
            <a:r>
              <a:rPr lang="vi-VN" sz="2400" b="1" i="1" smtClean="0">
                <a:solidFill>
                  <a:srgbClr val="FFFF35"/>
                </a:solidFill>
              </a:rPr>
              <a:t>ă</a:t>
            </a:r>
            <a:r>
              <a:rPr lang="en-US" sz="2400" b="1" i="1" smtClean="0">
                <a:solidFill>
                  <a:srgbClr val="FFFF35"/>
                </a:solidFill>
              </a:rPr>
              <a:t>ng</a:t>
            </a:r>
            <a:endParaRPr lang="en-US" sz="2400" smtClean="0">
              <a:solidFill>
                <a:srgbClr val="FFFF35"/>
              </a:solidFill>
            </a:endParaRP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+ Đồng bằng Bắc Bộ  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+ Các </a:t>
            </a:r>
            <a:r>
              <a:rPr lang="vi-VN" sz="2400" b="1" i="1" smtClean="0">
                <a:solidFill>
                  <a:srgbClr val="FFFF35"/>
                </a:solidFill>
              </a:rPr>
              <a:t>đ</a:t>
            </a:r>
            <a:r>
              <a:rPr lang="fr-FR" sz="2400" b="1" i="1" smtClean="0">
                <a:solidFill>
                  <a:srgbClr val="FFFF35"/>
                </a:solidFill>
              </a:rPr>
              <a:t>ồng bằng duyên hải Miền Trung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+ Các cao nguyên ở Tây Nguyên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+ Đồng bằng Nam Bộ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+ Một số thành phố lớn ( Hà Nội, 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   Hải Phòng, Huế, Đà Nẵng, TPHCM,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   Cần Th</a:t>
            </a:r>
            <a:r>
              <a:rPr lang="vi-VN" sz="2400" b="1" i="1" smtClean="0">
                <a:solidFill>
                  <a:srgbClr val="FFFF35"/>
                </a:solidFill>
              </a:rPr>
              <a:t>ơ</a:t>
            </a:r>
            <a:r>
              <a:rPr lang="fr-FR" sz="2400" b="1" i="1" smtClean="0">
                <a:solidFill>
                  <a:srgbClr val="FFFF35"/>
                </a:solidFill>
              </a:rPr>
              <a:t> )</a:t>
            </a:r>
          </a:p>
          <a:p>
            <a:pPr eaLnBrk="1" hangingPunct="1">
              <a:buFontTx/>
              <a:buNone/>
            </a:pPr>
            <a:r>
              <a:rPr lang="fr-FR" sz="2400" b="1" i="1" smtClean="0">
                <a:solidFill>
                  <a:srgbClr val="FFFF35"/>
                </a:solidFill>
              </a:rPr>
              <a:t>+ biển Đông, các </a:t>
            </a:r>
            <a:r>
              <a:rPr lang="vi-VN" sz="2400" b="1" i="1" smtClean="0">
                <a:solidFill>
                  <a:srgbClr val="FFFF35"/>
                </a:solidFill>
              </a:rPr>
              <a:t>đ</a:t>
            </a:r>
            <a:r>
              <a:rPr lang="fr-FR" sz="2400" b="1" i="1" smtClean="0">
                <a:solidFill>
                  <a:srgbClr val="FFFF35"/>
                </a:solidFill>
              </a:rPr>
              <a:t>ảo và quần </a:t>
            </a:r>
            <a:r>
              <a:rPr lang="vi-VN" sz="2400" b="1" i="1" smtClean="0">
                <a:solidFill>
                  <a:srgbClr val="FFFF35"/>
                </a:solidFill>
              </a:rPr>
              <a:t>đ</a:t>
            </a:r>
            <a:r>
              <a:rPr lang="fr-FR" sz="2400" b="1" i="1" smtClean="0">
                <a:solidFill>
                  <a:srgbClr val="FFFF35"/>
                </a:solidFill>
              </a:rPr>
              <a:t>ảo chính...</a:t>
            </a:r>
          </a:p>
          <a:p>
            <a:pPr eaLnBrk="1" hangingPunct="1"/>
            <a:endParaRPr lang="fr-FR" sz="2400" b="1" i="1" smtClean="0">
              <a:solidFill>
                <a:srgbClr val="FFFF35"/>
              </a:solidFill>
            </a:endParaRPr>
          </a:p>
          <a:p>
            <a:pPr eaLnBrk="1" hangingPunct="1"/>
            <a:endParaRPr lang="en-US" sz="2400" smtClean="0">
              <a:latin typeface="VNI-Times" pitchFamily="2" charset="0"/>
            </a:endParaRPr>
          </a:p>
        </p:txBody>
      </p:sp>
      <p:pic>
        <p:nvPicPr>
          <p:cNvPr id="5124" name="Picture 4" descr="HienThiA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19200"/>
            <a:ext cx="312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6149" name="Group 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5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3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0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28600" y="1447800"/>
            <a:ext cx="8915400" cy="44053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Thảo luận theo nhóm 5: Chọn thành phố mà nhóm mình yêu thích nhất; chuẩn bị nội dung giới thiệu: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i="1">
                <a:solidFill>
                  <a:srgbClr val="FF3300"/>
                </a:solidFill>
                <a:latin typeface="Arial" charset="0"/>
              </a:rPr>
              <a:t>Nét nổi bật, </a:t>
            </a:r>
            <a:r>
              <a:rPr lang="vi-VN" sz="36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600" b="1" i="1">
                <a:solidFill>
                  <a:srgbClr val="FF3300"/>
                </a:solidFill>
                <a:latin typeface="Arial" charset="0"/>
              </a:rPr>
              <a:t>ặc </a:t>
            </a:r>
            <a:r>
              <a:rPr lang="vi-VN" sz="36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600" b="1" i="1">
                <a:solidFill>
                  <a:srgbClr val="FF3300"/>
                </a:solidFill>
                <a:latin typeface="Arial" charset="0"/>
              </a:rPr>
              <a:t>iểm tiêu biểu về tự nhiên,  con ng</a:t>
            </a:r>
            <a:r>
              <a:rPr lang="vi-VN" sz="36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600" b="1" i="1">
                <a:solidFill>
                  <a:srgbClr val="FF3300"/>
                </a:solidFill>
                <a:latin typeface="Arial" charset="0"/>
              </a:rPr>
              <a:t>ời của thành phố .</a:t>
            </a:r>
            <a:r>
              <a:rPr lang="en-US" sz="2400" i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30000"/>
              </a:spcBef>
            </a:pPr>
            <a:r>
              <a:rPr lang="en-US" i="1">
                <a:solidFill>
                  <a:schemeClr val="bg1"/>
                </a:solidFill>
                <a:latin typeface="Arial" charset="0"/>
              </a:rPr>
              <a:t>Thành phố Hồ Chí Minh, thành phố Đà Lạt, thành phố Huế, thủ </a:t>
            </a:r>
            <a:r>
              <a:rPr lang="vi-VN" i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i="1">
                <a:solidFill>
                  <a:schemeClr val="bg1"/>
                </a:solidFill>
                <a:latin typeface="Arial" charset="0"/>
              </a:rPr>
              <a:t>ô Hà Nội</a:t>
            </a:r>
          </a:p>
          <a:p>
            <a:pPr algn="just">
              <a:spcBef>
                <a:spcPct val="30000"/>
              </a:spcBef>
            </a:pPr>
            <a:endParaRPr lang="en-US">
              <a:solidFill>
                <a:schemeClr val="accent2"/>
              </a:solidFill>
              <a:latin typeface="Arial" charset="0"/>
            </a:endParaRPr>
          </a:p>
          <a:p>
            <a:pPr algn="just">
              <a:spcBef>
                <a:spcPct val="3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      </a:t>
            </a:r>
            <a:endParaRPr lang="en-US" sz="2400" b="1" i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Hoạt động 2 </a:t>
            </a:r>
            <a:r>
              <a:rPr lang="en-US" i="1">
                <a:solidFill>
                  <a:srgbClr val="FFFF35"/>
                </a:solidFill>
                <a:latin typeface="Arial" charset="0"/>
              </a:rPr>
              <a:t>“ </a:t>
            </a:r>
            <a:r>
              <a:rPr lang="en-US" b="1" i="1">
                <a:solidFill>
                  <a:srgbClr val="FFFF35"/>
                </a:solidFill>
                <a:latin typeface="Arial" charset="0"/>
              </a:rPr>
              <a:t>Tập làm h</a:t>
            </a:r>
            <a:r>
              <a:rPr lang="vi-VN" b="1" i="1">
                <a:solidFill>
                  <a:srgbClr val="FFFF35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FFFF35"/>
                </a:solidFill>
                <a:latin typeface="Arial" charset="0"/>
              </a:rPr>
              <a:t>ớng dẫn viên du lịch”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810000" cy="28956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00FF"/>
                </a:solidFill>
              </a:rPr>
              <a:t> </a:t>
            </a:r>
            <a:br>
              <a:rPr lang="en-US" sz="2800" b="1" smtClean="0">
                <a:solidFill>
                  <a:srgbClr val="0000FF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/>
            </a:r>
            <a:br>
              <a:rPr lang="en-US" sz="2800" b="1" smtClean="0">
                <a:solidFill>
                  <a:srgbClr val="0000FF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/>
            </a:r>
            <a:br>
              <a:rPr lang="en-US" sz="2800" b="1" smtClean="0">
                <a:solidFill>
                  <a:srgbClr val="0000FF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/>
            </a:r>
            <a:br>
              <a:rPr lang="en-US" sz="2800" b="1" smtClean="0">
                <a:solidFill>
                  <a:srgbClr val="0000FF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/>
            </a:r>
            <a:br>
              <a:rPr lang="en-US" sz="2800" b="1" smtClean="0">
                <a:solidFill>
                  <a:srgbClr val="0000FF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/>
            </a:r>
            <a:br>
              <a:rPr lang="en-US" sz="2800" b="1" smtClean="0">
                <a:solidFill>
                  <a:srgbClr val="0000FF"/>
                </a:solidFill>
              </a:rPr>
            </a:br>
            <a:endParaRPr lang="en-US" sz="2800" b="1" smtClean="0">
              <a:solidFill>
                <a:schemeClr val="tx1"/>
              </a:solidFill>
            </a:endParaRPr>
          </a:p>
        </p:txBody>
      </p:sp>
      <p:pic>
        <p:nvPicPr>
          <p:cNvPr id="7171" name="Picture 5" descr="HienThiA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"/>
            <a:ext cx="449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7174" name="Group 7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7177" name="Picture 8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9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5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304800" y="430213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Đại diện các nhóm lên 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tham gia trò ch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i,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giới thiệu:</a:t>
            </a:r>
            <a:r>
              <a:rPr lang="en-US" b="1">
                <a:latin typeface="Arial" charset="0"/>
              </a:rPr>
              <a:t/>
            </a:r>
            <a:br>
              <a:rPr lang="en-US" b="1">
                <a:latin typeface="Arial" charset="0"/>
              </a:rPr>
            </a:br>
            <a:r>
              <a:rPr lang="en-US">
                <a:latin typeface="Arial" charset="0"/>
              </a:rPr>
              <a:t>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Nét nổi bật, </a:t>
            </a:r>
            <a:r>
              <a:rPr lang="vi-VN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ặc </a:t>
            </a:r>
            <a:r>
              <a:rPr lang="vi-VN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iểm </a:t>
            </a:r>
            <a:br>
              <a:rPr lang="en-US" b="1" i="1">
                <a:solidFill>
                  <a:srgbClr val="FF3300"/>
                </a:solidFill>
                <a:latin typeface="Arial" charset="0"/>
              </a:rPr>
            </a:br>
            <a:r>
              <a:rPr lang="en-US" b="1" i="1">
                <a:solidFill>
                  <a:srgbClr val="FF3300"/>
                </a:solidFill>
                <a:latin typeface="Arial" charset="0"/>
              </a:rPr>
              <a:t>tiêu biểu về tự nhiên, </a:t>
            </a:r>
            <a:br>
              <a:rPr lang="en-US" b="1" i="1">
                <a:solidFill>
                  <a:srgbClr val="FF3300"/>
                </a:solidFill>
                <a:latin typeface="Arial" charset="0"/>
              </a:rPr>
            </a:br>
            <a:r>
              <a:rPr lang="en-US" b="1" i="1">
                <a:solidFill>
                  <a:srgbClr val="FF3300"/>
                </a:solidFill>
                <a:latin typeface="Arial" charset="0"/>
              </a:rPr>
              <a:t>con ng</a:t>
            </a:r>
            <a:r>
              <a:rPr lang="vi-VN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ời của thành phố.</a:t>
            </a:r>
            <a:r>
              <a:rPr lang="en-US" b="1" i="1"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Kết hợp chỉ bản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ồ 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vị trí thành phố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FFFF66"/>
                </a:solidFill>
              </a:rPr>
              <a:t>MỘT SỐ HÌNH ẢNH TIÊU BIỂU VỀ THỦ ĐÔ HÀ NỘI</a:t>
            </a:r>
            <a:endParaRPr lang="en-US" sz="3200" b="1" smtClean="0">
              <a:solidFill>
                <a:srgbClr val="FFFF66"/>
              </a:solidFill>
            </a:endParaRPr>
          </a:p>
        </p:txBody>
      </p:sp>
      <p:pic>
        <p:nvPicPr>
          <p:cNvPr id="8195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05225"/>
            <a:ext cx="4343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8382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648200" y="990600"/>
            <a:ext cx="195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CHÙA MỘT CỘT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4724400" y="38862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VĂN MIẾU QUỐC TỬ GIÁM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0" y="3810000"/>
            <a:ext cx="276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THÁP RÙA – HỒ G</a:t>
            </a:r>
            <a:r>
              <a:rPr lang="vi-VN" sz="18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76200" y="1011238"/>
            <a:ext cx="256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66"/>
                </a:solidFill>
                <a:latin typeface="Arial" charset="0"/>
              </a:rPr>
              <a:t>LĂNG CHỦ TỊCH HCM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/>
      <p:bldP spid="164875" grpId="0"/>
      <p:bldP spid="1648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66"/>
                </a:solidFill>
              </a:rPr>
              <a:t>MỘT</a:t>
            </a:r>
            <a:r>
              <a:rPr lang="en-US" sz="2400" b="1" smtClean="0">
                <a:solidFill>
                  <a:srgbClr val="FFFF35"/>
                </a:solidFill>
              </a:rPr>
              <a:t> </a:t>
            </a:r>
            <a:r>
              <a:rPr lang="en-US" sz="2800" smtClean="0">
                <a:solidFill>
                  <a:srgbClr val="FFFF66"/>
                </a:solidFill>
              </a:rPr>
              <a:t>SỐ HÌNH ẢNH TIÊU BIỂU VỀ TP HUẾ</a:t>
            </a:r>
          </a:p>
        </p:txBody>
      </p:sp>
      <p:pic>
        <p:nvPicPr>
          <p:cNvPr id="9219" name="Picture 4" descr="hu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h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u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hu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8100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838200" y="762000"/>
            <a:ext cx="210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ĐIỆN THÁI HOÀ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5532438" y="914400"/>
            <a:ext cx="1979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ĐẠI NỘI – HUẾ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306388" y="6049963"/>
            <a:ext cx="281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Arial" charset="0"/>
              </a:rPr>
              <a:t>CẦU TRÀNG TIỀN</a:t>
            </a: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5029200" y="6126163"/>
            <a:ext cx="2636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CHÙA THIÊN MỤ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7" grpId="0"/>
      <p:bldP spid="165898" grpId="0"/>
      <p:bldP spid="165899" grpId="0"/>
      <p:bldP spid="1659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66"/>
                </a:solidFill>
              </a:rPr>
              <a:t>MỘT SỐ HÌNH ẢNH TIÊU BIỂU VỀ TP ĐÀ NẴNG</a:t>
            </a:r>
            <a:r>
              <a:rPr lang="en-US" sz="2400" b="1" smtClean="0">
                <a:solidFill>
                  <a:srgbClr val="FFFF35"/>
                </a:solidFill>
              </a:rPr>
              <a:t>.</a:t>
            </a:r>
          </a:p>
        </p:txBody>
      </p:sp>
      <p:pic>
        <p:nvPicPr>
          <p:cNvPr id="10243" name="Picture 4" descr="d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d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96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4495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d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096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28600" y="35814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Arial" charset="0"/>
              </a:rPr>
              <a:t>CẦU SÔNG HÀN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</a:rPr>
              <a:t>(ban 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êm)</a:t>
            </a:r>
            <a:endParaRPr lang="en-US" sz="2400">
              <a:latin typeface="Arial" charset="0"/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0" y="6096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Arial" charset="0"/>
              </a:rPr>
              <a:t>CỤM DI TÍCH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Arial" charset="0"/>
              </a:rPr>
              <a:t>NGŨ HÀNH S</a:t>
            </a:r>
            <a:r>
              <a:rPr lang="vi-VN" sz="180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1800">
                <a:solidFill>
                  <a:srgbClr val="FFFF00"/>
                </a:solidFill>
                <a:latin typeface="Arial" charset="0"/>
              </a:rPr>
              <a:t>N</a:t>
            </a:r>
            <a:endParaRPr lang="en-US" sz="1100">
              <a:latin typeface="Arial" charset="0"/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4648200" y="3657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Arial" charset="0"/>
              </a:rPr>
              <a:t>BÁN ĐẢO S</a:t>
            </a:r>
            <a:r>
              <a:rPr lang="vi-VN" sz="180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1800">
                <a:solidFill>
                  <a:srgbClr val="FFFF00"/>
                </a:solidFill>
                <a:latin typeface="Arial" charset="0"/>
              </a:rPr>
              <a:t>N TRÀ</a:t>
            </a:r>
            <a:endParaRPr lang="en-US" sz="1100">
              <a:latin typeface="Arial" charset="0"/>
            </a:endParaRP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4648200" y="609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NHÀ THỜ CHÍNH TOÀ</a:t>
            </a:r>
            <a:endParaRPr lang="en-US" sz="11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/>
      <p:bldP spid="166921" grpId="0"/>
      <p:bldP spid="166922" grpId="0"/>
      <p:bldP spid="1669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3501</TotalTime>
  <Words>1037</Words>
  <Application>Microsoft PowerPoint</Application>
  <PresentationFormat>On-screen Show (4:3)</PresentationFormat>
  <Paragraphs>179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.VnTime</vt:lpstr>
      <vt:lpstr>Arial</vt:lpstr>
      <vt:lpstr>VNI-Times</vt:lpstr>
      <vt:lpstr>Default Design</vt:lpstr>
      <vt:lpstr>Microsoft PowerPoint Slide</vt:lpstr>
      <vt:lpstr>Slide 1</vt:lpstr>
      <vt:lpstr>Slide 2</vt:lpstr>
      <vt:lpstr>Slide 3</vt:lpstr>
      <vt:lpstr>Hãy chỉ vào bảng đồ </vt:lpstr>
      <vt:lpstr>Slide 5</vt:lpstr>
      <vt:lpstr>       </vt:lpstr>
      <vt:lpstr>MỘT SỐ HÌNH ẢNH TIÊU BIỂU VỀ THỦ ĐÔ HÀ NỘI</vt:lpstr>
      <vt:lpstr>MỘT SỐ HÌNH ẢNH TIÊU BIỂU VỀ TP HUẾ</vt:lpstr>
      <vt:lpstr>MỘT SỐ HÌNH ẢNH TIÊU BIỂU VỀ TP ĐÀ NẴNG.</vt:lpstr>
      <vt:lpstr>MỘT SỐ HÌNH ẢNH TIÊU BIỂU VỀ TP HCM.</vt:lpstr>
      <vt:lpstr>MỘT SỐ HÌNH ẢNH TIÊU BIỂU VỀ TP ĐÀ LẠT</vt:lpstr>
      <vt:lpstr>MỘT SỐ HÌNH ẢNH TIÊU BIỂU VỀ TP CẦN THƠ</vt:lpstr>
      <vt:lpstr>Slide 13</vt:lpstr>
      <vt:lpstr>Slide 14</vt:lpstr>
      <vt:lpstr>Hoạt động 3: Một số hoạt động sản xuất chính ở các vùng Hãy ghép các ý ở cột A với cột B cho phù hợp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gi¶ng §Þa LÝ líp 5   ThiÕt kÕ gi¶ng d¹y: NguyÔn ThÞ HiÕu Sinh viªn khoa : GD TiÓu Häc Tr­êng : C§SP H¶i D­¬ng</dc:title>
  <dc:creator>dong</dc:creator>
  <cp:lastModifiedBy>CSTeam</cp:lastModifiedBy>
  <cp:revision>677</cp:revision>
  <dcterms:created xsi:type="dcterms:W3CDTF">2004-01-03T15:08:06Z</dcterms:created>
  <dcterms:modified xsi:type="dcterms:W3CDTF">2016-06-30T02:21:29Z</dcterms:modified>
</cp:coreProperties>
</file>