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6" r:id="rId2"/>
    <p:sldId id="258" r:id="rId3"/>
    <p:sldId id="262" r:id="rId4"/>
    <p:sldId id="261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8000"/>
    <a:srgbClr val="3333CC"/>
    <a:srgbClr val="FF0066"/>
    <a:srgbClr val="CC0099"/>
    <a:srgbClr val="800000"/>
    <a:srgbClr val="003399"/>
    <a:srgbClr val="FF33CC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411" autoAdjust="0"/>
    <p:restoredTop sz="94660"/>
  </p:normalViewPr>
  <p:slideViewPr>
    <p:cSldViewPr>
      <p:cViewPr varScale="1">
        <p:scale>
          <a:sx n="38" d="100"/>
          <a:sy n="38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C858A-A253-48E7-9DB0-BFA052E96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98387-8069-44BE-B53E-A7CC8D4D0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F16C9-A85E-4D5D-8318-8CD68EB9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0BFC6-B8E6-4A19-8701-74A1FCC1F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670A4-E814-4C96-9E48-AA1039A86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662B6-3F8E-45EE-8982-7E920145C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7CA4A-961A-4CB8-8EB7-ECC52ED62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8233-8F75-4DD0-984E-852745FA2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7D01D-490B-4FA9-ACD6-DEFCF4C36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7DB7C-40ED-4C73-B603-16A9CCC83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EF997-46F0-4446-AFEC-F83724E72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218BA45-F808-4892-AF7E-F11D089A4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458200" cy="2438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CC3300"/>
                </a:solidFill>
                <a:latin typeface="Arial"/>
              </a:rPr>
              <a:t/>
            </a:r>
            <a:br>
              <a:rPr lang="en-US" sz="2400" dirty="0" smtClean="0">
                <a:solidFill>
                  <a:srgbClr val="CC3300"/>
                </a:solidFill>
                <a:latin typeface="Arial"/>
              </a:rPr>
            </a:br>
            <a:r>
              <a:rPr lang="en-US" sz="2400" dirty="0" err="1" smtClean="0">
                <a:solidFill>
                  <a:srgbClr val="CC3300"/>
                </a:solidFill>
                <a:latin typeface="Arial"/>
              </a:rPr>
              <a:t>Chính</a:t>
            </a:r>
            <a:r>
              <a:rPr lang="en-US" sz="2400" dirty="0" smtClean="0">
                <a:solidFill>
                  <a:srgbClr val="CC3300"/>
                </a:solidFill>
                <a:latin typeface="Arial"/>
              </a:rPr>
              <a:t> </a:t>
            </a:r>
            <a:r>
              <a:rPr lang="en-US" sz="2400" dirty="0" err="1" smtClean="0">
                <a:solidFill>
                  <a:srgbClr val="CC3300"/>
                </a:solidFill>
                <a:latin typeface="Arial"/>
              </a:rPr>
              <a:t>tả</a:t>
            </a:r>
            <a:r>
              <a:rPr lang="en-US" dirty="0" smtClean="0">
                <a:solidFill>
                  <a:srgbClr val="CC33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CC3300"/>
                </a:solidFill>
                <a:latin typeface="Arial"/>
              </a:rPr>
            </a:br>
            <a:r>
              <a:rPr lang="en-US" dirty="0" err="1" smtClean="0">
                <a:solidFill>
                  <a:srgbClr val="CC3300"/>
                </a:solidFill>
                <a:latin typeface="Arial"/>
              </a:rPr>
              <a:t>Thắng</a:t>
            </a:r>
            <a:r>
              <a:rPr lang="en-US" dirty="0" smtClean="0">
                <a:solidFill>
                  <a:srgbClr val="CC3300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CC3300"/>
                </a:solidFill>
                <a:latin typeface="Arial"/>
              </a:rPr>
              <a:t>biển</a:t>
            </a:r>
            <a:endParaRPr lang="en-US" dirty="0" smtClean="0">
              <a:latin typeface="Arial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4025" y="2743200"/>
            <a:ext cx="84582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CC3300"/>
                </a:solidFill>
                <a:latin typeface="Arial"/>
              </a:rPr>
              <a:t> (</a:t>
            </a:r>
            <a:r>
              <a:rPr lang="en-US" b="1" smtClean="0">
                <a:solidFill>
                  <a:srgbClr val="CC3300"/>
                </a:solidFill>
                <a:latin typeface="Arial"/>
              </a:rPr>
              <a:t>Từ đầu đến quyết tâm chống giữ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CC3300"/>
                </a:solidFill>
                <a:latin typeface="Arial"/>
              </a:rPr>
              <a:t>   Cho học sinh hát tập thể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229600" cy="3992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FF0066"/>
                </a:solidFill>
                <a:latin typeface="Arial"/>
              </a:rPr>
              <a:t>Làm việc cá nhân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solidFill>
                <a:srgbClr val="FF0066"/>
              </a:solidFill>
              <a:latin typeface="Arial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Học sinh viết bảng con từ :tức giận ,treo cổ , nghiêm nghị ,nhốt chuồng 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solidFill>
                <a:srgbClr val="CC0099"/>
              </a:solidFill>
              <a:latin typeface="Arial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 Giáo viên Đọc đoạn viết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CC3300"/>
                </a:solidFill>
                <a:latin typeface="Arial"/>
              </a:rPr>
              <a:t>HƯỚNG DẪN VIẾT CHÍNH TẢ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763000" cy="4678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          </a:t>
            </a:r>
            <a:r>
              <a:rPr lang="en-US" sz="2400" smtClean="0">
                <a:solidFill>
                  <a:srgbClr val="CC0099"/>
                </a:solidFill>
                <a:latin typeface="Arial"/>
              </a:rPr>
              <a:t>Mặt trời lên cao dần.Gió đã bắt đầu mạnh .Gió lên, nước biển càng dữ .Khoảng mênh mông ầm ĩ càng lang rộng mãi vào.Biển cả muốn nuốt tươi con đê mỏng manh như con mập đớp con cá chim nhỏ bé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>
                <a:solidFill>
                  <a:srgbClr val="CC0099"/>
                </a:solidFill>
                <a:latin typeface="Arial"/>
              </a:rPr>
              <a:t>     Một tiếng ào dữ dội .Như một đàn cá voi lớn , sóng trào qua những cây vẹt cao nhất , vụt vào thân đê rào rào .Một cuộc vật lộn dữ dội diễn ra.Một bên là biển,là gió,trong cơn dữ điên cuồng . Một bên là hàng ngàn người với hai bàn tay và những dụng cụ thô sơ , tinh thần quyết tâm chống giữ .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3048000" y="1828800"/>
            <a:ext cx="10668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1447800" y="2133600"/>
            <a:ext cx="10668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3276600" y="2438400"/>
            <a:ext cx="12192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4876800" y="3505200"/>
            <a:ext cx="9906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447800" y="3810000"/>
            <a:ext cx="9906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219200" y="4191000"/>
            <a:ext cx="14478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  <p:bldP spid="9225" grpId="0" animBg="1"/>
      <p:bldP spid="9226" grpId="0" animBg="1"/>
      <p:bldP spid="9227" grpId="0" animBg="1"/>
      <p:bldP spid="92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CC3300"/>
                </a:solidFill>
                <a:latin typeface="Arial"/>
              </a:rPr>
              <a:t>HƯỚNG DẪN VIẾT BẢNG CON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19313"/>
            <a:ext cx="8229600" cy="353377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solidFill>
                <a:srgbClr val="CC0099"/>
              </a:solidFill>
              <a:latin typeface="Arial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Học sinh viết bảng con các từ 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 Cao dần, càng dữ, nuốt tươi, vụt vào, vật lộn, điên cuồng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latin typeface="Arial"/>
              </a:rPr>
              <a:t>BÀI TẬP</a:t>
            </a:r>
            <a:r>
              <a:rPr lang="en-US" smtClean="0">
                <a:latin typeface="Arial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BÀI 1/ ĐIỀN VÀO CHỖ TRỐNG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Chọn b : Tiếng có vần in hay inh?</a:t>
            </a:r>
          </a:p>
          <a:p>
            <a:pPr eaLnBrk="1" hangingPunct="1">
              <a:buFontTx/>
              <a:buChar char="-"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Lung ........, - giữ ...........- bình ............,</a:t>
            </a:r>
          </a:p>
          <a:p>
            <a:pPr eaLnBrk="1" hangingPunct="1">
              <a:buFontTx/>
              <a:buChar char="-"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- nhường ............,- rung .........,- thầm .......,</a:t>
            </a:r>
          </a:p>
          <a:p>
            <a:pPr eaLnBrk="1" hangingPunct="1">
              <a:buFontTx/>
              <a:buChar char="-"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Lặng ........., - học ...........,-gia .........,</a:t>
            </a:r>
          </a:p>
          <a:p>
            <a:pPr eaLnBrk="1" hangingPunct="1">
              <a:buFontTx/>
              <a:buChar char="-"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Thông...........</a:t>
            </a:r>
          </a:p>
          <a:p>
            <a:pPr eaLnBrk="1" hangingPunct="1">
              <a:defRPr/>
            </a:pPr>
            <a:endParaRPr lang="en-US" smtClean="0">
              <a:solidFill>
                <a:srgbClr val="CC0099"/>
              </a:solidFill>
              <a:latin typeface="Arial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600200" y="2743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  <a:latin typeface="Arial" charset="0"/>
              </a:rPr>
              <a:t>l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inh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886200" y="2743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g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ìn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553200" y="27432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m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inh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524000" y="434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th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inh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962400" y="44196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s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inh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209800" y="32766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Nh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ịn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257800" y="32766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r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inh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33400" y="38100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8000"/>
                </a:solidFill>
                <a:latin typeface="Arial" charset="0"/>
              </a:rPr>
              <a:t>kín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248400" y="4419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ình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1828800" y="49530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t</a:t>
            </a:r>
            <a:r>
              <a:rPr lang="en-US" sz="3200">
                <a:solidFill>
                  <a:srgbClr val="008000"/>
                </a:solidFill>
                <a:latin typeface="Arial" charset="0"/>
              </a:rPr>
              <a:t>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27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latin typeface="Arial"/>
              </a:rPr>
              <a:t>CHUẨN BỊ BÀI SAU</a:t>
            </a:r>
            <a:r>
              <a:rPr lang="en-US" smtClean="0">
                <a:latin typeface="Arial"/>
              </a:rPr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  <a:p>
            <a:pPr eaLnBrk="1" hangingPunct="1">
              <a:defRPr/>
            </a:pPr>
            <a:endParaRPr lang="en-US" smtClean="0">
              <a:latin typeface="Arial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HỌC THUỘC LÒNG BÀI “ BÀI THƠ VỀ TIỂU ĐỘI XE KHÔNG KÍNH ”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0099"/>
                </a:solidFill>
                <a:latin typeface="Arial"/>
              </a:rPr>
              <a:t>3 KHỔ THƠ CUỐI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507</TotalTime>
  <Words>275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Calibri</vt:lpstr>
      <vt:lpstr>Textured</vt:lpstr>
      <vt:lpstr> Chính tả Thắng biển</vt:lpstr>
      <vt:lpstr>   Cho học sinh hát tập thể </vt:lpstr>
      <vt:lpstr>HƯỚNG DẪN VIẾT CHÍNH TẢ </vt:lpstr>
      <vt:lpstr>HƯỚNG DẪN VIẾT BẢNG CON  </vt:lpstr>
      <vt:lpstr>BÀI TẬP </vt:lpstr>
      <vt:lpstr>CHUẨN BỊ BÀI SAU </vt:lpstr>
    </vt:vector>
  </TitlesOfParts>
  <Company> 24 Mau Than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Kính chào các thầy cô cùng các em học sinh </dc:title>
  <dc:creator>Lam P Lanh</dc:creator>
  <cp:lastModifiedBy>CSTeam</cp:lastModifiedBy>
  <cp:revision>111</cp:revision>
  <dcterms:created xsi:type="dcterms:W3CDTF">2010-02-05T21:56:48Z</dcterms:created>
  <dcterms:modified xsi:type="dcterms:W3CDTF">2016-06-30T01:56:33Z</dcterms:modified>
</cp:coreProperties>
</file>