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77" r:id="rId3"/>
    <p:sldId id="314" r:id="rId4"/>
    <p:sldId id="322" r:id="rId5"/>
    <p:sldId id="331" r:id="rId6"/>
    <p:sldId id="318" r:id="rId7"/>
    <p:sldId id="332" r:id="rId8"/>
    <p:sldId id="330" r:id="rId9"/>
    <p:sldId id="272" r:id="rId10"/>
    <p:sldId id="304" r:id="rId11"/>
    <p:sldId id="306" r:id="rId12"/>
    <p:sldId id="307" r:id="rId13"/>
    <p:sldId id="308" r:id="rId14"/>
    <p:sldId id="29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33"/>
    <a:srgbClr val="FFFF00"/>
    <a:srgbClr val="FF00FF"/>
    <a:srgbClr val="99FF99"/>
    <a:srgbClr val="FF6600"/>
    <a:srgbClr val="FF0000"/>
    <a:srgbClr val="0000FF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21" autoAdjust="0"/>
    <p:restoredTop sz="88862" autoAdjust="0"/>
  </p:normalViewPr>
  <p:slideViewPr>
    <p:cSldViewPr>
      <p:cViewPr varScale="1">
        <p:scale>
          <a:sx n="43" d="100"/>
          <a:sy n="43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56607-8278-4643-B7DC-3E39DF252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C9558-CF15-402E-B564-286315352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5E6A-2703-4016-805D-F977E62D3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6CF81-9AA7-4BB8-9A66-A5E055601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64576-7AC4-457A-A7BD-3841F9A0C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F72CA-15A5-405D-97AF-22E77A19C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276A9-4E89-43F7-9343-E081F227B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894F7-9713-4E7C-AE54-AE3B09E76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D4F31-BDB8-4D54-B2B6-A96F0D3B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71725-36D2-44E7-83CB-F6B713420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32CA-3817-4A21-A0F4-85CF99DE1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DFF97C4-6675-4A55-8A34-F662E21F8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7543800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solidFill>
                  <a:schemeClr val="bg1"/>
                </a:solidFill>
                <a:latin typeface="Arial" charset="0"/>
              </a:rPr>
              <a:t>Chính tả</a:t>
            </a:r>
            <a:r>
              <a:rPr lang="en-US" sz="4000" b="1" i="1">
                <a:solidFill>
                  <a:schemeClr val="bg1"/>
                </a:solidFill>
                <a:latin typeface="Arial" charset="0"/>
              </a:rPr>
              <a:t>  </a:t>
            </a:r>
            <a:r>
              <a:rPr lang="en-US" sz="4000" b="1" i="1">
                <a:solidFill>
                  <a:schemeClr val="folHlink"/>
                </a:solidFill>
                <a:latin typeface="Arial" charset="0"/>
              </a:rPr>
              <a:t>( </a:t>
            </a:r>
            <a:r>
              <a:rPr lang="en-US" sz="4000" i="1">
                <a:solidFill>
                  <a:schemeClr val="folHlink"/>
                </a:solidFill>
                <a:latin typeface="Arial" charset="0"/>
              </a:rPr>
              <a:t>Nghe - viết</a:t>
            </a:r>
            <a:r>
              <a:rPr lang="en-US" sz="40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792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40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4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5486400" y="12954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143000" y="19812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6172200" y="44958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4267200" y="51054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371600" y="57150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Men-xen liền bảo:	</a:t>
            </a:r>
          </a:p>
          <a:p>
            <a:pPr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-Anh hãy thử  làm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ợc lại xem sao! Nghĩa là hãy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cả một n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m vẽ một    tranh, rồi bán nó trong một ngày. </a:t>
            </a:r>
          </a:p>
          <a:p>
            <a:pPr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			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Theo Nụ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Bác Học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7848600" y="27432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486400" y="1309688"/>
            <a:ext cx="457200" cy="9540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sĩ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295400" y="1905000"/>
            <a:ext cx="914400" cy="523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Đức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248400" y="4419600"/>
            <a:ext cx="9144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sung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267200" y="5029200"/>
            <a:ext cx="7620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sao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5638800"/>
            <a:ext cx="7620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bức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42" grpId="0" animBg="1"/>
      <p:bldP spid="69643" grpId="0" animBg="1"/>
      <p:bldP spid="69644" grpId="0" animBg="1"/>
      <p:bldP spid="696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lue_Sky_Flowers_HM030_35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754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latin typeface="Arial" charset="0"/>
              </a:rPr>
              <a:t>Chính tả</a:t>
            </a:r>
            <a:r>
              <a:rPr lang="en-US" sz="4000" b="1" i="1">
                <a:latin typeface="Arial" charset="0"/>
              </a:rPr>
              <a:t>  </a:t>
            </a:r>
            <a:r>
              <a:rPr lang="en-US" sz="4000" b="1" i="1">
                <a:solidFill>
                  <a:schemeClr val="folHlink"/>
                </a:solidFill>
                <a:latin typeface="Arial" charset="0"/>
              </a:rPr>
              <a:t>( </a:t>
            </a:r>
            <a:r>
              <a:rPr lang="en-US" sz="4000" i="1">
                <a:solidFill>
                  <a:schemeClr val="folHlink"/>
                </a:solidFill>
                <a:latin typeface="Arial" charset="0"/>
              </a:rPr>
              <a:t>Nghe-viết</a:t>
            </a:r>
            <a:r>
              <a:rPr lang="en-US" sz="40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914400" y="2590800"/>
            <a:ext cx="7315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>
                <a:latin typeface="Arial" charset="0"/>
              </a:rPr>
              <a:t>Kỳ sau</a:t>
            </a:r>
            <a:r>
              <a:rPr lang="en-US" sz="4400" b="1">
                <a:latin typeface="Arial" charset="0"/>
              </a:rPr>
              <a:t>: Ngắm tr</a:t>
            </a:r>
            <a:r>
              <a:rPr lang="vi-VN" sz="4400" b="1">
                <a:latin typeface="Arial" charset="0"/>
              </a:rPr>
              <a:t>ă</a:t>
            </a:r>
            <a:r>
              <a:rPr lang="en-US" sz="4400" b="1">
                <a:latin typeface="Arial" charset="0"/>
              </a:rPr>
              <a:t>ng                                			không </a:t>
            </a:r>
            <a:r>
              <a:rPr lang="vi-VN" sz="4400" b="1">
                <a:latin typeface="Arial" charset="0"/>
              </a:rPr>
              <a:t>đ</a:t>
            </a:r>
            <a:r>
              <a:rPr lang="en-US" sz="4400" b="1">
                <a:latin typeface="Arial" charset="0"/>
              </a:rPr>
              <a:t>ề</a:t>
            </a:r>
            <a:endParaRPr lang="en-US" sz="4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838200" y="16002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609600" y="164465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0" y="0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u="sng">
                <a:solidFill>
                  <a:schemeClr val="folHlink"/>
                </a:solidFill>
                <a:latin typeface="Arial" charset="0"/>
              </a:rPr>
              <a:t>Kiểm tra</a:t>
            </a:r>
          </a:p>
        </p:txBody>
      </p:sp>
      <p:sp>
        <p:nvSpPr>
          <p:cNvPr id="3075" name="Text Box 12"/>
          <p:cNvSpPr txBox="1">
            <a:spLocks noChangeArrowheads="1"/>
          </p:cNvSpPr>
          <p:nvPr/>
        </p:nvSpPr>
        <p:spPr bwMode="auto">
          <a:xfrm>
            <a:off x="2362200" y="0"/>
            <a:ext cx="556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13112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FFFF00"/>
                </a:solidFill>
                <a:latin typeface="Arial" charset="0"/>
              </a:rPr>
              <a:t>* Đoạn v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n kể cho chúng ta nghe chuyện gì?</a:t>
            </a:r>
            <a:endParaRPr lang="en-US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0" y="20574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 Kể về một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quốc rất buồn chán và tẻ nhạt vì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dân ở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ời.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0" y="0"/>
            <a:ext cx="6096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Arial" charset="0"/>
              </a:rPr>
              <a:t>B</a:t>
            </a:r>
            <a:endParaRPr lang="en-US" sz="2400">
              <a:latin typeface="Arial" charset="0"/>
            </a:endParaRPr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6400800" y="685800"/>
            <a:ext cx="2286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2133600" y="1295400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0" y="4572000"/>
            <a:ext cx="1219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0" y="5715000"/>
            <a:ext cx="1524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 animBg="1"/>
      <p:bldP spid="94214" grpId="0" animBg="1"/>
      <p:bldP spid="94214" grpId="1" animBg="1"/>
      <p:bldP spid="94215" grpId="0" animBg="1"/>
      <p:bldP spid="94215" grpId="1" animBg="1"/>
      <p:bldP spid="94216" grpId="0" animBg="1"/>
      <p:bldP spid="94216" grpId="1" animBg="1"/>
      <p:bldP spid="94217" grpId="0" animBg="1"/>
      <p:bldP spid="942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Chính </a:t>
            </a:r>
            <a:r>
              <a:rPr lang="en-US" sz="3200" i="1" u="sng">
                <a:solidFill>
                  <a:srgbClr val="FFFF00"/>
                </a:solidFill>
                <a:latin typeface="Arial" charset="0"/>
              </a:rPr>
              <a:t>tả</a:t>
            </a:r>
            <a:r>
              <a:rPr lang="en-US" sz="3200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3200" i="1">
                <a:solidFill>
                  <a:schemeClr val="bg1"/>
                </a:solidFill>
                <a:latin typeface="Arial" charset="0"/>
              </a:rPr>
              <a:t>(Nghe- viết</a:t>
            </a:r>
            <a:r>
              <a:rPr lang="en-US" sz="3200" b="1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85800" y="0"/>
            <a:ext cx="7543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  <a:latin typeface="Arial" charset="0"/>
              </a:rPr>
              <a:t>Thứ ba, </a:t>
            </a:r>
            <a:r>
              <a:rPr lang="en-US" sz="4000" b="1">
                <a:solidFill>
                  <a:schemeClr val="bg1"/>
                </a:solidFill>
              </a:rPr>
              <a:t>n</a:t>
            </a:r>
            <a:r>
              <a:rPr lang="en-US" sz="4000" b="1">
                <a:solidFill>
                  <a:schemeClr val="bg1"/>
                </a:solidFill>
                <a:latin typeface="Arial" charset="0"/>
              </a:rPr>
              <a:t>gày    tháng     n</a:t>
            </a:r>
            <a:r>
              <a:rPr lang="vi-VN" sz="4000" b="1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 b="1">
                <a:solidFill>
                  <a:schemeClr val="bg1"/>
                </a:solidFill>
                <a:latin typeface="Arial" charset="0"/>
              </a:rPr>
              <a:t>m 201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1752600" y="22860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…lỗi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  <a:r>
              <a:rPr lang="en-US" sz="3600">
                <a:latin typeface="Arial" charset="0"/>
              </a:rPr>
              <a:t> </a:t>
            </a:r>
            <a:endParaRPr lang="en-US" sz="36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1981200" y="2514600"/>
            <a:ext cx="7162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-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quốc, kinh khủng, rầu rĩ, lạo xạo.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Chính </a:t>
            </a:r>
            <a:r>
              <a:rPr lang="en-US" sz="3200" i="1" u="sng">
                <a:solidFill>
                  <a:srgbClr val="FFFF00"/>
                </a:solidFill>
                <a:latin typeface="Arial" charset="0"/>
              </a:rPr>
              <a:t>tả</a:t>
            </a:r>
            <a:r>
              <a:rPr lang="en-US" sz="3200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3200" i="1">
                <a:solidFill>
                  <a:schemeClr val="folHlink"/>
                </a:solidFill>
                <a:latin typeface="Arial" charset="0"/>
              </a:rPr>
              <a:t>(Nghe- viết</a:t>
            </a:r>
            <a:r>
              <a:rPr lang="en-US" sz="32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1752600" y="22860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600200" y="1905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…lỗi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0" y="1295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  <a:r>
              <a:rPr lang="en-US" sz="3600">
                <a:latin typeface="Arial" charset="0"/>
              </a:rPr>
              <a:t> </a:t>
            </a:r>
            <a:endParaRPr lang="en-US" sz="3600" b="1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7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0243" name="Text Box 18"/>
          <p:cNvSpPr txBox="1">
            <a:spLocks noChangeArrowheads="1"/>
          </p:cNvSpPr>
          <p:nvPr/>
        </p:nvSpPr>
        <p:spPr bwMode="auto">
          <a:xfrm>
            <a:off x="0" y="1066800"/>
            <a:ext cx="91440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2. Tìm tiếng thích hợp với mỗi ô trống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mẩu chuyện d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ới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ây.Biết rằng, ô số1chứa tiếng có âm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ầu là s hay x, còn ô số 2 chứa tiếng có vần là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c hay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251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180</cp:revision>
  <dcterms:created xsi:type="dcterms:W3CDTF">2009-11-22T17:10:22Z</dcterms:created>
  <dcterms:modified xsi:type="dcterms:W3CDTF">2016-06-30T02:02:44Z</dcterms:modified>
</cp:coreProperties>
</file>