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  <p:sldId id="273" r:id="rId4"/>
    <p:sldId id="272" r:id="rId5"/>
    <p:sldId id="274" r:id="rId6"/>
    <p:sldId id="275" r:id="rId7"/>
    <p:sldId id="276" r:id="rId8"/>
    <p:sldId id="277" r:id="rId9"/>
    <p:sldId id="271" r:id="rId10"/>
    <p:sldId id="258" r:id="rId11"/>
    <p:sldId id="278" r:id="rId12"/>
    <p:sldId id="279" r:id="rId13"/>
    <p:sldId id="282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D118A"/>
    <a:srgbClr val="FF66FF"/>
    <a:srgbClr val="EE34AC"/>
    <a:srgbClr val="83D8E1"/>
    <a:srgbClr val="F76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6DDD2-83D7-4B15-A961-D08D452BDA22}" type="datetimeFigureOut">
              <a:rPr lang="en-US"/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844E-9AC8-4BC5-B3B1-40FA15AA5B73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8BFD-A756-49C5-8B71-1DBBB8E98B83}" type="datetimeFigureOut">
              <a:rPr lang="en-US"/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B8FB-2F5C-495F-9A4C-BC967EF57C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1696-D6AC-46B6-B969-942707DB087C}" type="datetimeFigureOut">
              <a:rPr lang="en-US"/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352C-E4FF-4B69-A903-A0A2098F481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78CEAA-0184-4E35-9854-7FEFCB0EDAC8}" type="datetimeFigureOut">
              <a:rPr lang="en-US"/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94AB5F-6968-46EA-8C88-2CD5F9D61987}" type="slidenum">
              <a:rPr lang="en-US"/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5966-0E4C-4DCC-8A4E-B730A82D6112}" type="datetimeFigureOut">
              <a:rPr lang="en-US"/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A7E8-1457-4DA0-B94D-0C48BE808B7D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4F9C-BB3B-4DD7-B82C-B4084B80D140}" type="datetimeFigureOut">
              <a:rPr lang="en-US"/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A06F-A6B5-4F00-AEC3-8830D04569B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AC71-C902-4F1B-B898-D423414D66A4}" type="datetimeFigureOut">
              <a:rPr lang="en-US"/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DEF7-FA33-4094-B731-EAF6D416595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B59582-31F4-4440-B39B-AC46B6D3B6FE}" type="datetimeFigureOut">
              <a:rPr lang="en-US"/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30E89F-6A47-40C6-A897-662AE0FB3CD3}" type="slidenum">
              <a:rPr lang="en-US"/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058D-9CB6-4F92-A588-138F6F99C736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ACA1-74A4-4D6D-9FD7-5CE4FE88B5B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F61397-E1C5-4ED3-902B-4F35A8929F0C}" type="datetimeFigureOut">
              <a:rPr lang="en-US"/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80C5A0-4E5E-42C0-8340-C927427B7321}" type="slidenum">
              <a:rPr lang="en-US"/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A34469-65A7-4D6C-B5FE-81C9BB099066}" type="datetimeFigureOut">
              <a:rPr lang="en-US"/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532F95-9B40-4C67-B58A-5FFFC6B50FB8}" type="slidenum">
              <a:rPr lang="en-US"/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DA225C-741B-45B5-AFAD-2F29DB995D7B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CFD635-433D-4FAF-B759-27673070670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36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318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1"/>
          <p:cNvSpPr>
            <a:spLocks noChangeArrowheads="1" noChangeShapeType="1" noTextEdit="1"/>
          </p:cNvSpPr>
          <p:nvPr/>
        </p:nvSpPr>
        <p:spPr bwMode="auto">
          <a:xfrm>
            <a:off x="1274763" y="3733800"/>
            <a:ext cx="4953000" cy="28813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91228"/>
              </a:avLst>
            </a:prstTxWarp>
          </a:bodyPr>
          <a:lstStyle/>
          <a:p>
            <a:pPr algn="ctr"/>
            <a:r>
              <a:rPr lang="vi-VN" altLang="en-US" sz="72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Edwardian Script ITC" panose="030303020407070D0804"/>
              </a:rPr>
              <a:t>Welcom To My Team</a:t>
            </a:r>
            <a:r>
              <a:rPr lang="en-US" sz="72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Edwardian Script ITC" panose="030303020407070D0804"/>
              </a:rPr>
              <a:t>!</a:t>
            </a:r>
            <a:endParaRPr lang="en-US" sz="72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Edwardian Script ITC" panose="030303020407070D08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6" name="Content Placeholder 10" descr="dau-hoi-cham-1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671763" y="1600200"/>
            <a:ext cx="3038475" cy="4873625"/>
          </a:xfrm>
        </p:spPr>
      </p:pic>
      <p:pic>
        <p:nvPicPr>
          <p:cNvPr id="4" name="Picture 3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362200" y="685800"/>
            <a:ext cx="63246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oper Black" panose="0208090404030B020404"/>
              </a:rPr>
              <a:t>2.Listen and write.</a:t>
            </a:r>
            <a:endParaRPr lang="en-US" sz="4000" b="1">
              <a:solidFill>
                <a:srgbClr val="FF0000"/>
              </a:solidFill>
              <a:latin typeface="Cooper Black" panose="0208090404030B020404"/>
            </a:endParaRPr>
          </a:p>
          <a:p>
            <a:r>
              <a:rPr lang="en-US" sz="4000" b="1">
                <a:latin typeface="Century Schoolbook" panose="02040604050505020304" pitchFamily="18" charset="0"/>
              </a:rPr>
              <a:t> </a:t>
            </a:r>
            <a:endParaRPr lang="en-US" sz="4000" b="1"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3429000"/>
            <a:ext cx="7239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Schoolbook" panose="02040604050505020304" pitchFamily="18" charset="0"/>
              </a:rPr>
              <a:t>1, I have a new _______.</a:t>
            </a:r>
            <a:endParaRPr lang="en-US" sz="3200" b="1">
              <a:latin typeface="Century Schoolbook" panose="020406040505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4343400"/>
            <a:ext cx="7239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>
                <a:latin typeface="Century Schoolbook" panose="02040604050505020304" pitchFamily="18" charset="0"/>
              </a:rPr>
              <a:t>2, Do you like _______ ?</a:t>
            </a:r>
            <a:endParaRPr lang="en-US" sz="3200" b="1"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91000" y="3505200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kite</a:t>
            </a:r>
            <a:endParaRPr lang="en-US" sz="2800" b="1" i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5029200"/>
            <a:ext cx="25908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Yes, I do .    </a:t>
            </a:r>
            <a:endParaRPr lang="en-US" sz="2800" b="1" i="1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r>
              <a:rPr lang="en-US" sz="28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No, I don’t .</a:t>
            </a:r>
            <a:endParaRPr lang="en-US" sz="2800" b="1" i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 flipH="1">
            <a:off x="5562600" y="2743200"/>
            <a:ext cx="3581400" cy="3200400"/>
          </a:xfrm>
          <a:prstGeom prst="cloudCallou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1.Make question for number 1.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2. Answer the number 2.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19200" y="2895600"/>
            <a:ext cx="4572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What toys do you have ?</a:t>
            </a:r>
            <a:endParaRPr lang="en-US" sz="2800" b="1" i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Left Bracket 15"/>
          <p:cNvSpPr/>
          <p:nvPr/>
        </p:nvSpPr>
        <p:spPr>
          <a:xfrm>
            <a:off x="1295400" y="5257800"/>
            <a:ext cx="76200" cy="533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86200" y="4419600"/>
            <a:ext cx="12890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ships</a:t>
            </a:r>
            <a:endParaRPr lang="en-US" sz="2800" b="1" i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0" name="Content Placeholder 3" descr="hinh-nen-powerpoint-de-thuong-1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152400"/>
            <a:ext cx="9144000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563688"/>
            <a:ext cx="2743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Do you like toys?</a:t>
            </a:r>
            <a:endParaRPr lang="en-US" sz="2000" b="1" i="1">
              <a:latin typeface="Bell MT" panose="02020503060305020303"/>
            </a:endParaRP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4767263"/>
            <a:ext cx="27432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I like cats. I like cats.</a:t>
            </a:r>
            <a:endParaRPr lang="en-US" sz="2000" b="1" i="1">
              <a:latin typeface="Bell MT" panose="02020503060305020303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4292600"/>
            <a:ext cx="25908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Do you like dogs ?</a:t>
            </a:r>
            <a:endParaRPr lang="en-US" sz="2000" b="1" i="1">
              <a:latin typeface="Bell MT" panose="02020503060305020303"/>
            </a:endParaRP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4724400"/>
            <a:ext cx="35052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What pets do you like ?</a:t>
            </a:r>
            <a:endParaRPr lang="en-US" sz="2000" b="1" i="1">
              <a:latin typeface="Bell MT" panose="02020503060305020303"/>
            </a:endParaRP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6800" y="3810000"/>
            <a:ext cx="3124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Do you like pets?</a:t>
            </a:r>
            <a:endParaRPr lang="en-US" sz="2000" b="1" i="1">
              <a:latin typeface="Bell MT" panose="02020503060305020303"/>
            </a:endParaRP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2921000"/>
            <a:ext cx="3505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I have four. I have four.</a:t>
            </a:r>
            <a:endParaRPr lang="en-US" sz="2000" b="1" i="1">
              <a:latin typeface="Bell MT" panose="02020503060305020303"/>
            </a:endParaRP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2921000"/>
            <a:ext cx="4191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How many ships do you have ?</a:t>
            </a:r>
            <a:endParaRPr lang="en-US" sz="2000" b="1" i="1">
              <a:latin typeface="Bell MT" panose="02020503060305020303"/>
            </a:endParaRP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38800" y="2438400"/>
            <a:ext cx="32004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I like ships. I like ships.</a:t>
            </a:r>
            <a:endParaRPr lang="en-US" sz="2000" b="1" i="1">
              <a:latin typeface="Bell MT" panose="02020503060305020303"/>
            </a:endParaRP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2438400"/>
            <a:ext cx="32766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What toys do you like ?</a:t>
            </a:r>
            <a:endParaRPr lang="en-US" sz="2000" b="1" i="1">
              <a:latin typeface="Bell MT" panose="02020503060305020303"/>
            </a:endParaRP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38800" y="1981200"/>
            <a:ext cx="35052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No, I don’t. No, I don’t .</a:t>
            </a:r>
            <a:endParaRPr lang="en-US" sz="2000" b="1" i="1">
              <a:latin typeface="Bell MT" panose="02020503060305020303"/>
            </a:endParaRPr>
          </a:p>
          <a:p>
            <a:pPr algn="r"/>
            <a:endParaRPr lang="en-US" sz="2000" b="1" i="1">
              <a:latin typeface="Bell MT" panose="02020503060305020303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8200" y="1981200"/>
            <a:ext cx="2667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Do you like trucks ?</a:t>
            </a:r>
            <a:endParaRPr lang="en-US" sz="2000" b="1" i="1">
              <a:latin typeface="Bell MT" panose="02020503060305020303"/>
            </a:endParaRP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638800" y="1549400"/>
            <a:ext cx="2667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Yes, I do. Yes, I do.</a:t>
            </a:r>
            <a:endParaRPr lang="en-US" sz="2000" b="1" i="1">
              <a:latin typeface="Bell MT" panose="02020503060305020303"/>
            </a:endParaRP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66800" y="5224463"/>
            <a:ext cx="47244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How many cats do you have ?</a:t>
            </a:r>
            <a:endParaRPr lang="en-US" sz="2000" b="1" i="1">
              <a:latin typeface="Bell MT" panose="02020503060305020303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38800" y="5224463"/>
            <a:ext cx="3505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I have two. I have two.</a:t>
            </a:r>
            <a:endParaRPr lang="en-US" sz="2000" b="1" i="1">
              <a:latin typeface="Bell MT" panose="02020503060305020303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678488" y="3810000"/>
            <a:ext cx="270351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Yes, I do. Yes, I do.</a:t>
            </a:r>
            <a:endParaRPr lang="en-US" sz="2000" b="1" i="1">
              <a:latin typeface="Bell MT" panose="02020503060305020303"/>
            </a:endParaRPr>
          </a:p>
          <a:p>
            <a:endParaRPr lang="en-US" sz="2000" b="1" i="1">
              <a:latin typeface="Bell MT" panose="02020503060305020303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38800" y="4343400"/>
            <a:ext cx="29718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latin typeface="Bell MT" panose="02020503060305020303"/>
              </a:rPr>
              <a:t>No, I don’t. No, I don’t. </a:t>
            </a:r>
            <a:endParaRPr lang="en-US" sz="2000" b="1" i="1">
              <a:latin typeface="Bell MT" panose="02020503060305020303"/>
            </a:endParaRPr>
          </a:p>
          <a:p>
            <a:pPr algn="r"/>
            <a:endParaRPr lang="en-US" sz="2000" b="1" i="1">
              <a:latin typeface="Bell MT" panose="02020503060305020303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297359"/>
            <a:ext cx="34528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  <a:cs typeface="+mn-cs"/>
              </a:rPr>
              <a:t>Let’s chant </a:t>
            </a:r>
            <a:endParaRPr lang="en-US" sz="4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latin typeface="Cooper Black" panose="0208090404030B0204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66814" y="803771"/>
            <a:ext cx="524367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oadway" panose="04040905080B02020502" pitchFamily="82" charset="0"/>
                <a:cs typeface="+mn-cs"/>
              </a:rPr>
              <a:t>Do you like toys?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roadway" panose="04040905080B02020502" pitchFamily="82" charset="0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99"/>
                            </p:stCondLst>
                            <p:childTnLst>
                              <p:par>
                                <p:cTn id="1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5603" name="Content Placeholder 3" descr="fundo-dos-carros-5230074 (1)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>
          <a:xfrm>
            <a:off x="1295400" y="1143000"/>
            <a:ext cx="7467600" cy="474663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Aft>
                <a:spcPts val="0"/>
              </a:spcAft>
              <a:defRPr/>
            </a:pPr>
            <a:r>
              <a:rPr lang="en-US" sz="32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Home Link</a:t>
            </a:r>
            <a:endParaRPr lang="en-US" sz="3200" cap="small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33400" y="2438400"/>
            <a:ext cx="7467600" cy="3609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Do exercises in workbook and ex 5, 6.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Learn by heart the new words.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None/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None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7" name="Curved Up Ribbon 6"/>
          <p:cNvSpPr/>
          <p:nvPr/>
        </p:nvSpPr>
        <p:spPr>
          <a:xfrm>
            <a:off x="685800" y="5029200"/>
            <a:ext cx="7467600" cy="1524000"/>
          </a:xfrm>
          <a:prstGeom prst="ellipseRibbon2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latin typeface="Brush Script MT" panose="03060802040406070304" pitchFamily="66" charset="0"/>
              </a:rPr>
              <a:t>Thank you!</a:t>
            </a:r>
            <a:endParaRPr lang="en-US" sz="5400" b="1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4" name="Content Placeholder 3" descr="images (2)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391400"/>
          </a:xfrm>
        </p:spPr>
      </p:pic>
      <p:sp>
        <p:nvSpPr>
          <p:cNvPr id="5" name="Rectangle 4"/>
          <p:cNvSpPr/>
          <p:nvPr/>
        </p:nvSpPr>
        <p:spPr>
          <a:xfrm>
            <a:off x="1208067" y="914400"/>
            <a:ext cx="4334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  <a:cs typeface="+mn-cs"/>
              </a:rPr>
              <a:t>Read and match</a:t>
            </a:r>
            <a:endParaRPr lang="en-US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latin typeface="Cooper Black" panose="0208090404030B020404" pitchFamily="18" charset="0"/>
              <a:cs typeface="+mn-cs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447800" y="2286000"/>
            <a:ext cx="3429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/>
              <a:t>Do you like toys ?</a:t>
            </a:r>
            <a:endParaRPr lang="en-US" sz="2000" b="1"/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447800" y="3124200"/>
            <a:ext cx="35925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/>
              <a:t>What toys do you like ?</a:t>
            </a:r>
            <a:endParaRPr lang="en-US" sz="2000" b="1"/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1447800" y="4552950"/>
            <a:ext cx="4191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/>
              <a:t>How many cats do you have?</a:t>
            </a:r>
            <a:endParaRPr lang="en-US" sz="2000" b="1"/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1447800" y="3810000"/>
            <a:ext cx="35925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/>
              <a:t>What pets do you like ?</a:t>
            </a:r>
            <a:endParaRPr lang="en-US" sz="2000" b="1"/>
          </a:p>
        </p:txBody>
      </p:sp>
      <p:sp>
        <p:nvSpPr>
          <p:cNvPr id="10" name="Flowchart: Connector 9"/>
          <p:cNvSpPr/>
          <p:nvPr/>
        </p:nvSpPr>
        <p:spPr>
          <a:xfrm>
            <a:off x="990600" y="2219325"/>
            <a:ext cx="457200" cy="447675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90600" y="3057525"/>
            <a:ext cx="457200" cy="447675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990600" y="3743325"/>
            <a:ext cx="457200" cy="447675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990600" y="4505325"/>
            <a:ext cx="457200" cy="447675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5562600" y="4505325"/>
            <a:ext cx="457200" cy="447675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5562600" y="3743325"/>
            <a:ext cx="457200" cy="447675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5562600" y="3057525"/>
            <a:ext cx="457200" cy="447675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5562600" y="2209800"/>
            <a:ext cx="457200" cy="447675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endParaRPr lang="en-US" dirty="0"/>
          </a:p>
        </p:txBody>
      </p:sp>
      <p:sp>
        <p:nvSpPr>
          <p:cNvPr id="23568" name="TextBox 17"/>
          <p:cNvSpPr txBox="1">
            <a:spLocks noChangeArrowheads="1"/>
          </p:cNvSpPr>
          <p:nvPr/>
        </p:nvSpPr>
        <p:spPr bwMode="auto">
          <a:xfrm>
            <a:off x="6172200" y="2297113"/>
            <a:ext cx="26670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 i="1">
                <a:latin typeface="Century Schoolbook" panose="02040604050505020304" pitchFamily="18" charset="0"/>
              </a:rPr>
              <a:t>Robots</a:t>
            </a:r>
            <a:endParaRPr lang="en-US" b="1" i="1">
              <a:latin typeface="Century Schoolbook" panose="02040604050505020304" pitchFamily="18" charset="0"/>
            </a:endParaRPr>
          </a:p>
        </p:txBody>
      </p:sp>
      <p:sp>
        <p:nvSpPr>
          <p:cNvPr id="23569" name="TextBox 18"/>
          <p:cNvSpPr txBox="1">
            <a:spLocks noChangeArrowheads="1"/>
          </p:cNvSpPr>
          <p:nvPr/>
        </p:nvSpPr>
        <p:spPr bwMode="auto">
          <a:xfrm>
            <a:off x="6248400" y="3135313"/>
            <a:ext cx="26670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 i="1">
                <a:latin typeface="Century Schoolbook" panose="02040604050505020304" pitchFamily="18" charset="0"/>
              </a:rPr>
              <a:t>Nine </a:t>
            </a:r>
            <a:endParaRPr lang="en-US" b="1" i="1">
              <a:latin typeface="Century Schoolbook" panose="02040604050505020304" pitchFamily="18" charset="0"/>
            </a:endParaRPr>
          </a:p>
        </p:txBody>
      </p:sp>
      <p:sp>
        <p:nvSpPr>
          <p:cNvPr id="23570" name="TextBox 19"/>
          <p:cNvSpPr txBox="1">
            <a:spLocks noChangeArrowheads="1"/>
          </p:cNvSpPr>
          <p:nvPr/>
        </p:nvSpPr>
        <p:spPr bwMode="auto">
          <a:xfrm>
            <a:off x="6248400" y="3897313"/>
            <a:ext cx="26670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 i="1">
                <a:latin typeface="Century Schoolbook" panose="02040604050505020304" pitchFamily="18" charset="0"/>
              </a:rPr>
              <a:t>Yes, I do</a:t>
            </a:r>
            <a:endParaRPr lang="en-US" b="1" i="1">
              <a:latin typeface="Century Schoolbook" panose="02040604050505020304" pitchFamily="18" charset="0"/>
            </a:endParaRPr>
          </a:p>
        </p:txBody>
      </p:sp>
      <p:sp>
        <p:nvSpPr>
          <p:cNvPr id="23571" name="TextBox 20"/>
          <p:cNvSpPr txBox="1">
            <a:spLocks noChangeArrowheads="1"/>
          </p:cNvSpPr>
          <p:nvPr/>
        </p:nvSpPr>
        <p:spPr bwMode="auto">
          <a:xfrm>
            <a:off x="6248400" y="4583113"/>
            <a:ext cx="26670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 i="1">
                <a:latin typeface="Century Schoolbook" panose="02040604050505020304" pitchFamily="18" charset="0"/>
              </a:rPr>
              <a:t>Cats. </a:t>
            </a:r>
            <a:endParaRPr lang="en-US" b="1" i="1">
              <a:latin typeface="Century Schoolbook" panose="02040604050505020304" pitchFamily="18" charset="0"/>
            </a:endParaRPr>
          </a:p>
        </p:txBody>
      </p:sp>
      <p:cxnSp>
        <p:nvCxnSpPr>
          <p:cNvPr id="22" name="Straight Arrow Connector 21"/>
          <p:cNvCxnSpPr>
            <a:endCxn id="15" idx="2"/>
          </p:cNvCxnSpPr>
          <p:nvPr/>
        </p:nvCxnSpPr>
        <p:spPr>
          <a:xfrm>
            <a:off x="4071938" y="2482850"/>
            <a:ext cx="1490662" cy="148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2"/>
          </p:cNvCxnSpPr>
          <p:nvPr/>
        </p:nvCxnSpPr>
        <p:spPr>
          <a:xfrm flipV="1">
            <a:off x="4419600" y="2433638"/>
            <a:ext cx="1143000" cy="890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4" idx="3"/>
          </p:cNvCxnSpPr>
          <p:nvPr/>
        </p:nvCxnSpPr>
        <p:spPr>
          <a:xfrm>
            <a:off x="4419600" y="4083050"/>
            <a:ext cx="1209675" cy="8048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76800" y="3324225"/>
            <a:ext cx="685800" cy="1404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78" name="Content Placeholder 3" descr="images (2)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315200"/>
          </a:xfrm>
        </p:spPr>
      </p:pic>
      <p:sp>
        <p:nvSpPr>
          <p:cNvPr id="5" name="Rectangle 4"/>
          <p:cNvSpPr/>
          <p:nvPr/>
        </p:nvSpPr>
        <p:spPr>
          <a:xfrm>
            <a:off x="1657024" y="914400"/>
            <a:ext cx="5200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oper Black" panose="0208090404030B020404" pitchFamily="18" charset="0"/>
                <a:cs typeface="+mn-cs"/>
              </a:rPr>
              <a:t>Read and complete </a:t>
            </a:r>
            <a:endParaRPr lang="en-US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latin typeface="Cooper Black" panose="0208090404030B020404" pitchFamily="18" charset="0"/>
              <a:cs typeface="+mn-cs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890588" y="3624263"/>
            <a:ext cx="7720012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 b="1">
                <a:latin typeface="Century Schoolbook" panose="02040604050505020304" pitchFamily="18" charset="0"/>
              </a:rPr>
              <a:t>I have many toys. I have five  ________, three planes and    ______ yo– yos. My friend Mary has some pets. She     _____ two dogs and three        _________. What about you ? What toys do you  _________?       _______ many pets do you have ?</a:t>
            </a:r>
            <a:endParaRPr lang="en-US" sz="2400" b="1">
              <a:latin typeface="Century Schoolbook" panose="020406040505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2362200"/>
            <a:ext cx="6629400" cy="6937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2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like</a:t>
            </a:r>
            <a:endParaRPr lang="en-US" sz="2000" b="1" i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9000" y="2601913"/>
            <a:ext cx="1066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trucks</a:t>
            </a:r>
            <a:endParaRPr lang="en-US" sz="2000" b="1" i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76800" y="2601913"/>
            <a:ext cx="1066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how</a:t>
            </a:r>
            <a:endParaRPr lang="en-US" sz="2000" b="1" i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2601913"/>
            <a:ext cx="1066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ten</a:t>
            </a:r>
            <a:endParaRPr lang="en-US" sz="2000" b="1" i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0" y="2590800"/>
            <a:ext cx="1066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cats</a:t>
            </a:r>
            <a:endParaRPr lang="en-US" sz="2000" b="1" i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14600" y="2590800"/>
            <a:ext cx="762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entury Schoolbook" panose="02040604050505020304" pitchFamily="18" charset="0"/>
              </a:rPr>
              <a:t>has</a:t>
            </a:r>
            <a:endParaRPr lang="en-US" sz="2000" b="1" i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86400" y="3657600"/>
            <a:ext cx="381000" cy="347663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2743200" y="4038600"/>
            <a:ext cx="381000" cy="347663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3276600" y="4419600"/>
            <a:ext cx="381000" cy="347663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685800" y="4757738"/>
            <a:ext cx="381000" cy="347662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685800" y="5138738"/>
            <a:ext cx="381000" cy="347662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2590800" y="5138738"/>
            <a:ext cx="381000" cy="347662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5 0.14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856 L -0.29167 0.2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0417 L 0.11666 0.2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625 0.3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0.05 0.366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2 0.358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28600"/>
            <a:ext cx="3810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sz="3200" b="1" i="1">
                <a:solidFill>
                  <a:srgbClr val="FF0066"/>
                </a:solidFill>
                <a:latin typeface="Ravie" panose="04040805050809020602"/>
              </a:rPr>
              <a:t>Play game</a:t>
            </a:r>
            <a:endParaRPr lang="en-US" sz="3200" b="1" i="1">
              <a:solidFill>
                <a:srgbClr val="FF0066"/>
              </a:solidFill>
              <a:latin typeface="Ravie" panose="0404080505080902060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6600" y="1639888"/>
            <a:ext cx="38100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sz="3600" b="1" i="1">
                <a:solidFill>
                  <a:srgbClr val="FF0000"/>
                </a:solidFill>
                <a:latin typeface="Wide Latin" panose="020A0A07050505020404"/>
              </a:rPr>
              <a:t>The Bus</a:t>
            </a:r>
            <a:endParaRPr lang="en-US" sz="3600" b="1" i="1">
              <a:solidFill>
                <a:srgbClr val="FF0000"/>
              </a:solidFill>
              <a:latin typeface="Wide Latin" panose="020A0A07050505020404"/>
            </a:endParaRPr>
          </a:p>
        </p:txBody>
      </p:sp>
      <p:pic>
        <p:nvPicPr>
          <p:cNvPr id="14339" name="Picture 12" descr="12210439-Traffic-light-Semaphore-Cartoon-Stock-Vector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85800" y="1828800"/>
            <a:ext cx="396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3" descr="imag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tải xuống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776538"/>
            <a:ext cx="44958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2" name="Content Placeholder 8" descr="street-city-cartoon-background-illustration-38665570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543800"/>
          </a:xfrm>
        </p:spPr>
      </p:pic>
      <p:pic>
        <p:nvPicPr>
          <p:cNvPr id="10" name="Picture 9" descr="tải xuống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Truck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6387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ải xuống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Kite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7411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ải xuống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Parrot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8435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Ship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9459" name="Content Placeholder 8" descr="street-city-cartoon-background-illustration-38665570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Goldfish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Content Placeholder 7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467600"/>
          </a:xfrm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3276600" y="3276600"/>
            <a:ext cx="5029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Unit 17: WHAT TOYS DO YOU LIKE?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Lesson 3: 1, 2, 3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>
    <p:wheel spokes="4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6" descr="hinh-nen-powerpoint-16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62200" y="304800"/>
            <a:ext cx="63246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oper Black" panose="0208090404030B020404"/>
              </a:rPr>
              <a:t>1. Listen and repeat.</a:t>
            </a:r>
            <a:endParaRPr lang="en-US" sz="4000" b="1">
              <a:solidFill>
                <a:srgbClr val="FF0000"/>
              </a:solidFill>
              <a:latin typeface="Cooper Black" panose="0208090404030B020404"/>
            </a:endParaRPr>
          </a:p>
          <a:p>
            <a:r>
              <a:rPr lang="en-US" sz="4000" b="1">
                <a:latin typeface="Century Schoolbook" panose="02040604050505020304" pitchFamily="18" charset="0"/>
              </a:rPr>
              <a:t> </a:t>
            </a:r>
            <a:endParaRPr lang="en-US" sz="4000" b="1">
              <a:latin typeface="Century Schoolbook" panose="020406040505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2400" y="2514600"/>
            <a:ext cx="1524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 - e</a:t>
            </a:r>
            <a:endParaRPr lang="en-US" sz="2800" b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43000" y="2590800"/>
            <a:ext cx="1447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anose="02040604050505020304" pitchFamily="18" charset="0"/>
              </a:rPr>
              <a:t>K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en-US" sz="2800" b="1">
                <a:latin typeface="Century Schoolbook" panose="02040604050505020304" pitchFamily="18" charset="0"/>
              </a:rPr>
              <a:t>t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e</a:t>
            </a:r>
            <a:endParaRPr lang="en-US" sz="2800" b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38400" y="2590800"/>
            <a:ext cx="41910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anose="02040604050505020304" pitchFamily="18" charset="0"/>
              </a:rPr>
              <a:t>This is my K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en-US" sz="2800" b="1">
                <a:latin typeface="Century Schoolbook" panose="02040604050505020304" pitchFamily="18" charset="0"/>
              </a:rPr>
              <a:t>t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e</a:t>
            </a:r>
            <a:endParaRPr lang="en-US" sz="2800" b="1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r>
              <a:rPr lang="en-US" sz="2800" b="1">
                <a:latin typeface="Century Schoolbook" panose="02040604050505020304" pitchFamily="18" charset="0"/>
              </a:rPr>
              <a:t> </a:t>
            </a:r>
            <a:endParaRPr lang="en-US" sz="2800" b="1">
              <a:latin typeface="Century Schoolbook" panose="020406040505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" y="5105400"/>
            <a:ext cx="914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endParaRPr lang="en-US" sz="2800" b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5800" y="5105400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anose="02040604050505020304" pitchFamily="18" charset="0"/>
              </a:rPr>
              <a:t>sh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en-US" sz="2800" b="1">
                <a:latin typeface="Century Schoolbook" panose="02040604050505020304" pitchFamily="18" charset="0"/>
              </a:rPr>
              <a:t>p</a:t>
            </a:r>
            <a:endParaRPr lang="en-US" sz="2800" b="1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81200" y="5181600"/>
            <a:ext cx="36210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anose="02040604050505020304" pitchFamily="18" charset="0"/>
              </a:rPr>
              <a:t>I like sh</a:t>
            </a:r>
            <a:r>
              <a:rPr lang="en-US" sz="2800" b="1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en-US" sz="2800" b="1">
                <a:latin typeface="Century Schoolbook" panose="02040604050505020304" pitchFamily="18" charset="0"/>
              </a:rPr>
              <a:t>ps</a:t>
            </a:r>
            <a:endParaRPr lang="en-US" sz="2800" b="1">
              <a:latin typeface="Century Schoolbook" panose="02040604050505020304" pitchFamily="18" charset="0"/>
            </a:endParaRPr>
          </a:p>
        </p:txBody>
      </p:sp>
      <p:pic>
        <p:nvPicPr>
          <p:cNvPr id="20489" name="Picture 31" descr="cartoon-kite-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1336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2" descr="images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495800"/>
            <a:ext cx="2286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219200" y="3505200"/>
            <a:ext cx="914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l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k</a:t>
            </a:r>
            <a:r>
              <a:rPr lang="en-US" sz="2800" b="1">
                <a:solidFill>
                  <a:srgbClr val="FF0066"/>
                </a:solidFill>
              </a:rPr>
              <a:t>e</a:t>
            </a:r>
            <a:endParaRPr lang="en-US" sz="2800" b="1">
              <a:solidFill>
                <a:srgbClr val="FF0066"/>
              </a:solidFill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209800" y="3505200"/>
            <a:ext cx="1219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n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n</a:t>
            </a:r>
            <a:r>
              <a:rPr lang="en-US" sz="2800" b="1">
                <a:solidFill>
                  <a:srgbClr val="FF0066"/>
                </a:solidFill>
              </a:rPr>
              <a:t>e</a:t>
            </a:r>
            <a:endParaRPr lang="en-US" sz="2800" b="1">
              <a:solidFill>
                <a:srgbClr val="FF0066"/>
              </a:solidFill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200400" y="3505200"/>
            <a:ext cx="1143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n</a:t>
            </a:r>
            <a:r>
              <a:rPr lang="en-US" sz="2800" b="1">
                <a:solidFill>
                  <a:srgbClr val="FF0066"/>
                </a:solidFill>
              </a:rPr>
              <a:t>e</a:t>
            </a:r>
            <a:endParaRPr lang="en-US" sz="2800" b="1">
              <a:solidFill>
                <a:srgbClr val="FF0066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114800" y="3505200"/>
            <a:ext cx="1447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wh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t</a:t>
            </a:r>
            <a:r>
              <a:rPr lang="en-US" sz="2800" b="1">
                <a:solidFill>
                  <a:srgbClr val="FF0066"/>
                </a:solidFill>
              </a:rPr>
              <a:t>e</a:t>
            </a:r>
            <a:endParaRPr lang="en-US" sz="2800" b="1">
              <a:solidFill>
                <a:srgbClr val="FF0066"/>
              </a:solidFill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19200" y="4191000"/>
            <a:ext cx="990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v</a:t>
            </a:r>
            <a:r>
              <a:rPr lang="en-US" sz="2800" b="1">
                <a:solidFill>
                  <a:srgbClr val="FF0066"/>
                </a:solidFill>
              </a:rPr>
              <a:t>e</a:t>
            </a:r>
            <a:endParaRPr lang="en-US" sz="2800" b="1">
              <a:solidFill>
                <a:srgbClr val="FF0066"/>
              </a:solidFill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838200" y="5867400"/>
            <a:ext cx="990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ll</a:t>
            </a:r>
            <a:endParaRPr lang="en-US" sz="2800" b="1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524000" y="5867400"/>
            <a:ext cx="1295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rabb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t</a:t>
            </a:r>
            <a:endParaRPr lang="en-US" sz="2800" b="1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2895600" y="5867400"/>
            <a:ext cx="1143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n</a:t>
            </a:r>
            <a:endParaRPr lang="en-US" sz="2800" b="1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733800" y="5867400"/>
            <a:ext cx="1447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p</a:t>
            </a:r>
            <a:r>
              <a:rPr lang="en-US" sz="2800" b="1">
                <a:solidFill>
                  <a:srgbClr val="FF0066"/>
                </a:solidFill>
              </a:rPr>
              <a:t>i</a:t>
            </a:r>
            <a:r>
              <a:rPr lang="en-US" sz="2800" b="1"/>
              <a:t>nk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204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20495" grpId="0"/>
      <p:bldP spid="2049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1299</Words>
  <Application>WPS Presentation</Application>
  <PresentationFormat>On-screen Show (4:3)</PresentationFormat>
  <Paragraphs>194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SimSun</vt:lpstr>
      <vt:lpstr>Wingdings</vt:lpstr>
      <vt:lpstr>Century Schoolbook</vt:lpstr>
      <vt:lpstr>Wingdings 2</vt:lpstr>
      <vt:lpstr>Wingdings</vt:lpstr>
      <vt:lpstr>Edwardian Script ITC</vt:lpstr>
      <vt:lpstr>Ravie</vt:lpstr>
      <vt:lpstr>Wide Latin</vt:lpstr>
      <vt:lpstr>Arial Black</vt:lpstr>
      <vt:lpstr>Cooper Black</vt:lpstr>
      <vt:lpstr>Bell MT</vt:lpstr>
      <vt:lpstr>Cooper Black</vt:lpstr>
      <vt:lpstr>Broadway</vt:lpstr>
      <vt:lpstr>Brush Script MT</vt:lpstr>
      <vt:lpstr>Microsoft YaHei</vt:lpstr>
      <vt:lpstr>Arial Unicode MS</vt:lpstr>
      <vt:lpstr>Calibri</vt:lpstr>
      <vt:lpstr>Oriel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NK</cp:lastModifiedBy>
  <cp:revision>65</cp:revision>
  <dcterms:created xsi:type="dcterms:W3CDTF">2015-03-14T07:11:00Z</dcterms:created>
  <dcterms:modified xsi:type="dcterms:W3CDTF">2020-03-14T14:29:07Z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