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8" r:id="rId2"/>
    <p:sldId id="264" r:id="rId3"/>
    <p:sldId id="275" r:id="rId4"/>
    <p:sldId id="256" r:id="rId5"/>
    <p:sldId id="271" r:id="rId6"/>
    <p:sldId id="276" r:id="rId7"/>
    <p:sldId id="265" r:id="rId8"/>
    <p:sldId id="258" r:id="rId9"/>
    <p:sldId id="259" r:id="rId10"/>
    <p:sldId id="279" r:id="rId11"/>
    <p:sldId id="272" r:id="rId12"/>
    <p:sldId id="273" r:id="rId13"/>
    <p:sldId id="277" r:id="rId14"/>
    <p:sldId id="274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rgbClr val="FF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rgbClr val="FF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rgbClr val="FF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rgbClr val="FF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rgbClr val="FF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FF"/>
    <a:srgbClr val="00FFCC"/>
    <a:srgbClr val="66FF33"/>
    <a:srgbClr val="FF3300"/>
    <a:srgbClr val="9900CC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6" autoAdjust="0"/>
    <p:restoredTop sz="94660"/>
  </p:normalViewPr>
  <p:slideViewPr>
    <p:cSldViewPr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922DBF-7911-4C61-928A-696487890BA7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9BC6DF-B61D-4092-A946-C4D8391AD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F914-485B-46D7-994E-DA498C074FD4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452B-523D-42BE-8DC8-3574F37C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5884-FED4-408A-AF0C-A38657AC70B5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8AC1-358A-4CB2-B389-6F0B2997F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CF36-958D-4A09-A3FA-A868E3D0314D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B948-2DBB-4059-A069-1FBC42ACD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A580-018C-422F-ABCC-5785B9AB5608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91D1-B4E8-46B0-A43C-07C2AF8F3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E546-03DE-4454-9E79-A97CDC46C5A6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9AF3-3C0C-434C-8AA0-BF6A64538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9E1B-919A-4E57-B9EF-0435BDC930DC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36EF-7E78-4B81-9581-5C0507613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B85F-EE3E-4FED-8FA0-5A7AE1793A66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303E-3667-4004-B8EF-A53CDBD94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BAAA-D305-4866-B014-768BF1C703F0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53B9-A475-431E-839E-0FBA73EA0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C3DB-39B4-47BB-884D-875EBC49A31B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4F9F-049A-4C21-BF54-041C3E85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ADFB-DCA1-478C-A1D4-4D1BD62686BC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CCB2-1318-4E41-844E-539974DA6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D73C-AF1E-4A45-B415-C76D758B86E2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DDCB-D646-46AF-9BE1-12ACBD90E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ADB80-54B8-46A0-8FA6-B9A0CD5B8C1D}" type="datetimeFigureOut">
              <a:rPr lang="en-US"/>
              <a:pPr>
                <a:defRPr/>
              </a:pPr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666B90-E7A0-4EC5-B1A2-B53115809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onstantia" pitchFamily="18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onstantia" pitchFamily="18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onstantia" pitchFamily="18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31.wmf"/><Relationship Id="rId3" Type="http://schemas.openxmlformats.org/officeDocument/2006/relationships/image" Target="../media/image23.jpeg"/><Relationship Id="rId7" Type="http://schemas.openxmlformats.org/officeDocument/2006/relationships/image" Target="../media/image7.gif"/><Relationship Id="rId12" Type="http://schemas.openxmlformats.org/officeDocument/2006/relationships/image" Target="../media/image3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i&#225;o%20&#225;n%20TA%20TH\E4%20U18%20%20L112\E4-%20U18%20-%20L1(1,2)\Sing%20U17%20E4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hugcoibi\Local%20Settings\Temp\Rar$DI00.437\Hoa%208%20-%20Bai%2033%20Tiet%2050%20DIEU%20CHE%20HIDRO%20-%20PHAN%20UNG%20THE.ppt#-1,12,Slide 12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3.png"/><Relationship Id="rId7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6.jpeg"/><Relationship Id="rId7" Type="http://schemas.openxmlformats.org/officeDocument/2006/relationships/image" Target="../media/image1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hugcoibi\Local%20Settings\Temp\Rar$DI00.437\Hoa%208%20-%20Bai%2033%20Tiet%2050%20DIEU%20CHE%20HIDRO%20-%20PHAN%20UNG%20THE.ppt#-1,12,Slide 12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&#225;o%20&#225;n%20TA%20TH\nghe%204%20t&#7853;p%202\54%20Track%2054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5.png"/><Relationship Id="rId7" Type="http://schemas.openxmlformats.org/officeDocument/2006/relationships/image" Target="../media/image1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002106bg7fr7vx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1447800" y="2209800"/>
            <a:ext cx="7086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welcome the teachers to our class</a:t>
            </a:r>
          </a:p>
        </p:txBody>
      </p:sp>
      <p:pic>
        <p:nvPicPr>
          <p:cNvPr id="14343" name="Picture 9" descr="SEASP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054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dov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69070">
            <a:off x="4495800" y="609600"/>
            <a:ext cx="838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dov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69070">
            <a:off x="3733800" y="533400"/>
            <a:ext cx="1131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" descr="boo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4102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3" descr="Cute_ange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00200"/>
            <a:ext cx="21653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0" descr="Book-09"/>
          <p:cNvPicPr>
            <a:picLocks noChangeAspect="1" noChangeArrowheads="1" noCrop="1"/>
          </p:cNvPicPr>
          <p:nvPr/>
        </p:nvPicPr>
        <p:blipFill>
          <a:blip r:embed="rId7">
            <a:lum bright="-12000" contrast="14000"/>
          </a:blip>
          <a:srcRect/>
          <a:stretch>
            <a:fillRect/>
          </a:stretch>
        </p:blipFill>
        <p:spPr bwMode="auto">
          <a:xfrm>
            <a:off x="3733800" y="5103813"/>
            <a:ext cx="3200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810000" y="41148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257800" y="16002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743200" y="11430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905000" y="54864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324600" y="51054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85800" y="39624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648200" y="53340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581400" y="53340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600200" y="8382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" y="12192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886200" y="8382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733800" y="23622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057400" y="32766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30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248400" y="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85800" y="8382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sng">
                <a:solidFill>
                  <a:srgbClr val="FF3300"/>
                </a:solidFill>
              </a:rPr>
              <a:t>SUMMARY</a:t>
            </a:r>
            <a:endParaRPr lang="vi-VN" sz="2800" u="sng">
              <a:solidFill>
                <a:srgbClr val="FF3300"/>
              </a:solidFill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28600" y="2362200"/>
            <a:ext cx="579120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How much is the + S.N (danh từ số ít)?</a:t>
            </a:r>
            <a:endParaRPr lang="vi-VN" sz="2400" b="0">
              <a:solidFill>
                <a:schemeClr val="tx1"/>
              </a:solidFill>
            </a:endParaRP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0" y="4495800"/>
            <a:ext cx="6934200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How much are the + P.N (danh từ số nhiều)?</a:t>
            </a:r>
            <a:endParaRPr lang="vi-VN" sz="2400" b="0">
              <a:solidFill>
                <a:schemeClr val="tx1"/>
              </a:solidFill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111750" y="5445125"/>
            <a:ext cx="40322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They’re +money( số tiền) .</a:t>
            </a:r>
            <a:endParaRPr lang="vi-VN" sz="2400" b="0">
              <a:solidFill>
                <a:schemeClr val="tx1"/>
              </a:solidFill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5111750" y="3213100"/>
            <a:ext cx="40322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It’s + money (số tiền) .</a:t>
            </a:r>
            <a:endParaRPr lang="vi-VN" sz="2400" b="0">
              <a:solidFill>
                <a:schemeClr val="tx1"/>
              </a:solidFill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50825" y="1557338"/>
            <a:ext cx="472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 u="sng">
                <a:solidFill>
                  <a:schemeClr val="tx1"/>
                </a:solidFill>
              </a:rPr>
              <a:t>Model sentence :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-228600" y="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sng">
                <a:solidFill>
                  <a:srgbClr val="0066FF"/>
                </a:solidFill>
              </a:rPr>
              <a:t>3. Let's talk:</a:t>
            </a:r>
            <a:endParaRPr lang="vi-VN" sz="2800" u="sng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 animBg="1"/>
      <p:bldP spid="33799" grpId="0" animBg="1"/>
      <p:bldP spid="33800" grpId="0" animBg="1"/>
      <p:bldP spid="33801" grpId="0" animBg="1"/>
      <p:bldP spid="33802" grpId="0"/>
      <p:bldP spid="338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l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129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ao ph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57200"/>
            <a:ext cx="1476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vay ng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685800"/>
            <a:ext cx="1714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Kết quả hình ảnh cho áo len chui cổ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038600"/>
            <a:ext cx="1447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81000" y="29718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96,000 dong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590800" y="29718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64,000 dong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7315200" y="28956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43,000 dong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81000" y="60960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89,000 dong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590800" y="60960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72,000 dong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6858000" y="60198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55,000 dong</a:t>
            </a:r>
          </a:p>
        </p:txBody>
      </p:sp>
      <p:pic>
        <p:nvPicPr>
          <p:cNvPr id="24587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590800" y="33528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31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667000" y="5334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638800" y="32766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696200" y="6096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39624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590800" y="577215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638800" y="49530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86000" y="15240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920038" y="1600200"/>
            <a:ext cx="12239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30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343400" y="304800"/>
            <a:ext cx="1223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97" name="Group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0"/>
            <a:chExt cx="5760" cy="4320"/>
          </a:xfrm>
        </p:grpSpPr>
        <p:pic>
          <p:nvPicPr>
            <p:cNvPr id="24609" name="Picture 7" descr="A-rainbowbar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-1864" y="2056"/>
              <a:ext cx="393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0" name="Picture 8" descr="A-rainbowbar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1" name="Picture 9" descr="A-rainbowbar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0" y="4073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2" name="Picture 10" descr="A-rainbowbar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 flipV="1">
              <a:off x="3496" y="2056"/>
              <a:ext cx="432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26" name="Picture 30" descr="quan-dai-kaki-cong-so-classic-si-115kh3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6858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4876800" y="30480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99,000 dong</a:t>
            </a:r>
          </a:p>
        </p:txBody>
      </p:sp>
      <p:sp>
        <p:nvSpPr>
          <p:cNvPr id="24600" name="AutoShape 33" descr="Kết quả hình ảnh cho dep có quai hậ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4601" name="AutoShape 35" descr="Kết quả hình ảnh cho dep có quai hậ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29733" name="Picture 37" descr="Kết quả hình ảnh cho dep có quai hậ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4191000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3" name="AutoShape 39" descr="Kết quả hình ảnh cho giày adida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4604" name="AutoShape 41" descr="Kết quả hình ảnh cho giày adida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29739" name="Picture 43" descr="Kết quả hình ảnh cho giày adida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038600"/>
            <a:ext cx="16002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4648200" y="60960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59,000 dong</a:t>
            </a:r>
          </a:p>
        </p:txBody>
      </p:sp>
      <p:pic>
        <p:nvPicPr>
          <p:cNvPr id="29742" name="Picture 46" descr="Kết quả hình ảnh cho quần jean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86600" y="4191000"/>
            <a:ext cx="1514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4" name="Picture 47" descr="GIƠ TA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0"/>
            <a:ext cx="650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27" grpId="0" animBg="1"/>
      <p:bldP spid="297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2781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3333FF"/>
                </a:solidFill>
                <a:latin typeface="Times New Roman" pitchFamily="18" charset="0"/>
              </a:rPr>
              <a:t>2. Point and say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52800"/>
            <a:ext cx="20383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096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200400"/>
            <a:ext cx="2057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1828800"/>
            <a:ext cx="2438400" cy="406400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Jeans / 75.000 dong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00600" y="1981200"/>
            <a:ext cx="2590800" cy="406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Shoes / 93.000 dong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8200" y="4724400"/>
            <a:ext cx="254793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Trousers / 98.000 dong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53000" y="4648200"/>
            <a:ext cx="244951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Sandals / 85.000 dong</a:t>
            </a:r>
          </a:p>
        </p:txBody>
      </p:sp>
      <p:sp>
        <p:nvSpPr>
          <p:cNvPr id="18481" name="Oval 49"/>
          <p:cNvSpPr>
            <a:spLocks noChangeArrowheads="1"/>
          </p:cNvSpPr>
          <p:nvPr/>
        </p:nvSpPr>
        <p:spPr bwMode="auto">
          <a:xfrm>
            <a:off x="1143000" y="13716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482" name="Oval 50"/>
          <p:cNvSpPr>
            <a:spLocks noChangeArrowheads="1"/>
          </p:cNvSpPr>
          <p:nvPr/>
        </p:nvSpPr>
        <p:spPr bwMode="auto">
          <a:xfrm>
            <a:off x="4648200" y="14478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914400" y="42672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484" name="Oval 52"/>
          <p:cNvSpPr>
            <a:spLocks noChangeArrowheads="1"/>
          </p:cNvSpPr>
          <p:nvPr/>
        </p:nvSpPr>
        <p:spPr bwMode="auto">
          <a:xfrm>
            <a:off x="4648200" y="41910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25614" name="Group 6"/>
          <p:cNvGrpSpPr>
            <a:grpSpLocks/>
          </p:cNvGrpSpPr>
          <p:nvPr/>
        </p:nvGrpSpPr>
        <p:grpSpPr bwMode="auto">
          <a:xfrm>
            <a:off x="0" y="-152400"/>
            <a:ext cx="9296400" cy="7010400"/>
            <a:chOff x="0" y="0"/>
            <a:chExt cx="5760" cy="4320"/>
          </a:xfrm>
        </p:grpSpPr>
        <p:pic>
          <p:nvPicPr>
            <p:cNvPr id="25619" name="Picture 7" descr="A-rainbowbar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1864" y="2056"/>
              <a:ext cx="393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0" name="Picture 8" descr="A-rainbowbar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1" name="Picture 9" descr="A-rainbowbar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0" y="4073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2" name="Picture 10" descr="A-rainbowbar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V="1">
              <a:off x="3496" y="2056"/>
              <a:ext cx="432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2362200"/>
            <a:ext cx="4572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0">
                <a:solidFill>
                  <a:srgbClr val="0066FF"/>
                </a:solidFill>
              </a:rPr>
              <a:t>How much are the ___________?</a:t>
            </a:r>
          </a:p>
          <a:p>
            <a:pPr algn="ctr"/>
            <a:r>
              <a:rPr lang="en-US" sz="2200" b="0">
                <a:solidFill>
                  <a:srgbClr val="0066FF"/>
                </a:solidFill>
              </a:rPr>
              <a:t>They are ____________________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4572000" y="2362200"/>
            <a:ext cx="4572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0">
                <a:solidFill>
                  <a:srgbClr val="0066FF"/>
                </a:solidFill>
              </a:rPr>
              <a:t>How much are the ___________?</a:t>
            </a:r>
          </a:p>
          <a:p>
            <a:pPr algn="ctr"/>
            <a:r>
              <a:rPr lang="en-US" sz="2200" b="0">
                <a:solidFill>
                  <a:srgbClr val="0066FF"/>
                </a:solidFill>
              </a:rPr>
              <a:t>They are ____________________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5257800"/>
            <a:ext cx="4572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0">
                <a:solidFill>
                  <a:srgbClr val="0066FF"/>
                </a:solidFill>
              </a:rPr>
              <a:t>How much are the ___________?</a:t>
            </a:r>
          </a:p>
          <a:p>
            <a:pPr algn="ctr"/>
            <a:r>
              <a:rPr lang="en-US" sz="2200" b="0">
                <a:solidFill>
                  <a:srgbClr val="0066FF"/>
                </a:solidFill>
              </a:rPr>
              <a:t>They are ____________________</a:t>
            </a: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4572000" y="5257800"/>
            <a:ext cx="4572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0">
                <a:solidFill>
                  <a:srgbClr val="0066FF"/>
                </a:solidFill>
              </a:rPr>
              <a:t>How much are the ___________?</a:t>
            </a:r>
          </a:p>
          <a:p>
            <a:pPr algn="ctr"/>
            <a:r>
              <a:rPr lang="en-US" sz="2200" b="0">
                <a:solidFill>
                  <a:srgbClr val="0066FF"/>
                </a:solidFill>
              </a:rPr>
              <a:t>They are 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0" grpId="1" animBg="1"/>
      <p:bldP spid="12" grpId="1" animBg="1"/>
      <p:bldP spid="13" grpId="1" animBg="1"/>
      <p:bldP spid="18481" grpId="0" animBg="1"/>
      <p:bldP spid="18482" grpId="0" animBg="1"/>
      <p:bldP spid="18483" grpId="0" animBg="1"/>
      <p:bldP spid="18484" grpId="0" animBg="1"/>
      <p:bldP spid="30741" grpId="0" animBg="1"/>
      <p:bldP spid="30742" grpId="0" animBg="1"/>
      <p:bldP spid="30743" grpId="0" animBg="1"/>
      <p:bldP spid="307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152400" y="14478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9900"/>
                </a:solidFill>
                <a:latin typeface=".VnTime" pitchFamily="34" charset="0"/>
              </a:rPr>
              <a:t>If You Want to go …</a:t>
            </a:r>
            <a:endParaRPr lang="en-US" sz="1800" b="0">
              <a:solidFill>
                <a:srgbClr val="FF9900"/>
              </a:solidFill>
            </a:endParaRPr>
          </a:p>
        </p:txBody>
      </p:sp>
      <p:pic>
        <p:nvPicPr>
          <p:cNvPr id="26626" name="Picture 3" descr="DSC019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5614988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>
                <a:solidFill>
                  <a:srgbClr val="0066FF"/>
                </a:solidFill>
                <a:latin typeface="Times New Roman" pitchFamily="18" charset="0"/>
              </a:rPr>
              <a:t>Do you want to go shopping?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i="1">
                <a:solidFill>
                  <a:srgbClr val="0066FF"/>
                </a:solidFill>
                <a:latin typeface="Times New Roman" pitchFamily="18" charset="0"/>
              </a:rPr>
              <a:t>Yes, I do.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i="1">
                <a:solidFill>
                  <a:srgbClr val="0066FF"/>
                </a:solidFill>
                <a:latin typeface="Times New Roman" pitchFamily="18" charset="0"/>
              </a:rPr>
              <a:t>Do you want to go shopping?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i="1">
                <a:solidFill>
                  <a:srgbClr val="0066FF"/>
                </a:solidFill>
                <a:latin typeface="Times New Roman" pitchFamily="18" charset="0"/>
              </a:rPr>
              <a:t>Yes, I do.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i="1">
                <a:solidFill>
                  <a:srgbClr val="0066FF"/>
                </a:solidFill>
                <a:latin typeface="Times New Roman" pitchFamily="18" charset="0"/>
              </a:rPr>
              <a:t>If  you want to go shopping,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i="1">
                <a:solidFill>
                  <a:srgbClr val="0066FF"/>
                </a:solidFill>
                <a:latin typeface="Times New Roman" pitchFamily="18" charset="0"/>
              </a:rPr>
              <a:t>then you come along with me.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i="1">
                <a:solidFill>
                  <a:srgbClr val="0066FF"/>
                </a:solidFill>
                <a:latin typeface="Times New Roman" pitchFamily="18" charset="0"/>
              </a:rPr>
              <a:t>If  you  want to go shopping,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i="1">
                <a:solidFill>
                  <a:srgbClr val="0066FF"/>
                </a:solidFill>
                <a:latin typeface="Times New Roman" pitchFamily="18" charset="0"/>
              </a:rPr>
              <a:t>let’s go now</a:t>
            </a:r>
            <a:endParaRPr lang="en-US" sz="2400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31749" name="Sing U17 E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62200" y="9906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17" fill="hold"/>
                                        <p:tgtEl>
                                          <p:spTgt spid="31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1" name="Picture 4" descr="7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9200" y="76200"/>
            <a:ext cx="10134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438400" y="1295400"/>
            <a:ext cx="1905000" cy="466725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CC9900"/>
                </a:solidFill>
              </a:rPr>
              <a:t>Homework: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676400" y="2057400"/>
            <a:ext cx="61722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0">
                <a:solidFill>
                  <a:schemeClr val="bg1"/>
                </a:solidFill>
              </a:rPr>
              <a:t>Học thuộc từ mới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0">
                <a:solidFill>
                  <a:schemeClr val="bg1"/>
                </a:solidFill>
              </a:rPr>
              <a:t>Luyện tập mẫu câu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0">
                <a:solidFill>
                  <a:srgbClr val="FF3300"/>
                </a:solidFill>
              </a:rPr>
              <a:t>How much is /are the____?</a:t>
            </a:r>
          </a:p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FF3300"/>
                </a:solidFill>
              </a:rPr>
              <a:t>It's /They're ______</a:t>
            </a:r>
          </a:p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</a:rPr>
              <a:t>- Làm bài tập   SBT</a:t>
            </a:r>
          </a:p>
        </p:txBody>
      </p:sp>
      <p:pic>
        <p:nvPicPr>
          <p:cNvPr id="27654" name="Picture 7" descr="SEASP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1148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Times New Roman" pitchFamily="18" charset="0"/>
              </a:rPr>
              <a:t>THANKS FOR YOUR ATTENDING!</a:t>
            </a:r>
          </a:p>
        </p:txBody>
      </p:sp>
      <p:pic>
        <p:nvPicPr>
          <p:cNvPr id="29699" name="Picture 27" descr="E:\Tai lieu giao an dien tu\Anh dong\Plant-03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114800"/>
            <a:ext cx="666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2" descr="E:\Tai lieu giao an dien tu\Anh dong\ROTSTAR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4500" y="106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066800" y="304800"/>
            <a:ext cx="48768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                     </a:t>
            </a:r>
            <a:r>
              <a:rPr lang="en-US" sz="5400">
                <a:solidFill>
                  <a:srgbClr val="FF0066"/>
                </a:solidFill>
                <a:latin typeface=".VnBahamasB" pitchFamily="34" charset="0"/>
              </a:rPr>
              <a:t>Goodbye</a:t>
            </a:r>
            <a:r>
              <a:rPr lang="en-US" sz="5400">
                <a:solidFill>
                  <a:srgbClr val="0000FF"/>
                </a:solidFill>
                <a:latin typeface=".VnBahamasB" pitchFamily="34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  <a:latin typeface=".VnBahamasB" pitchFamily="34" charset="0"/>
              </a:rPr>
              <a:t>  </a:t>
            </a:r>
            <a:r>
              <a:rPr lang="en-US" sz="5400">
                <a:solidFill>
                  <a:srgbClr val="FF0066"/>
                </a:solidFill>
                <a:latin typeface=".VnBahamasB" pitchFamily="34" charset="0"/>
              </a:rPr>
              <a:t>See you later</a:t>
            </a:r>
            <a:r>
              <a:rPr lang="en-US" sz="5400">
                <a:solidFill>
                  <a:srgbClr val="0000FF"/>
                </a:solidFill>
                <a:latin typeface=".VnBahamasB" pitchFamily="34" charset="0"/>
              </a:rPr>
              <a:t>.</a:t>
            </a:r>
          </a:p>
        </p:txBody>
      </p:sp>
    </p:spTree>
  </p:cSld>
  <p:clrMapOvr>
    <a:masterClrMapping/>
  </p:clrMapOvr>
  <p:transition>
    <p:sndAc>
      <p:stSnd loop="1">
        <p:snd r:embed="rId2" name="Johnny-Guit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838200" y="2514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295400" y="2514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1752600" y="2514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209800" y="2514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D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2667000" y="2514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E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3124200" y="2514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F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838200" y="2895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G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1295400" y="2895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H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1752600" y="2895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I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2209800" y="2895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J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2667000" y="2895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K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3124200" y="2895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L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838200" y="3276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M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1295400" y="3276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N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1752600" y="3276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O</a:t>
            </a: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2209800" y="3276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P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2667000" y="3276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Q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3124200" y="3276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R</a:t>
            </a: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838200" y="3657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S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1295400" y="3657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T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1752600" y="3657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U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2209800" y="3657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V</a:t>
            </a: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2667000" y="3657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W</a:t>
            </a:r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3124200" y="3657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X</a:t>
            </a: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1752600" y="4038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Y</a:t>
            </a: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2209800" y="4038600"/>
            <a:ext cx="457200" cy="381000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Z</a:t>
            </a:r>
          </a:p>
        </p:txBody>
      </p:sp>
      <p:grpSp>
        <p:nvGrpSpPr>
          <p:cNvPr id="26672" name="Group 48"/>
          <p:cNvGrpSpPr>
            <a:grpSpLocks/>
          </p:cNvGrpSpPr>
          <p:nvPr/>
        </p:nvGrpSpPr>
        <p:grpSpPr bwMode="auto">
          <a:xfrm>
            <a:off x="6858000" y="5715000"/>
            <a:ext cx="1371600" cy="1143000"/>
            <a:chOff x="468" y="3480"/>
            <a:chExt cx="864" cy="720"/>
          </a:xfrm>
        </p:grpSpPr>
        <p:sp>
          <p:nvSpPr>
            <p:cNvPr id="15456" name="Rectangle 49"/>
            <p:cNvSpPr>
              <a:spLocks noChangeArrowheads="1"/>
            </p:cNvSpPr>
            <p:nvPr/>
          </p:nvSpPr>
          <p:spPr bwMode="auto">
            <a:xfrm>
              <a:off x="480" y="3480"/>
              <a:ext cx="816" cy="720"/>
            </a:xfrm>
            <a:prstGeom prst="rect">
              <a:avLst/>
            </a:prstGeom>
            <a:gradFill rotWithShape="1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0" scaled="1"/>
            </a:gradFill>
            <a:ln w="57150" cmpd="thinThick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5457" name="Oval 50"/>
            <p:cNvSpPr>
              <a:spLocks noChangeArrowheads="1"/>
            </p:cNvSpPr>
            <p:nvPr/>
          </p:nvSpPr>
          <p:spPr bwMode="auto">
            <a:xfrm>
              <a:off x="576" y="3552"/>
              <a:ext cx="624" cy="5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5458" name="Text Box 51"/>
            <p:cNvSpPr txBox="1">
              <a:spLocks noChangeArrowheads="1"/>
            </p:cNvSpPr>
            <p:nvPr/>
          </p:nvSpPr>
          <p:spPr bwMode="auto">
            <a:xfrm>
              <a:off x="468" y="3492"/>
              <a:ext cx="86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rgbClr val="FFFF00"/>
                  </a:solidFill>
                  <a:latin typeface="Arial Narrow" pitchFamily="34" charset="0"/>
                </a:rPr>
                <a:t>Spin Wheel</a:t>
              </a:r>
            </a:p>
          </p:txBody>
        </p:sp>
      </p:grp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4114800" y="6096000"/>
            <a:ext cx="838200" cy="7620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K</a:t>
            </a:r>
          </a:p>
        </p:txBody>
      </p:sp>
      <p:grpSp>
        <p:nvGrpSpPr>
          <p:cNvPr id="26677" name="Group 53"/>
          <p:cNvGrpSpPr>
            <a:grpSpLocks/>
          </p:cNvGrpSpPr>
          <p:nvPr/>
        </p:nvGrpSpPr>
        <p:grpSpPr bwMode="auto">
          <a:xfrm>
            <a:off x="4267200" y="2057400"/>
            <a:ext cx="3657600" cy="3581400"/>
            <a:chOff x="1008" y="960"/>
            <a:chExt cx="2304" cy="2256"/>
          </a:xfrm>
        </p:grpSpPr>
        <p:sp>
          <p:nvSpPr>
            <p:cNvPr id="15428" name="PubPieSlice"/>
            <p:cNvSpPr>
              <a:spLocks noEditPoints="1" noChangeArrowheads="1"/>
            </p:cNvSpPr>
            <p:nvPr/>
          </p:nvSpPr>
          <p:spPr bwMode="auto">
            <a:xfrm>
              <a:off x="1008" y="1100"/>
              <a:ext cx="2254" cy="20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2 w 21600"/>
                <a:gd name="T10" fmla="*/ 3160 h 21600"/>
                <a:gd name="T11" fmla="*/ 18438 w 21600"/>
                <a:gd name="T12" fmla="*/ 1844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09" y="16101"/>
                  </a:moveTo>
                  <a:cubicBezTo>
                    <a:pt x="21121" y="14483"/>
                    <a:pt x="21600" y="12657"/>
                    <a:pt x="21600" y="10800"/>
                  </a:cubicBezTo>
                  <a:cubicBezTo>
                    <a:pt x="21600" y="10734"/>
                    <a:pt x="21599" y="10669"/>
                    <a:pt x="21598" y="1060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PubPieSlice"/>
            <p:cNvSpPr>
              <a:spLocks noEditPoints="1" noChangeArrowheads="1"/>
            </p:cNvSpPr>
            <p:nvPr/>
          </p:nvSpPr>
          <p:spPr bwMode="auto">
            <a:xfrm rot="-1686498">
              <a:off x="1027" y="1102"/>
              <a:ext cx="2253" cy="20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4 w 21600"/>
                <a:gd name="T10" fmla="*/ 3160 h 21600"/>
                <a:gd name="T11" fmla="*/ 18436 w 21600"/>
                <a:gd name="T12" fmla="*/ 1844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09" y="16101"/>
                  </a:moveTo>
                  <a:cubicBezTo>
                    <a:pt x="21121" y="14483"/>
                    <a:pt x="21600" y="12657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PubPieSlice"/>
            <p:cNvSpPr>
              <a:spLocks noEditPoints="1" noChangeArrowheads="1"/>
            </p:cNvSpPr>
            <p:nvPr/>
          </p:nvSpPr>
          <p:spPr bwMode="auto">
            <a:xfrm rot="-3358335">
              <a:off x="1088" y="1046"/>
              <a:ext cx="2202" cy="2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59 w 21600"/>
                <a:gd name="T10" fmla="*/ 3160 h 21600"/>
                <a:gd name="T11" fmla="*/ 18441 w 21600"/>
                <a:gd name="T12" fmla="*/ 1844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09" y="16101"/>
                  </a:moveTo>
                  <a:cubicBezTo>
                    <a:pt x="21121" y="14483"/>
                    <a:pt x="21600" y="12657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PubPieSlice"/>
            <p:cNvSpPr>
              <a:spLocks noEditPoints="1" noChangeArrowheads="1"/>
            </p:cNvSpPr>
            <p:nvPr/>
          </p:nvSpPr>
          <p:spPr bwMode="auto">
            <a:xfrm rot="-5044833">
              <a:off x="1081" y="1056"/>
              <a:ext cx="2202" cy="2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59 w 21600"/>
                <a:gd name="T10" fmla="*/ 3161 h 21600"/>
                <a:gd name="T11" fmla="*/ 18441 w 21600"/>
                <a:gd name="T12" fmla="*/ 18439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09" y="16101"/>
                  </a:moveTo>
                  <a:cubicBezTo>
                    <a:pt x="21121" y="14483"/>
                    <a:pt x="21600" y="12657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PubPieSlice"/>
            <p:cNvSpPr>
              <a:spLocks noEditPoints="1" noChangeArrowheads="1"/>
            </p:cNvSpPr>
            <p:nvPr/>
          </p:nvSpPr>
          <p:spPr bwMode="auto">
            <a:xfrm rot="-6620156">
              <a:off x="1067" y="1043"/>
              <a:ext cx="2227" cy="20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2 w 21600"/>
                <a:gd name="T10" fmla="*/ 3165 h 21600"/>
                <a:gd name="T11" fmla="*/ 18438 w 21600"/>
                <a:gd name="T12" fmla="*/ 18435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09" y="16101"/>
                  </a:moveTo>
                  <a:cubicBezTo>
                    <a:pt x="21121" y="14483"/>
                    <a:pt x="21600" y="12657"/>
                    <a:pt x="21600" y="10800"/>
                  </a:cubicBezTo>
                  <a:cubicBezTo>
                    <a:pt x="21600" y="10671"/>
                    <a:pt x="21597" y="10542"/>
                    <a:pt x="21593" y="1041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PubPieSlice"/>
            <p:cNvSpPr>
              <a:spLocks noEditPoints="1" noChangeArrowheads="1"/>
            </p:cNvSpPr>
            <p:nvPr/>
          </p:nvSpPr>
          <p:spPr bwMode="auto">
            <a:xfrm rot="-8397988">
              <a:off x="1058" y="1067"/>
              <a:ext cx="2254" cy="20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2 w 21600"/>
                <a:gd name="T10" fmla="*/ 3162 h 21600"/>
                <a:gd name="T11" fmla="*/ 18438 w 21600"/>
                <a:gd name="T12" fmla="*/ 1843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09" y="16101"/>
                  </a:moveTo>
                  <a:cubicBezTo>
                    <a:pt x="21121" y="14483"/>
                    <a:pt x="21600" y="12657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PubPieSlice"/>
            <p:cNvSpPr>
              <a:spLocks noEditPoints="1" noChangeArrowheads="1"/>
            </p:cNvSpPr>
            <p:nvPr/>
          </p:nvSpPr>
          <p:spPr bwMode="auto">
            <a:xfrm rot="-10069824">
              <a:off x="1057" y="1043"/>
              <a:ext cx="2228" cy="20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1 w 21600"/>
                <a:gd name="T10" fmla="*/ 3158 h 21600"/>
                <a:gd name="T11" fmla="*/ 18439 w 21600"/>
                <a:gd name="T12" fmla="*/ 18442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09" y="16101"/>
                  </a:moveTo>
                  <a:cubicBezTo>
                    <a:pt x="21121" y="14483"/>
                    <a:pt x="21600" y="12657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PubPieSlice"/>
            <p:cNvSpPr>
              <a:spLocks noEditPoints="1" noChangeArrowheads="1"/>
            </p:cNvSpPr>
            <p:nvPr/>
          </p:nvSpPr>
          <p:spPr bwMode="auto">
            <a:xfrm rot="9843678">
              <a:off x="1008" y="1007"/>
              <a:ext cx="2228" cy="20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1 w 21600"/>
                <a:gd name="T10" fmla="*/ 3165 h 21600"/>
                <a:gd name="T11" fmla="*/ 18439 w 21600"/>
                <a:gd name="T12" fmla="*/ 18435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24" y="16075"/>
                  </a:moveTo>
                  <a:cubicBezTo>
                    <a:pt x="21126" y="14463"/>
                    <a:pt x="21600" y="12647"/>
                    <a:pt x="21600" y="10800"/>
                  </a:cubicBezTo>
                  <a:cubicBezTo>
                    <a:pt x="21600" y="10660"/>
                    <a:pt x="21597" y="10521"/>
                    <a:pt x="21591" y="10382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PubPieSlice"/>
            <p:cNvSpPr>
              <a:spLocks noEditPoints="1" noChangeArrowheads="1"/>
            </p:cNvSpPr>
            <p:nvPr/>
          </p:nvSpPr>
          <p:spPr bwMode="auto">
            <a:xfrm rot="8180954">
              <a:off x="1014" y="1027"/>
              <a:ext cx="2254" cy="20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2 w 21600"/>
                <a:gd name="T10" fmla="*/ 3162 h 21600"/>
                <a:gd name="T11" fmla="*/ 18438 w 21600"/>
                <a:gd name="T12" fmla="*/ 1843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09" y="16101"/>
                  </a:moveTo>
                  <a:cubicBezTo>
                    <a:pt x="21121" y="14483"/>
                    <a:pt x="21600" y="12657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PubPieSlice"/>
            <p:cNvSpPr>
              <a:spLocks noEditPoints="1" noChangeArrowheads="1"/>
            </p:cNvSpPr>
            <p:nvPr/>
          </p:nvSpPr>
          <p:spPr bwMode="auto">
            <a:xfrm rot="6494455">
              <a:off x="1013" y="1027"/>
              <a:ext cx="2227" cy="20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2 w 21600"/>
                <a:gd name="T10" fmla="*/ 3167 h 21600"/>
                <a:gd name="T11" fmla="*/ 18438 w 21600"/>
                <a:gd name="T12" fmla="*/ 18433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09" y="16101"/>
                  </a:moveTo>
                  <a:cubicBezTo>
                    <a:pt x="21121" y="14483"/>
                    <a:pt x="21600" y="12657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PubPieSlice"/>
            <p:cNvSpPr>
              <a:spLocks noEditPoints="1" noChangeArrowheads="1"/>
            </p:cNvSpPr>
            <p:nvPr/>
          </p:nvSpPr>
          <p:spPr bwMode="auto">
            <a:xfrm rot="4822619">
              <a:off x="1019" y="1031"/>
              <a:ext cx="2201" cy="2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0 w 21600"/>
                <a:gd name="T10" fmla="*/ 3160 h 21600"/>
                <a:gd name="T11" fmla="*/ 18440 w 21600"/>
                <a:gd name="T12" fmla="*/ 1844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09" y="16101"/>
                  </a:moveTo>
                  <a:cubicBezTo>
                    <a:pt x="21121" y="14483"/>
                    <a:pt x="21600" y="12657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PubPieSlice"/>
            <p:cNvSpPr>
              <a:spLocks noEditPoints="1" noChangeArrowheads="1"/>
            </p:cNvSpPr>
            <p:nvPr/>
          </p:nvSpPr>
          <p:spPr bwMode="auto">
            <a:xfrm rot="3136121">
              <a:off x="1019" y="1050"/>
              <a:ext cx="2203" cy="2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7 w 21600"/>
                <a:gd name="T10" fmla="*/ 3160 h 21600"/>
                <a:gd name="T11" fmla="*/ 18433 w 21600"/>
                <a:gd name="T12" fmla="*/ 1844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209" y="16101"/>
                  </a:moveTo>
                  <a:cubicBezTo>
                    <a:pt x="21121" y="14483"/>
                    <a:pt x="21600" y="12657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PubPieSlice"/>
            <p:cNvSpPr>
              <a:spLocks noEditPoints="1" noChangeArrowheads="1"/>
            </p:cNvSpPr>
            <p:nvPr/>
          </p:nvSpPr>
          <p:spPr bwMode="auto">
            <a:xfrm rot="1536086">
              <a:off x="1008" y="1076"/>
              <a:ext cx="2228" cy="20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1 w 21600"/>
                <a:gd name="T10" fmla="*/ 3165 h 21600"/>
                <a:gd name="T11" fmla="*/ 18439 w 21600"/>
                <a:gd name="T12" fmla="*/ 18435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0375" y="15794"/>
                  </a:moveTo>
                  <a:cubicBezTo>
                    <a:pt x="21180" y="14252"/>
                    <a:pt x="21600" y="12539"/>
                    <a:pt x="21600" y="10800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Oval 67"/>
            <p:cNvSpPr>
              <a:spLocks noChangeArrowheads="1"/>
            </p:cNvSpPr>
            <p:nvPr/>
          </p:nvSpPr>
          <p:spPr bwMode="auto">
            <a:xfrm>
              <a:off x="1025" y="994"/>
              <a:ext cx="2242" cy="2202"/>
            </a:xfrm>
            <a:prstGeom prst="ellips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5442" name="Oval 68"/>
            <p:cNvSpPr>
              <a:spLocks noChangeArrowheads="1"/>
            </p:cNvSpPr>
            <p:nvPr/>
          </p:nvSpPr>
          <p:spPr bwMode="auto">
            <a:xfrm>
              <a:off x="1818" y="1767"/>
              <a:ext cx="645" cy="6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FF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>
                  <a:solidFill>
                    <a:srgbClr val="000099"/>
                  </a:solidFill>
                </a:rPr>
                <a:t>THE 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>
                  <a:solidFill>
                    <a:srgbClr val="000099"/>
                  </a:solidFill>
                </a:rPr>
                <a:t>BIG 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>
                  <a:solidFill>
                    <a:srgbClr val="000099"/>
                  </a:solidFill>
                </a:rPr>
                <a:t>WHEEL</a:t>
              </a:r>
            </a:p>
          </p:txBody>
        </p:sp>
        <p:sp>
          <p:nvSpPr>
            <p:cNvPr id="15443" name="Text Box 69"/>
            <p:cNvSpPr txBox="1">
              <a:spLocks noChangeArrowheads="1"/>
            </p:cNvSpPr>
            <p:nvPr/>
          </p:nvSpPr>
          <p:spPr bwMode="auto">
            <a:xfrm rot="10407985">
              <a:off x="1777" y="1045"/>
              <a:ext cx="57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00"/>
                  </a:solidFill>
                  <a:latin typeface="Arial Narrow" pitchFamily="34" charset="0"/>
                </a:rPr>
                <a:t>MẤT LƯỢT</a:t>
              </a:r>
            </a:p>
          </p:txBody>
        </p:sp>
        <p:sp>
          <p:nvSpPr>
            <p:cNvPr id="15444" name="Text Box 70"/>
            <p:cNvSpPr txBox="1">
              <a:spLocks noChangeArrowheads="1"/>
            </p:cNvSpPr>
            <p:nvPr/>
          </p:nvSpPr>
          <p:spPr bwMode="auto">
            <a:xfrm rot="-1107526">
              <a:off x="2181" y="2688"/>
              <a:ext cx="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00"/>
                  </a:solidFill>
                  <a:latin typeface="Arial Narrow" pitchFamily="34" charset="0"/>
                </a:rPr>
                <a:t>MẤT ĐIỂM</a:t>
              </a:r>
            </a:p>
          </p:txBody>
        </p:sp>
        <p:sp>
          <p:nvSpPr>
            <p:cNvPr id="15445" name="Text Box 71"/>
            <p:cNvSpPr txBox="1">
              <a:spLocks noChangeArrowheads="1"/>
            </p:cNvSpPr>
            <p:nvPr/>
          </p:nvSpPr>
          <p:spPr bwMode="auto">
            <a:xfrm rot="5400000">
              <a:off x="979" y="1929"/>
              <a:ext cx="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00"/>
                  </a:solidFill>
                  <a:latin typeface="Arial Narrow" pitchFamily="34" charset="0"/>
                </a:rPr>
                <a:t>MAY MẮN</a:t>
              </a:r>
            </a:p>
          </p:txBody>
        </p:sp>
        <p:sp>
          <p:nvSpPr>
            <p:cNvPr id="15446" name="Text Box 72"/>
            <p:cNvSpPr txBox="1">
              <a:spLocks noChangeArrowheads="1"/>
            </p:cNvSpPr>
            <p:nvPr/>
          </p:nvSpPr>
          <p:spPr bwMode="auto">
            <a:xfrm rot="-7459105">
              <a:off x="2475" y="1346"/>
              <a:ext cx="6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FFFF00"/>
                  </a:solidFill>
                  <a:latin typeface="Arial Narrow" pitchFamily="34" charset="0"/>
                </a:rPr>
                <a:t>THÊM LƯỢT</a:t>
              </a:r>
            </a:p>
          </p:txBody>
        </p:sp>
        <p:sp>
          <p:nvSpPr>
            <p:cNvPr id="15447" name="Text Box 73"/>
            <p:cNvSpPr txBox="1">
              <a:spLocks noChangeArrowheads="1"/>
            </p:cNvSpPr>
            <p:nvPr/>
          </p:nvSpPr>
          <p:spPr bwMode="auto">
            <a:xfrm rot="-4018886">
              <a:off x="2765" y="218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C0099"/>
                  </a:solidFill>
                  <a:latin typeface="Arial Narrow" pitchFamily="34" charset="0"/>
                </a:rPr>
                <a:t>100</a:t>
              </a:r>
            </a:p>
          </p:txBody>
        </p:sp>
        <p:sp>
          <p:nvSpPr>
            <p:cNvPr id="15448" name="Text Box 74"/>
            <p:cNvSpPr txBox="1">
              <a:spLocks noChangeArrowheads="1"/>
            </p:cNvSpPr>
            <p:nvPr/>
          </p:nvSpPr>
          <p:spPr bwMode="auto">
            <a:xfrm rot="8655299">
              <a:off x="1344" y="1161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C0099"/>
                  </a:solidFill>
                  <a:latin typeface="Arial Narrow" pitchFamily="34" charset="0"/>
                </a:rPr>
                <a:t>50</a:t>
              </a:r>
            </a:p>
          </p:txBody>
        </p:sp>
        <p:sp>
          <p:nvSpPr>
            <p:cNvPr id="15449" name="Text Box 75"/>
            <p:cNvSpPr txBox="1">
              <a:spLocks noChangeArrowheads="1"/>
            </p:cNvSpPr>
            <p:nvPr/>
          </p:nvSpPr>
          <p:spPr bwMode="auto">
            <a:xfrm rot="2135826">
              <a:off x="1344" y="273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C0099"/>
                  </a:solidFill>
                  <a:latin typeface="Arial Narrow" pitchFamily="34" charset="0"/>
                </a:rPr>
                <a:t>30</a:t>
              </a:r>
            </a:p>
          </p:txBody>
        </p:sp>
        <p:sp>
          <p:nvSpPr>
            <p:cNvPr id="15450" name="Text Box 76"/>
            <p:cNvSpPr txBox="1">
              <a:spLocks noChangeArrowheads="1"/>
            </p:cNvSpPr>
            <p:nvPr/>
          </p:nvSpPr>
          <p:spPr bwMode="auto">
            <a:xfrm rot="-2863286">
              <a:off x="2573" y="2524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C0099"/>
                  </a:solidFill>
                  <a:latin typeface="Arial Narrow" pitchFamily="34" charset="0"/>
                </a:rPr>
                <a:t>25</a:t>
              </a:r>
            </a:p>
          </p:txBody>
        </p:sp>
        <p:sp>
          <p:nvSpPr>
            <p:cNvPr id="15451" name="Text Box 77"/>
            <p:cNvSpPr txBox="1">
              <a:spLocks noChangeArrowheads="1"/>
            </p:cNvSpPr>
            <p:nvPr/>
          </p:nvSpPr>
          <p:spPr bwMode="auto">
            <a:xfrm rot="-9402759">
              <a:off x="2208" y="105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C0099"/>
                  </a:solidFill>
                  <a:latin typeface="Arial Narrow" pitchFamily="34" charset="0"/>
                </a:rPr>
                <a:t>45</a:t>
              </a:r>
            </a:p>
          </p:txBody>
        </p:sp>
        <p:sp>
          <p:nvSpPr>
            <p:cNvPr id="15452" name="Text Box 78"/>
            <p:cNvSpPr txBox="1">
              <a:spLocks noChangeArrowheads="1"/>
            </p:cNvSpPr>
            <p:nvPr/>
          </p:nvSpPr>
          <p:spPr bwMode="auto">
            <a:xfrm rot="3734714">
              <a:off x="1028" y="2380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C0099"/>
                  </a:solidFill>
                  <a:latin typeface="Arial Narrow" pitchFamily="34" charset="0"/>
                </a:rPr>
                <a:t>75</a:t>
              </a:r>
            </a:p>
          </p:txBody>
        </p:sp>
        <p:sp>
          <p:nvSpPr>
            <p:cNvPr id="15453" name="Text Box 79"/>
            <p:cNvSpPr txBox="1">
              <a:spLocks noChangeArrowheads="1"/>
            </p:cNvSpPr>
            <p:nvPr/>
          </p:nvSpPr>
          <p:spPr bwMode="auto">
            <a:xfrm rot="-6127753">
              <a:off x="2775" y="1736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C0099"/>
                  </a:solidFill>
                  <a:latin typeface="Arial Narrow" pitchFamily="34" charset="0"/>
                </a:rPr>
                <a:t>40</a:t>
              </a:r>
            </a:p>
          </p:txBody>
        </p:sp>
        <p:sp>
          <p:nvSpPr>
            <p:cNvPr id="15454" name="Text Box 80"/>
            <p:cNvSpPr txBox="1">
              <a:spLocks noChangeArrowheads="1"/>
            </p:cNvSpPr>
            <p:nvPr/>
          </p:nvSpPr>
          <p:spPr bwMode="auto">
            <a:xfrm rot="7437362">
              <a:off x="1037" y="151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C0099"/>
                  </a:solidFill>
                  <a:latin typeface="Arial Narrow" pitchFamily="34" charset="0"/>
                </a:rPr>
                <a:t>60</a:t>
              </a:r>
            </a:p>
          </p:txBody>
        </p:sp>
        <p:sp>
          <p:nvSpPr>
            <p:cNvPr id="15455" name="Text Box 81"/>
            <p:cNvSpPr txBox="1">
              <a:spLocks noChangeArrowheads="1"/>
            </p:cNvSpPr>
            <p:nvPr/>
          </p:nvSpPr>
          <p:spPr bwMode="auto">
            <a:xfrm rot="502560">
              <a:off x="1756" y="2870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C0099"/>
                  </a:solidFill>
                  <a:latin typeface="Arial Narrow" pitchFamily="34" charset="0"/>
                </a:rPr>
                <a:t>60</a:t>
              </a:r>
            </a:p>
          </p:txBody>
        </p:sp>
      </p:grpSp>
      <p:sp>
        <p:nvSpPr>
          <p:cNvPr id="26706" name="AutoShape 82"/>
          <p:cNvSpPr>
            <a:spLocks noChangeArrowheads="1"/>
          </p:cNvSpPr>
          <p:nvPr/>
        </p:nvSpPr>
        <p:spPr bwMode="auto">
          <a:xfrm rot="-5400000">
            <a:off x="5448300" y="5905500"/>
            <a:ext cx="10668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7" name="Text Box 83"/>
          <p:cNvSpPr txBox="1">
            <a:spLocks noChangeArrowheads="1"/>
          </p:cNvSpPr>
          <p:nvPr/>
        </p:nvSpPr>
        <p:spPr bwMode="auto">
          <a:xfrm>
            <a:off x="5257800" y="6248400"/>
            <a:ext cx="1447800" cy="5794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 Narrow" pitchFamily="34" charset="0"/>
              </a:rPr>
              <a:t>POINTS</a:t>
            </a:r>
          </a:p>
        </p:txBody>
      </p:sp>
      <p:sp>
        <p:nvSpPr>
          <p:cNvPr id="15392" name="TextBox 3"/>
          <p:cNvSpPr txBox="1">
            <a:spLocks noChangeArrowheads="1"/>
          </p:cNvSpPr>
          <p:nvPr/>
        </p:nvSpPr>
        <p:spPr bwMode="auto">
          <a:xfrm>
            <a:off x="685800" y="17526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3333FF"/>
                </a:solidFill>
                <a:latin typeface="Constantia" pitchFamily="18" charset="0"/>
              </a:rPr>
              <a:t>This is an activity that the women like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14414" name="Picture 78" descr="SS128x128P_1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562600"/>
            <a:ext cx="762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94" name="Group 276"/>
          <p:cNvGrpSpPr>
            <a:grpSpLocks/>
          </p:cNvGrpSpPr>
          <p:nvPr/>
        </p:nvGrpSpPr>
        <p:grpSpPr bwMode="auto">
          <a:xfrm>
            <a:off x="1752600" y="609600"/>
            <a:ext cx="4724400" cy="685800"/>
            <a:chOff x="1104" y="816"/>
            <a:chExt cx="2976" cy="432"/>
          </a:xfrm>
        </p:grpSpPr>
        <p:sp>
          <p:nvSpPr>
            <p:cNvPr id="15409" name="Rectangle 103"/>
            <p:cNvSpPr>
              <a:spLocks noChangeArrowheads="1"/>
            </p:cNvSpPr>
            <p:nvPr/>
          </p:nvSpPr>
          <p:spPr bwMode="auto">
            <a:xfrm>
              <a:off x="3704" y="816"/>
              <a:ext cx="376" cy="432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46038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None/>
              </a:pPr>
              <a:endParaRPr lang="en-US" sz="2000" b="0">
                <a:solidFill>
                  <a:srgbClr val="404040"/>
                </a:solidFill>
                <a:latin typeface="Constantia" pitchFamily="18" charset="0"/>
              </a:endParaRPr>
            </a:p>
          </p:txBody>
        </p:sp>
        <p:sp>
          <p:nvSpPr>
            <p:cNvPr id="15410" name="Rectangle 102"/>
            <p:cNvSpPr>
              <a:spLocks noChangeArrowheads="1"/>
            </p:cNvSpPr>
            <p:nvPr/>
          </p:nvSpPr>
          <p:spPr bwMode="auto">
            <a:xfrm>
              <a:off x="3326" y="816"/>
              <a:ext cx="378" cy="432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46038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None/>
              </a:pPr>
              <a:endParaRPr lang="en-US" sz="2000" b="0">
                <a:solidFill>
                  <a:srgbClr val="404040"/>
                </a:solidFill>
                <a:latin typeface="Constantia" pitchFamily="18" charset="0"/>
              </a:endParaRPr>
            </a:p>
          </p:txBody>
        </p:sp>
        <p:sp>
          <p:nvSpPr>
            <p:cNvPr id="15411" name="Rectangle 101"/>
            <p:cNvSpPr>
              <a:spLocks noChangeArrowheads="1"/>
            </p:cNvSpPr>
            <p:nvPr/>
          </p:nvSpPr>
          <p:spPr bwMode="auto">
            <a:xfrm>
              <a:off x="2948" y="816"/>
              <a:ext cx="378" cy="432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46038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None/>
              </a:pPr>
              <a:endParaRPr lang="en-US" sz="2000" b="0">
                <a:solidFill>
                  <a:srgbClr val="404040"/>
                </a:solidFill>
                <a:latin typeface="Constantia" pitchFamily="18" charset="0"/>
              </a:endParaRPr>
            </a:p>
          </p:txBody>
        </p:sp>
        <p:sp>
          <p:nvSpPr>
            <p:cNvPr id="15412" name="Rectangle 100"/>
            <p:cNvSpPr>
              <a:spLocks noChangeArrowheads="1"/>
            </p:cNvSpPr>
            <p:nvPr/>
          </p:nvSpPr>
          <p:spPr bwMode="auto">
            <a:xfrm>
              <a:off x="2569" y="816"/>
              <a:ext cx="379" cy="432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46038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None/>
              </a:pPr>
              <a:endParaRPr lang="en-US" sz="2000" b="0">
                <a:solidFill>
                  <a:srgbClr val="404040"/>
                </a:solidFill>
                <a:latin typeface="Constantia" pitchFamily="18" charset="0"/>
              </a:endParaRPr>
            </a:p>
          </p:txBody>
        </p:sp>
        <p:sp>
          <p:nvSpPr>
            <p:cNvPr id="15413" name="Rectangle 99"/>
            <p:cNvSpPr>
              <a:spLocks noChangeArrowheads="1"/>
            </p:cNvSpPr>
            <p:nvPr/>
          </p:nvSpPr>
          <p:spPr bwMode="auto">
            <a:xfrm>
              <a:off x="2208" y="816"/>
              <a:ext cx="378" cy="432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46038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None/>
              </a:pPr>
              <a:endParaRPr lang="en-US" sz="2000" b="0">
                <a:solidFill>
                  <a:srgbClr val="404040"/>
                </a:solidFill>
                <a:latin typeface="Constantia" pitchFamily="18" charset="0"/>
              </a:endParaRPr>
            </a:p>
          </p:txBody>
        </p:sp>
        <p:sp>
          <p:nvSpPr>
            <p:cNvPr id="15414" name="Rectangle 98"/>
            <p:cNvSpPr>
              <a:spLocks noChangeArrowheads="1"/>
            </p:cNvSpPr>
            <p:nvPr/>
          </p:nvSpPr>
          <p:spPr bwMode="auto">
            <a:xfrm>
              <a:off x="1813" y="816"/>
              <a:ext cx="378" cy="432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46038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None/>
              </a:pPr>
              <a:endParaRPr lang="en-US" sz="2000" b="0">
                <a:solidFill>
                  <a:srgbClr val="404040"/>
                </a:solidFill>
                <a:latin typeface="Constantia" pitchFamily="18" charset="0"/>
              </a:endParaRPr>
            </a:p>
          </p:txBody>
        </p:sp>
        <p:sp>
          <p:nvSpPr>
            <p:cNvPr id="15415" name="Rectangle 97"/>
            <p:cNvSpPr>
              <a:spLocks noChangeArrowheads="1"/>
            </p:cNvSpPr>
            <p:nvPr/>
          </p:nvSpPr>
          <p:spPr bwMode="auto">
            <a:xfrm>
              <a:off x="1482" y="816"/>
              <a:ext cx="331" cy="432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46038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None/>
              </a:pPr>
              <a:endParaRPr lang="en-US" sz="2000" b="0">
                <a:solidFill>
                  <a:srgbClr val="404040"/>
                </a:solidFill>
                <a:latin typeface="Constantia" pitchFamily="18" charset="0"/>
              </a:endParaRPr>
            </a:p>
          </p:txBody>
        </p:sp>
        <p:sp>
          <p:nvSpPr>
            <p:cNvPr id="15416" name="Rectangle 96"/>
            <p:cNvSpPr>
              <a:spLocks noChangeArrowheads="1"/>
            </p:cNvSpPr>
            <p:nvPr/>
          </p:nvSpPr>
          <p:spPr bwMode="auto">
            <a:xfrm>
              <a:off x="1104" y="816"/>
              <a:ext cx="378" cy="432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46038" eaLnBrk="0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None/>
              </a:pPr>
              <a:endParaRPr lang="en-US" sz="2000" b="0">
                <a:solidFill>
                  <a:srgbClr val="404040"/>
                </a:solidFill>
                <a:latin typeface="Constantia" pitchFamily="18" charset="0"/>
              </a:endParaRPr>
            </a:p>
          </p:txBody>
        </p:sp>
        <p:sp>
          <p:nvSpPr>
            <p:cNvPr id="15417" name="Line 162" descr="Bouquet"/>
            <p:cNvSpPr>
              <a:spLocks noChangeShapeType="1"/>
            </p:cNvSpPr>
            <p:nvPr/>
          </p:nvSpPr>
          <p:spPr bwMode="auto">
            <a:xfrm>
              <a:off x="1104" y="816"/>
              <a:ext cx="29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5418" name="Line 168" descr="Bouquet"/>
            <p:cNvSpPr>
              <a:spLocks noChangeShapeType="1"/>
            </p:cNvSpPr>
            <p:nvPr/>
          </p:nvSpPr>
          <p:spPr bwMode="auto">
            <a:xfrm>
              <a:off x="1104" y="1248"/>
              <a:ext cx="29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5419" name="Line 169" descr="Bouquet"/>
            <p:cNvSpPr>
              <a:spLocks noChangeShapeType="1"/>
            </p:cNvSpPr>
            <p:nvPr/>
          </p:nvSpPr>
          <p:spPr bwMode="auto">
            <a:xfrm>
              <a:off x="1104" y="816"/>
              <a:ext cx="0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5420" name="Line 170" descr="Bouquet"/>
            <p:cNvSpPr>
              <a:spLocks noChangeShapeType="1"/>
            </p:cNvSpPr>
            <p:nvPr/>
          </p:nvSpPr>
          <p:spPr bwMode="auto">
            <a:xfrm>
              <a:off x="1482" y="816"/>
              <a:ext cx="0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5421" name="Line 171" descr="Bouquet"/>
            <p:cNvSpPr>
              <a:spLocks noChangeShapeType="1"/>
            </p:cNvSpPr>
            <p:nvPr/>
          </p:nvSpPr>
          <p:spPr bwMode="auto">
            <a:xfrm>
              <a:off x="1813" y="816"/>
              <a:ext cx="0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5422" name="Line 172" descr="Bouquet"/>
            <p:cNvSpPr>
              <a:spLocks noChangeShapeType="1"/>
            </p:cNvSpPr>
            <p:nvPr/>
          </p:nvSpPr>
          <p:spPr bwMode="auto">
            <a:xfrm>
              <a:off x="2191" y="816"/>
              <a:ext cx="0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5423" name="Line 173" descr="Bouquet"/>
            <p:cNvSpPr>
              <a:spLocks noChangeShapeType="1"/>
            </p:cNvSpPr>
            <p:nvPr/>
          </p:nvSpPr>
          <p:spPr bwMode="auto">
            <a:xfrm>
              <a:off x="2569" y="816"/>
              <a:ext cx="0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5424" name="Line 174" descr="Bouquet"/>
            <p:cNvSpPr>
              <a:spLocks noChangeShapeType="1"/>
            </p:cNvSpPr>
            <p:nvPr/>
          </p:nvSpPr>
          <p:spPr bwMode="auto">
            <a:xfrm>
              <a:off x="2948" y="816"/>
              <a:ext cx="0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5425" name="Line 175" descr="Bouquet"/>
            <p:cNvSpPr>
              <a:spLocks noChangeShapeType="1"/>
            </p:cNvSpPr>
            <p:nvPr/>
          </p:nvSpPr>
          <p:spPr bwMode="auto">
            <a:xfrm>
              <a:off x="3326" y="816"/>
              <a:ext cx="0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5426" name="Line 176" descr="Bouquet"/>
            <p:cNvSpPr>
              <a:spLocks noChangeShapeType="1"/>
            </p:cNvSpPr>
            <p:nvPr/>
          </p:nvSpPr>
          <p:spPr bwMode="auto">
            <a:xfrm>
              <a:off x="3704" y="816"/>
              <a:ext cx="0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15427" name="Line 180" descr="Bouquet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US"/>
            </a:p>
          </p:txBody>
        </p:sp>
      </p:grpSp>
      <p:pic>
        <p:nvPicPr>
          <p:cNvPr id="15395" name="Picture 79" descr="Butterfly 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953000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752600" y="609600"/>
            <a:ext cx="5334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2286000" y="609600"/>
            <a:ext cx="609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2895600" y="609600"/>
            <a:ext cx="5334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</a:t>
            </a: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3429000" y="609600"/>
            <a:ext cx="609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38600" y="609600"/>
            <a:ext cx="609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grpSp>
        <p:nvGrpSpPr>
          <p:cNvPr id="15401" name="Group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0"/>
            <a:chExt cx="5760" cy="4320"/>
          </a:xfrm>
        </p:grpSpPr>
        <p:pic>
          <p:nvPicPr>
            <p:cNvPr id="15405" name="Picture 7" descr="A-rainbowbar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-1864" y="2056"/>
              <a:ext cx="393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6" name="Picture 8" descr="A-rainbowbar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7" name="Picture 9" descr="A-rainbowbar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0" y="4073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8" name="Picture 10" descr="A-rainbowbar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 flipV="1">
              <a:off x="3496" y="2056"/>
              <a:ext cx="432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5257800" y="609600"/>
            <a:ext cx="609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5867400" y="609600"/>
            <a:ext cx="609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4648200" y="609600"/>
            <a:ext cx="609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6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6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6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61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6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6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6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6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6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3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6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6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6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36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200000">
                                      <p:cBhvr>
                                        <p:cTn id="240" dur="3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800000">
                                      <p:cBhvr>
                                        <p:cTn id="244" dur="3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48" dur="3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252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256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260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264" dur="3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000000">
                                      <p:cBhvr>
                                        <p:cTn id="268" dur="3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72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600000">
                                      <p:cBhvr>
                                        <p:cTn id="276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0">
                                      <p:cBhvr>
                                        <p:cTn id="280" dur="3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28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88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92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2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26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0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3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6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9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2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5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8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1" dur="2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4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7" dur="2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0" dur="2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3" dur="2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6" dur="2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9" dur="2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2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5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8" dur="2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1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4" dur="2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7" dur="2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0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3" dur="20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6" dur="20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9" dur="2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2" dur="2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5" dur="2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8" dur="2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1" dur="2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4" dur="20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7" dur="20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0" dur="20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3" dur="20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6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9" dur="2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2" dur="2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5" dur="20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8" dur="2000"/>
                                        <p:tgtEl>
                                          <p:spTgt spid="26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1" dur="2000"/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6"/>
                  </p:tgtEl>
                </p:cond>
              </p:nextCondLst>
            </p:seq>
          </p:childTnLst>
        </p:cTn>
      </p:par>
    </p:tnLst>
    <p:bldLst>
      <p:bldP spid="26637" grpId="0" animBg="1"/>
      <p:bldP spid="26637" grpId="1" animBg="1"/>
      <p:bldP spid="26638" grpId="0" animBg="1"/>
      <p:bldP spid="26638" grpId="1" animBg="1"/>
      <p:bldP spid="26639" grpId="0" animBg="1"/>
      <p:bldP spid="26639" grpId="1" animBg="1"/>
      <p:bldP spid="26640" grpId="0" animBg="1"/>
      <p:bldP spid="26640" grpId="1" animBg="1"/>
      <p:bldP spid="26641" grpId="0" animBg="1"/>
      <p:bldP spid="26641" grpId="1" animBg="1"/>
      <p:bldP spid="26642" grpId="0" animBg="1"/>
      <p:bldP spid="26642" grpId="1" animBg="1"/>
      <p:bldP spid="26643" grpId="0" animBg="1"/>
      <p:bldP spid="26643" grpId="1" animBg="1"/>
      <p:bldP spid="26644" grpId="0" animBg="1"/>
      <p:bldP spid="26644" grpId="1" animBg="1"/>
      <p:bldP spid="26645" grpId="0" animBg="1"/>
      <p:bldP spid="26645" grpId="1" animBg="1"/>
      <p:bldP spid="26646" grpId="0" animBg="1"/>
      <p:bldP spid="26646" grpId="1" animBg="1"/>
      <p:bldP spid="26647" grpId="0" animBg="1"/>
      <p:bldP spid="26647" grpId="1" animBg="1"/>
      <p:bldP spid="26648" grpId="0" animBg="1"/>
      <p:bldP spid="26648" grpId="1" animBg="1"/>
      <p:bldP spid="26649" grpId="0" animBg="1"/>
      <p:bldP spid="26649" grpId="1" animBg="1"/>
      <p:bldP spid="26650" grpId="0" animBg="1"/>
      <p:bldP spid="26650" grpId="1" animBg="1"/>
      <p:bldP spid="26651" grpId="0" animBg="1"/>
      <p:bldP spid="26651" grpId="1" animBg="1"/>
      <p:bldP spid="26652" grpId="0" animBg="1"/>
      <p:bldP spid="26652" grpId="1" animBg="1"/>
      <p:bldP spid="26653" grpId="0" animBg="1"/>
      <p:bldP spid="26653" grpId="1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 animBg="1"/>
      <p:bldP spid="26660" grpId="1" animBg="1"/>
      <p:bldP spid="26661" grpId="0" animBg="1"/>
      <p:bldP spid="26661" grpId="1" animBg="1"/>
      <p:bldP spid="26662" grpId="0" animBg="1"/>
      <p:bldP spid="26662" grpId="1" animBg="1"/>
      <p:bldP spid="26676" grpId="0" animBg="1"/>
      <p:bldP spid="26706" grpId="0" animBg="1"/>
      <p:bldP spid="26707" grpId="0" animBg="1"/>
      <p:bldP spid="26663" grpId="0" animBg="1"/>
      <p:bldP spid="26663" grpId="1" animBg="1"/>
      <p:bldP spid="26664" grpId="1" animBg="1"/>
      <p:bldP spid="26664" grpId="2" animBg="1"/>
      <p:bldP spid="26671" grpId="1" animBg="1"/>
      <p:bldP spid="26671" grpId="2" animBg="1"/>
      <p:bldP spid="26665" grpId="0" animBg="1"/>
      <p:bldP spid="26665" grpId="1" animBg="1"/>
      <p:bldP spid="26666" grpId="1" animBg="1"/>
      <p:bldP spid="26666" grpId="2" animBg="1"/>
      <p:bldP spid="26668" grpId="1" animBg="1"/>
      <p:bldP spid="26668" grpId="2" animBg="1"/>
      <p:bldP spid="26669" grpId="1" animBg="1"/>
      <p:bldP spid="26669" grpId="2" animBg="1"/>
      <p:bldP spid="26667" grpId="1" animBg="1"/>
      <p:bldP spid="2666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8" name="WordArt 16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8001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9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3DH"/>
              </a:rPr>
              <a:t>all class clap your hands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00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CC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99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CC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DCEBF5"/>
              </a:gs>
              <a:gs pos="4000">
                <a:srgbClr val="83A7C3"/>
              </a:gs>
              <a:gs pos="6500">
                <a:srgbClr val="768FB9"/>
              </a:gs>
              <a:gs pos="10501">
                <a:srgbClr val="83A7C3"/>
              </a:gs>
              <a:gs pos="26000">
                <a:srgbClr val="FFFFFF"/>
              </a:gs>
              <a:gs pos="28000">
                <a:srgbClr val="9C6563"/>
              </a:gs>
              <a:gs pos="29000">
                <a:srgbClr val="80302D"/>
              </a:gs>
              <a:gs pos="35501">
                <a:srgbClr val="C0524E"/>
              </a:gs>
              <a:gs pos="47000">
                <a:srgbClr val="EBDAD4"/>
              </a:gs>
              <a:gs pos="50000">
                <a:srgbClr val="55261C"/>
              </a:gs>
              <a:gs pos="53000">
                <a:srgbClr val="EBDAD4"/>
              </a:gs>
              <a:gs pos="64500">
                <a:srgbClr val="C0524E"/>
              </a:gs>
              <a:gs pos="71000">
                <a:srgbClr val="80302D"/>
              </a:gs>
              <a:gs pos="72000">
                <a:srgbClr val="9C6563"/>
              </a:gs>
              <a:gs pos="74000">
                <a:srgbClr val="FFFFFF"/>
              </a:gs>
              <a:gs pos="89500">
                <a:srgbClr val="83A7C3"/>
              </a:gs>
              <a:gs pos="93500">
                <a:srgbClr val="768FB9"/>
              </a:gs>
              <a:gs pos="96000">
                <a:srgbClr val="83A7C3"/>
              </a:gs>
              <a:gs pos="100000">
                <a:srgbClr val="DCEBF5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267200" y="41910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2" name="AutoShape 18">
            <a:hlinkClick r:id="rId3" action="ppaction://hlinkpres?slideindex=12&amp;slidetitle=Slide 12"/>
          </p:cNvPr>
          <p:cNvSpPr>
            <a:spLocks noChangeArrowheads="1"/>
          </p:cNvSpPr>
          <p:nvPr/>
        </p:nvSpPr>
        <p:spPr bwMode="auto">
          <a:xfrm>
            <a:off x="3124200" y="2362200"/>
            <a:ext cx="2286000" cy="1905000"/>
          </a:xfrm>
          <a:prstGeom prst="star5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>
              <a:defRPr/>
            </a:pPr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lack" pitchFamily="34" charset="0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267200" y="4953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267200" y="58674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343400" y="3048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4343400" y="1066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343400" y="19812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105400" y="3505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6248400" y="3733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7772400" y="4038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-76200" y="2362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1066800" y="2590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2590800" y="2895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5562600" y="2971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V="1">
            <a:off x="6553200" y="2667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8001000" y="2362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76200" y="4114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V="1">
            <a:off x="1066800" y="3810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V="1">
            <a:off x="2514600" y="3505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 flipH="1">
            <a:off x="3352800" y="42672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H="1">
            <a:off x="2438400" y="59436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5943600" y="3048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5029200" y="19812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4800600" y="42672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5715000" y="59436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438400" y="2286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3352800" y="19050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H="1">
            <a:off x="2286000" y="39624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>
            <a:off x="0" y="57150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 flipH="1">
            <a:off x="7467600" y="3810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 flipH="1">
            <a:off x="5181600" y="21336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5257800" y="4038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>
            <a:off x="2590800" y="22098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762000" y="990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4267200" y="32766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pic>
        <p:nvPicPr>
          <p:cNvPr id="32821" name="Picture 53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562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22" name="Picture 54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334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23" name="Picture 55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724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24" name="Picture 56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495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42916 -3.6994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3625 -0.210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2625 -0.35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2916 -0.44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2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00417 -0.488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3287 L 0.175 -0.422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32084 -0.388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41667 -0.244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7083 1.1111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11 L 0.44167 0.244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11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1.11111E-6 L 0.29167 0.388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09584 0.4661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3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125 0.455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22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1111 L -0.27083 0.388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8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36667 0.23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1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2"/>
          <p:cNvSpPr>
            <a:spLocks noGrp="1"/>
          </p:cNvSpPr>
          <p:nvPr>
            <p:ph type="subTitle" idx="1"/>
          </p:nvPr>
        </p:nvSpPr>
        <p:spPr>
          <a:xfrm>
            <a:off x="625264" y="445113"/>
            <a:ext cx="7848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Unit 17: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How much is the T – shirt?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                       Lesson 2: 1,2,3</a:t>
            </a: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457200" y="1905000"/>
            <a:ext cx="4341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3333FF"/>
                </a:solidFill>
                <a:latin typeface="Constantia" pitchFamily="18" charset="0"/>
              </a:rPr>
              <a:t>1</a:t>
            </a:r>
            <a:r>
              <a:rPr lang="en-US" sz="3200" b="0">
                <a:solidFill>
                  <a:srgbClr val="3333FF"/>
                </a:solidFill>
                <a:latin typeface="Times New Roman" pitchFamily="18" charset="0"/>
              </a:rPr>
              <a:t>. Look ,listen and repeat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57200" y="2590800"/>
            <a:ext cx="2419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tx1"/>
                </a:solidFill>
                <a:latin typeface="Times New Roman" pitchFamily="18" charset="0"/>
              </a:rPr>
              <a:t>Vocabulary 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533400" y="3276600"/>
            <a:ext cx="2125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- trousers : 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352800" y="3200400"/>
            <a:ext cx="1922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quần dài  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533400" y="3810000"/>
            <a:ext cx="1573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- jeans: 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3352800" y="3810000"/>
            <a:ext cx="3321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quần bò ,quần rin 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69" name="TextBox 3"/>
          <p:cNvSpPr txBox="1">
            <a:spLocks noChangeArrowheads="1"/>
          </p:cNvSpPr>
          <p:nvPr/>
        </p:nvSpPr>
        <p:spPr bwMode="auto">
          <a:xfrm>
            <a:off x="533400" y="4343400"/>
            <a:ext cx="1743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- shoes:  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70" name="TextBox 3"/>
          <p:cNvSpPr txBox="1">
            <a:spLocks noChangeArrowheads="1"/>
          </p:cNvSpPr>
          <p:nvPr/>
        </p:nvSpPr>
        <p:spPr bwMode="auto">
          <a:xfrm>
            <a:off x="3352800" y="4343400"/>
            <a:ext cx="1087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giày 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71" name="TextBox 3"/>
          <p:cNvSpPr txBox="1">
            <a:spLocks noChangeArrowheads="1"/>
          </p:cNvSpPr>
          <p:nvPr/>
        </p:nvSpPr>
        <p:spPr bwMode="auto">
          <a:xfrm>
            <a:off x="457200" y="4876800"/>
            <a:ext cx="1935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- sandals :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72" name="TextBox 3"/>
          <p:cNvSpPr txBox="1">
            <a:spLocks noChangeArrowheads="1"/>
          </p:cNvSpPr>
          <p:nvPr/>
        </p:nvSpPr>
        <p:spPr bwMode="auto">
          <a:xfrm>
            <a:off x="3352800" y="4876800"/>
            <a:ext cx="2951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dép có quai hậu 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457200" y="5334000"/>
            <a:ext cx="300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- sales assistant: 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74" name="TextBox 3"/>
          <p:cNvSpPr txBox="1">
            <a:spLocks noChangeArrowheads="1"/>
          </p:cNvSpPr>
          <p:nvPr/>
        </p:nvSpPr>
        <p:spPr bwMode="auto">
          <a:xfrm>
            <a:off x="3352800" y="5334000"/>
            <a:ext cx="2922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người bán hàng 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7422" name="AutoShape 16" descr="Kết quả hình ảnh cho quần dài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95400"/>
            <a:ext cx="246697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295400"/>
            <a:ext cx="2266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295400"/>
            <a:ext cx="185737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219200"/>
            <a:ext cx="18288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58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6477000" y="11430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3" name="Line 33"/>
          <p:cNvSpPr>
            <a:spLocks noChangeShapeType="1"/>
          </p:cNvSpPr>
          <p:nvPr/>
        </p:nvSpPr>
        <p:spPr bwMode="auto">
          <a:xfrm flipV="1">
            <a:off x="7162800" y="2590800"/>
            <a:ext cx="533400" cy="533400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7429" name="Group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0"/>
            <a:chExt cx="5760" cy="4320"/>
          </a:xfrm>
        </p:grpSpPr>
        <p:pic>
          <p:nvPicPr>
            <p:cNvPr id="17433" name="Picture 7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1864" y="2056"/>
              <a:ext cx="393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8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9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0" y="4073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6" name="Picture 10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 flipV="1">
              <a:off x="3496" y="2056"/>
              <a:ext cx="432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30" name="TextBox 3"/>
          <p:cNvSpPr txBox="1">
            <a:spLocks noChangeArrowheads="1"/>
          </p:cNvSpPr>
          <p:nvPr/>
        </p:nvSpPr>
        <p:spPr bwMode="auto">
          <a:xfrm>
            <a:off x="457200" y="1905000"/>
            <a:ext cx="4341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3333FF"/>
                </a:solidFill>
                <a:latin typeface="Constantia" pitchFamily="18" charset="0"/>
              </a:rPr>
              <a:t>1</a:t>
            </a:r>
            <a:r>
              <a:rPr lang="en-US" sz="3200" b="0">
                <a:solidFill>
                  <a:srgbClr val="3333FF"/>
                </a:solidFill>
                <a:latin typeface="Times New Roman" pitchFamily="18" charset="0"/>
              </a:rPr>
              <a:t>. Look ,listen and repeat</a:t>
            </a:r>
            <a:r>
              <a:rPr lang="en-US" sz="32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3200" b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15388" name="Picture 28" descr="SS128x128P_1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334000"/>
            <a:ext cx="762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9" descr="Butterfly 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4724400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3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  <p:bldP spid="15374" grpId="0"/>
      <p:bldP spid="15393" grpId="0" animBg="1"/>
      <p:bldP spid="1539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9624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58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4114800" y="28956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148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5240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2954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1600200" y="533400"/>
            <a:ext cx="5029200" cy="563563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>
                <a:solidFill>
                  <a:srgbClr val="3333FF"/>
                </a:solidFill>
              </a:rPr>
              <a:t>GAME:          </a:t>
            </a:r>
            <a:r>
              <a:rPr lang="en-US">
                <a:solidFill>
                  <a:srgbClr val="3333FF"/>
                </a:solidFill>
                <a:latin typeface="Quangngai" pitchFamily="2" charset="0"/>
              </a:rPr>
              <a:t>SLAP THE BOARD 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 rot="1652433">
            <a:off x="831850" y="1265238"/>
            <a:ext cx="2925763" cy="1931987"/>
          </a:xfrm>
          <a:prstGeom prst="irregularSeal2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FF3300"/>
                </a:solidFill>
              </a:rPr>
              <a:t>TROUSERS 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 rot="1652433">
            <a:off x="4876800" y="1143000"/>
            <a:ext cx="3359150" cy="1797050"/>
          </a:xfrm>
          <a:prstGeom prst="irregularSeal2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9900CC"/>
                </a:solidFill>
              </a:rPr>
              <a:t>SANDALS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 rot="1652433">
            <a:off x="490538" y="3759200"/>
            <a:ext cx="2960687" cy="2151063"/>
          </a:xfrm>
          <a:prstGeom prst="irregularSeal2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008080"/>
                </a:solidFill>
              </a:rPr>
              <a:t>JEANS 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 rot="1652433">
            <a:off x="5943600" y="3886200"/>
            <a:ext cx="2808288" cy="2151063"/>
          </a:xfrm>
          <a:prstGeom prst="irregularSeal2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0066FF"/>
                </a:solidFill>
              </a:rPr>
              <a:t>SHOES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rot="-390581">
            <a:off x="2967038" y="2559050"/>
            <a:ext cx="4876800" cy="2151063"/>
          </a:xfrm>
          <a:prstGeom prst="irregularSeal2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FF00FF"/>
                </a:solidFill>
              </a:rPr>
              <a:t>SALES ASSISTANT</a:t>
            </a:r>
          </a:p>
        </p:txBody>
      </p:sp>
      <p:grpSp>
        <p:nvGrpSpPr>
          <p:cNvPr id="18439" name="Group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0"/>
            <a:chExt cx="5760" cy="4320"/>
          </a:xfrm>
        </p:grpSpPr>
        <p:pic>
          <p:nvPicPr>
            <p:cNvPr id="18448" name="Picture 7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1864" y="2056"/>
              <a:ext cx="393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8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9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0" y="4073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10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 flipV="1">
              <a:off x="3496" y="2056"/>
              <a:ext cx="432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0" name="Picture 37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315200" y="2819400"/>
            <a:ext cx="12239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7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657600" y="1219200"/>
            <a:ext cx="12239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7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04800" y="457200"/>
            <a:ext cx="12239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7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81000" y="2743200"/>
            <a:ext cx="12239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7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239000" y="533400"/>
            <a:ext cx="12239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7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038600" y="4953000"/>
            <a:ext cx="12239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37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09600" y="5181600"/>
            <a:ext cx="12239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37" descr="DSTARS-P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410200" y="5181600"/>
            <a:ext cx="12239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28676" grpId="0" animBg="1"/>
      <p:bldP spid="28678" grpId="0" animBg="1"/>
      <p:bldP spid="28680" grpId="0" animBg="1"/>
      <p:bldP spid="28681" grpId="0" animBg="1"/>
      <p:bldP spid="286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00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CC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99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CC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DCEBF5"/>
              </a:gs>
              <a:gs pos="4000">
                <a:srgbClr val="83A7C3"/>
              </a:gs>
              <a:gs pos="6500">
                <a:srgbClr val="768FB9"/>
              </a:gs>
              <a:gs pos="10501">
                <a:srgbClr val="83A7C3"/>
              </a:gs>
              <a:gs pos="26000">
                <a:srgbClr val="FFFFFF"/>
              </a:gs>
              <a:gs pos="28000">
                <a:srgbClr val="9C6563"/>
              </a:gs>
              <a:gs pos="29000">
                <a:srgbClr val="80302D"/>
              </a:gs>
              <a:gs pos="35501">
                <a:srgbClr val="C0524E"/>
              </a:gs>
              <a:gs pos="47000">
                <a:srgbClr val="EBDAD4"/>
              </a:gs>
              <a:gs pos="50000">
                <a:srgbClr val="55261C"/>
              </a:gs>
              <a:gs pos="53000">
                <a:srgbClr val="EBDAD4"/>
              </a:gs>
              <a:gs pos="64500">
                <a:srgbClr val="C0524E"/>
              </a:gs>
              <a:gs pos="71000">
                <a:srgbClr val="80302D"/>
              </a:gs>
              <a:gs pos="72000">
                <a:srgbClr val="9C6563"/>
              </a:gs>
              <a:gs pos="74000">
                <a:srgbClr val="FFFFFF"/>
              </a:gs>
              <a:gs pos="89500">
                <a:srgbClr val="83A7C3"/>
              </a:gs>
              <a:gs pos="93500">
                <a:srgbClr val="768FB9"/>
              </a:gs>
              <a:gs pos="96000">
                <a:srgbClr val="83A7C3"/>
              </a:gs>
              <a:gs pos="100000">
                <a:srgbClr val="DCEBF5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267200" y="41910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2" name="AutoShape 18">
            <a:hlinkClick r:id="rId3" action="ppaction://hlinkpres?slideindex=12&amp;slidetitle=Slide 12"/>
          </p:cNvPr>
          <p:cNvSpPr>
            <a:spLocks noChangeArrowheads="1"/>
          </p:cNvSpPr>
          <p:nvPr/>
        </p:nvSpPr>
        <p:spPr bwMode="auto">
          <a:xfrm>
            <a:off x="3124200" y="2362200"/>
            <a:ext cx="2286000" cy="1905000"/>
          </a:xfrm>
          <a:prstGeom prst="star5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pPr algn="ctr">
              <a:defRPr/>
            </a:pPr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Black" pitchFamily="34" charset="0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267200" y="4953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267200" y="58674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343400" y="3048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4343400" y="1066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343400" y="19812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105400" y="3505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6248400" y="3733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7772400" y="4038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-76200" y="2362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1066800" y="2590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2590800" y="2895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5562600" y="2971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V="1">
            <a:off x="6553200" y="2667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8001000" y="2362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76200" y="4114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V="1">
            <a:off x="1066800" y="3810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V="1">
            <a:off x="2514600" y="3505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 flipH="1">
            <a:off x="3352800" y="42672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H="1">
            <a:off x="2438400" y="59436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5943600" y="3048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5029200" y="19812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4800600" y="42672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5715000" y="59436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438400" y="2286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3352800" y="19050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 flipH="1">
            <a:off x="2286000" y="39624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>
            <a:off x="0" y="57150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 flipH="1">
            <a:off x="7467600" y="3810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 flipH="1">
            <a:off x="5181600" y="21336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5257800" y="4038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>
            <a:off x="2590800" y="22098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762000" y="990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4267200" y="32766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itchFamily="34" charset="0"/>
              <a:cs typeface="+mn-cs"/>
            </a:endParaRPr>
          </a:p>
        </p:txBody>
      </p:sp>
      <p:sp>
        <p:nvSpPr>
          <p:cNvPr id="19507" name="AutoShape 54" descr="Kết quả hình ảnh cho quả dưa hấ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19508" name="Picture 56" descr="Kết quả hình ảnh cho quả dưa hấ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57200"/>
            <a:ext cx="2971800" cy="2590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33849" name="Picture 57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5562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42916 -3.6994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3625 -0.210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2625 -0.35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2916 -0.44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00417 -0.488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3287 L 0.175 -0.42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32084 -0.388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1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41667 -0.244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7083 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11 L 0.44167 0.24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1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1.11111E-6 L 0.29167 0.388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09584 0.466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125 0.455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22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1111 L -0.27083 0.388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8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36667 0.23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1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E:\New folder (3)\04-05-2016-08-35-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7" name="54 Track 5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0"/>
            <a:chExt cx="5760" cy="4320"/>
          </a:xfrm>
        </p:grpSpPr>
        <p:pic>
          <p:nvPicPr>
            <p:cNvPr id="20485" name="Picture 7" descr="A-rainbowbar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1864" y="2056"/>
              <a:ext cx="393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8" descr="A-rainbowbar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9" descr="A-rainbowbar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0" y="4073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10" descr="A-rainbowbar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V="1">
              <a:off x="3496" y="2056"/>
              <a:ext cx="432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4" name="Picture 9" descr="NHÓ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300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7848600" cy="990600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Unit 17: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How much is the T – shirt ?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 Lesson 2: 1,2,3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838200" y="1143000"/>
            <a:ext cx="1976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latin typeface="Constantia" pitchFamily="18" charset="0"/>
              </a:rPr>
              <a:t> </a:t>
            </a:r>
            <a:r>
              <a:rPr lang="en-US" sz="3200" b="0" u="sng">
                <a:solidFill>
                  <a:srgbClr val="3333FF"/>
                </a:solidFill>
                <a:latin typeface="Constantia" pitchFamily="18" charset="0"/>
              </a:rPr>
              <a:t>Grammar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1981200"/>
            <a:ext cx="542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chemeClr val="tx1"/>
                </a:solidFill>
                <a:latin typeface="Times New Roman" pitchFamily="18" charset="0"/>
              </a:rPr>
              <a:t>How much are the  </a:t>
            </a:r>
            <a:r>
              <a:rPr lang="en-US" sz="3600" b="0" u="sng">
                <a:solidFill>
                  <a:schemeClr val="tx1"/>
                </a:solidFill>
                <a:latin typeface="Times New Roman" pitchFamily="18" charset="0"/>
              </a:rPr>
              <a:t>trousers</a:t>
            </a:r>
            <a:r>
              <a:rPr lang="en-US" sz="3600" b="0">
                <a:solidFill>
                  <a:schemeClr val="tx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2667000"/>
            <a:ext cx="465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chemeClr val="tx1"/>
                </a:solidFill>
                <a:latin typeface="Times New Roman" pitchFamily="18" charset="0"/>
              </a:rPr>
              <a:t>They are  </a:t>
            </a:r>
            <a:r>
              <a:rPr lang="en-US" sz="3600" b="0" u="sng">
                <a:solidFill>
                  <a:schemeClr val="tx1"/>
                </a:solidFill>
                <a:latin typeface="Times New Roman" pitchFamily="18" charset="0"/>
              </a:rPr>
              <a:t>99.000  dong .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609600" y="3429000"/>
            <a:ext cx="7010400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/>
              <a:t>How much are  the + P.N (danh từ số nhiều)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rgbClr val="FF3300"/>
                </a:solidFill>
              </a:rPr>
              <a:t>?</a:t>
            </a:r>
            <a:endParaRPr lang="vi-VN" sz="2400" b="0">
              <a:solidFill>
                <a:srgbClr val="FF3300"/>
              </a:solidFill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276600" y="4419600"/>
            <a:ext cx="525780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They are + money (số tiền )+ dong.</a:t>
            </a:r>
            <a:endParaRPr lang="vi-VN" sz="2400" b="0"/>
          </a:p>
        </p:txBody>
      </p:sp>
      <p:grpSp>
        <p:nvGrpSpPr>
          <p:cNvPr id="21511" name="Group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0"/>
            <a:chExt cx="5760" cy="4320"/>
          </a:xfrm>
        </p:grpSpPr>
        <p:pic>
          <p:nvPicPr>
            <p:cNvPr id="21512" name="Picture 7" descr="A-rainbowbar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864" y="2056"/>
              <a:ext cx="393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8" descr="A-rainbowbar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9" descr="A-rainbowbar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0" y="4073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10" descr="A-rainbowbar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3496" y="2056"/>
              <a:ext cx="432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416" grpId="0" animBg="1"/>
      <p:bldP spid="174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2781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3333FF"/>
                </a:solidFill>
                <a:latin typeface="Times New Roman" pitchFamily="18" charset="0"/>
              </a:rPr>
              <a:t>2. Point and say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09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0383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1336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419600"/>
            <a:ext cx="2057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53000" y="533400"/>
            <a:ext cx="3016250" cy="528638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Jeans / 75.000 dong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685800"/>
            <a:ext cx="3097213" cy="5286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Shoes / 93.000 dong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1219200"/>
            <a:ext cx="34925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Trousers / 98.000 dong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1524000"/>
            <a:ext cx="33528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Sandals / 85.000 dong</a:t>
            </a:r>
          </a:p>
        </p:txBody>
      </p:sp>
      <p:sp>
        <p:nvSpPr>
          <p:cNvPr id="18481" name="Oval 49"/>
          <p:cNvSpPr>
            <a:spLocks noChangeArrowheads="1"/>
          </p:cNvSpPr>
          <p:nvPr/>
        </p:nvSpPr>
        <p:spPr bwMode="auto">
          <a:xfrm>
            <a:off x="2057400" y="32766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482" name="Oval 50"/>
          <p:cNvSpPr>
            <a:spLocks noChangeArrowheads="1"/>
          </p:cNvSpPr>
          <p:nvPr/>
        </p:nvSpPr>
        <p:spPr bwMode="auto">
          <a:xfrm>
            <a:off x="4953000" y="32766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1981200" y="54102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484" name="Oval 52"/>
          <p:cNvSpPr>
            <a:spLocks noChangeArrowheads="1"/>
          </p:cNvSpPr>
          <p:nvPr/>
        </p:nvSpPr>
        <p:spPr bwMode="auto">
          <a:xfrm>
            <a:off x="4953000" y="5410200"/>
            <a:ext cx="4572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95400" y="838200"/>
            <a:ext cx="502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FFFFCC"/>
                </a:solidFill>
              </a:rPr>
              <a:t>How much are the ___________?</a:t>
            </a:r>
          </a:p>
          <a:p>
            <a:pPr algn="ctr"/>
            <a:r>
              <a:rPr lang="en-US" sz="2400" b="0">
                <a:solidFill>
                  <a:srgbClr val="FFFFCC"/>
                </a:solidFill>
              </a:rPr>
              <a:t>They are ____________________</a:t>
            </a:r>
          </a:p>
        </p:txBody>
      </p:sp>
      <p:grpSp>
        <p:nvGrpSpPr>
          <p:cNvPr id="22543" name="Group 6"/>
          <p:cNvGrpSpPr>
            <a:grpSpLocks/>
          </p:cNvGrpSpPr>
          <p:nvPr/>
        </p:nvGrpSpPr>
        <p:grpSpPr bwMode="auto">
          <a:xfrm>
            <a:off x="0" y="0"/>
            <a:ext cx="9296400" cy="7010400"/>
            <a:chOff x="0" y="0"/>
            <a:chExt cx="5760" cy="4320"/>
          </a:xfrm>
        </p:grpSpPr>
        <p:pic>
          <p:nvPicPr>
            <p:cNvPr id="22545" name="Picture 7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1864" y="2056"/>
              <a:ext cx="393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8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7" name="Picture 9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0" y="4073"/>
              <a:ext cx="556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8" name="Picture 10" descr="A-rainbowbar2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 flipV="1">
              <a:off x="3496" y="2056"/>
              <a:ext cx="432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4" name="Picture 21" descr="TRAO ĐỔ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3810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72 0.02821 C -0.31545 0.13803 -0.54653 0.24809 -0.58907 0.32208 C -0.6316 0.39607 -0.48577 0.43399 -0.34011 0.47214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73 0.0504 C 0.24618 0.2141 0.36181 0.37803 0.40382 0.44346 C 0.44583 0.5089 0.3816 0.4437 0.38316 0.44346 C 0.38472 0.44323 0.4007 0.44161 0.41337 0.44138 C 0.42604 0.44115 0.45174 0.44138 0.45938 0.44138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711 C -0.28142 0.25064 -0.5243 0.48417 -0.57014 0.59469 C -0.61597 0.70521 -0.3559 0.6659 -0.31302 0.68023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504 C 0.27014 0.22427 0.64045 0.39838 0.73958 0.49849 C 0.83872 0.59861 0.53507 0.62751 0.49514 0.65086 C 0.45521 0.67422 0.4776 0.65618 0.5 0.63815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00" y="3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8481" grpId="0" animBg="1"/>
      <p:bldP spid="18482" grpId="0" animBg="1"/>
      <p:bldP spid="18483" grpId="0" animBg="1"/>
      <p:bldP spid="18484" grpId="0" animBg="1"/>
      <p:bldP spid="19471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546</TotalTime>
  <Words>459</Words>
  <Application>Microsoft Office PowerPoint</Application>
  <PresentationFormat>On-screen Show (4:3)</PresentationFormat>
  <Paragraphs>144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.Vn3DH</vt:lpstr>
      <vt:lpstr>.VnBahamasB</vt:lpstr>
      <vt:lpstr>.VnBlack</vt:lpstr>
      <vt:lpstr>.VnTime</vt:lpstr>
      <vt:lpstr>Arial</vt:lpstr>
      <vt:lpstr>Arial Black</vt:lpstr>
      <vt:lpstr>Arial Narrow</vt:lpstr>
      <vt:lpstr>Calibri</vt:lpstr>
      <vt:lpstr>Constantia</vt:lpstr>
      <vt:lpstr>Georgia</vt:lpstr>
      <vt:lpstr>Quangngai</vt:lpstr>
      <vt:lpstr>Times New Roman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30</cp:revision>
  <dcterms:created xsi:type="dcterms:W3CDTF">2016-03-22T13:08:59Z</dcterms:created>
  <dcterms:modified xsi:type="dcterms:W3CDTF">2021-04-07T14:15:58Z</dcterms:modified>
</cp:coreProperties>
</file>